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  <p:sldId id="263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50" d="100"/>
          <a:sy n="150" d="100"/>
        </p:scale>
        <p:origin x="546" y="-6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0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1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8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8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1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7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2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7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9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4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C56B9-B3B4-4BDA-B7BD-5D028CA9897C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4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Decided that future development to assume ArcPro capability</a:t>
            </a:r>
          </a:p>
          <a:p>
            <a:pPr lvl="1"/>
            <a:r>
              <a:rPr lang="en-US" sz="1600" dirty="0" smtClean="0"/>
              <a:t>Example: Attribute Rules, etc.</a:t>
            </a:r>
            <a:endParaRPr lang="en-US" sz="2000" dirty="0" smtClean="0"/>
          </a:p>
          <a:p>
            <a:r>
              <a:rPr lang="en-US" sz="2000" dirty="0" smtClean="0"/>
              <a:t>Formalizing interactions between: (1) AK Field DBs, (2) AK Map Production DB, (3) AK </a:t>
            </a:r>
            <a:r>
              <a:rPr lang="en-US" sz="2000" dirty="0" err="1" smtClean="0"/>
              <a:t>Mulitmap</a:t>
            </a:r>
            <a:r>
              <a:rPr lang="en-US" sz="2000" dirty="0" smtClean="0"/>
              <a:t> Feature DB, and (4) Federal </a:t>
            </a:r>
            <a:r>
              <a:rPr lang="en-US" sz="2000" dirty="0" err="1" smtClean="0"/>
              <a:t>GeMS</a:t>
            </a:r>
            <a:r>
              <a:rPr lang="en-US" sz="2000" dirty="0" smtClean="0"/>
              <a:t> Deliverable DB</a:t>
            </a:r>
          </a:p>
          <a:p>
            <a:r>
              <a:rPr lang="en-US" sz="2000" dirty="0" smtClean="0"/>
              <a:t>Developing a AK DGGS </a:t>
            </a:r>
            <a:r>
              <a:rPr lang="en-US" sz="2000" dirty="0" err="1" smtClean="0"/>
              <a:t>GemS</a:t>
            </a:r>
            <a:r>
              <a:rPr lang="en-US" sz="2000" dirty="0" smtClean="0"/>
              <a:t> Users Guide to provide guidance to mappers on using the DB correctly and efficiently</a:t>
            </a:r>
          </a:p>
          <a:p>
            <a:r>
              <a:rPr lang="en-US" sz="2000" dirty="0" smtClean="0"/>
              <a:t>Creating a lookup table of the </a:t>
            </a:r>
            <a:r>
              <a:rPr lang="en-US" sz="2000" dirty="0" err="1" smtClean="0"/>
              <a:t>FDGC</a:t>
            </a:r>
            <a:r>
              <a:rPr lang="en-US" sz="2000" dirty="0" smtClean="0"/>
              <a:t> Symbol Descriptions</a:t>
            </a:r>
          </a:p>
          <a:p>
            <a:r>
              <a:rPr lang="en-US" sz="2000" dirty="0" smtClean="0"/>
              <a:t>Formalizing type list for each feature class along with a generalized category list (adding category field). Associate symbol codes to type</a:t>
            </a:r>
            <a:endParaRPr lang="en-US" sz="16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47327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owchart: Magnetic Disk 34"/>
          <p:cNvSpPr/>
          <p:nvPr/>
        </p:nvSpPr>
        <p:spPr>
          <a:xfrm>
            <a:off x="1143000" y="5105400"/>
            <a:ext cx="1438898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36" name="Flowchart: Magnetic Disk 35"/>
          <p:cNvSpPr/>
          <p:nvPr/>
        </p:nvSpPr>
        <p:spPr>
          <a:xfrm>
            <a:off x="1066800" y="5029200"/>
            <a:ext cx="1438898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34" name="Flowchart: Magnetic Disk 33"/>
          <p:cNvSpPr/>
          <p:nvPr/>
        </p:nvSpPr>
        <p:spPr>
          <a:xfrm>
            <a:off x="3429000" y="5105400"/>
            <a:ext cx="1438898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32" name="Flowchart: Magnetic Disk 31"/>
          <p:cNvSpPr/>
          <p:nvPr/>
        </p:nvSpPr>
        <p:spPr>
          <a:xfrm>
            <a:off x="3352800" y="5029200"/>
            <a:ext cx="1438898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348" y="1928752"/>
            <a:ext cx="7886700" cy="70955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</a:rPr>
              <a:t>Alaska DGGS </a:t>
            </a:r>
            <a:r>
              <a:rPr lang="en-US" sz="2800" b="1" dirty="0" err="1">
                <a:solidFill>
                  <a:srgbClr val="0070C0"/>
                </a:solidFill>
              </a:rPr>
              <a:t>GeMS</a:t>
            </a:r>
            <a:r>
              <a:rPr lang="en-US" sz="2800" b="1" dirty="0">
                <a:solidFill>
                  <a:srgbClr val="0070C0"/>
                </a:solidFill>
              </a:rPr>
              <a:t> focused Geologic Mapping System 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3858847"/>
            <a:ext cx="1447800" cy="81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Geologic</a:t>
            </a:r>
          </a:p>
          <a:p>
            <a:pPr algn="ctr"/>
            <a:r>
              <a:rPr lang="en-US" sz="1200" dirty="0" smtClean="0"/>
              <a:t>Field Collection</a:t>
            </a:r>
          </a:p>
          <a:p>
            <a:pPr algn="ctr"/>
            <a:r>
              <a:rPr lang="en-US" sz="1200" dirty="0" smtClean="0"/>
              <a:t>System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3276600" y="3858847"/>
            <a:ext cx="1447800" cy="81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Geologic</a:t>
            </a:r>
          </a:p>
          <a:p>
            <a:pPr algn="ctr"/>
            <a:r>
              <a:rPr lang="en-US" sz="1200" dirty="0" smtClean="0"/>
              <a:t>Map Production</a:t>
            </a:r>
          </a:p>
          <a:p>
            <a:pPr algn="ctr"/>
            <a:r>
              <a:rPr lang="en-US" sz="1200" dirty="0" smtClean="0"/>
              <a:t>System</a:t>
            </a:r>
            <a:endParaRPr lang="en-US" sz="1200" dirty="0"/>
          </a:p>
        </p:txBody>
      </p:sp>
      <p:cxnSp>
        <p:nvCxnSpPr>
          <p:cNvPr id="27" name="Elbow Connector 26"/>
          <p:cNvCxnSpPr>
            <a:stCxn id="5" idx="3"/>
            <a:endCxn id="6" idx="1"/>
          </p:cNvCxnSpPr>
          <p:nvPr/>
        </p:nvCxnSpPr>
        <p:spPr>
          <a:xfrm>
            <a:off x="2438400" y="4267200"/>
            <a:ext cx="8382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6" idx="3"/>
            <a:endCxn id="30" idx="2"/>
          </p:cNvCxnSpPr>
          <p:nvPr/>
        </p:nvCxnSpPr>
        <p:spPr>
          <a:xfrm>
            <a:off x="4724400" y="4267200"/>
            <a:ext cx="77054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3"/>
            <a:endCxn id="42" idx="2"/>
          </p:cNvCxnSpPr>
          <p:nvPr/>
        </p:nvCxnSpPr>
        <p:spPr>
          <a:xfrm flipV="1">
            <a:off x="4724400" y="3109851"/>
            <a:ext cx="770546" cy="1157349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Magnetic Disk 2"/>
          <p:cNvSpPr/>
          <p:nvPr/>
        </p:nvSpPr>
        <p:spPr>
          <a:xfrm>
            <a:off x="3276600" y="2690751"/>
            <a:ext cx="1438898" cy="838200"/>
          </a:xfrm>
          <a:prstGeom prst="flowChartMagneticDisk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Alaska DGGS</a:t>
            </a:r>
            <a:endParaRPr lang="en-US" sz="1050" dirty="0"/>
          </a:p>
          <a:p>
            <a:pPr algn="ctr"/>
            <a:r>
              <a:rPr lang="en-US" sz="1050" dirty="0" smtClean="0"/>
              <a:t>Single Map </a:t>
            </a:r>
            <a:r>
              <a:rPr lang="en-US" sz="1050" dirty="0" err="1"/>
              <a:t>GeMS</a:t>
            </a:r>
            <a:r>
              <a:rPr lang="en-US" sz="1050" dirty="0"/>
              <a:t> </a:t>
            </a:r>
          </a:p>
          <a:p>
            <a:pPr algn="ctr"/>
            <a:r>
              <a:rPr lang="en-US" sz="1050" dirty="0" smtClean="0"/>
              <a:t>Archive Database</a:t>
            </a:r>
            <a:endParaRPr lang="en-US" sz="1050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990600" y="4953000"/>
            <a:ext cx="1438898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Field</a:t>
            </a:r>
          </a:p>
          <a:p>
            <a:pPr algn="ctr"/>
            <a:r>
              <a:rPr lang="en-US" sz="1100" dirty="0" smtClean="0"/>
              <a:t>Collection</a:t>
            </a:r>
          </a:p>
          <a:p>
            <a:pPr algn="ctr"/>
            <a:r>
              <a:rPr lang="en-US" sz="1100" dirty="0" smtClean="0"/>
              <a:t>Database</a:t>
            </a:r>
            <a:endParaRPr lang="en-US" sz="1100" dirty="0"/>
          </a:p>
        </p:txBody>
      </p:sp>
      <p:sp>
        <p:nvSpPr>
          <p:cNvPr id="19" name="Flowchart: Magnetic Disk 18"/>
          <p:cNvSpPr/>
          <p:nvPr/>
        </p:nvSpPr>
        <p:spPr>
          <a:xfrm>
            <a:off x="3285502" y="4953000"/>
            <a:ext cx="1438898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Single Geologic Map</a:t>
            </a:r>
          </a:p>
          <a:p>
            <a:pPr algn="ctr"/>
            <a:r>
              <a:rPr lang="en-US" sz="1100" dirty="0" smtClean="0"/>
              <a:t>Production</a:t>
            </a:r>
          </a:p>
          <a:p>
            <a:pPr algn="ctr"/>
            <a:r>
              <a:rPr lang="en-US" sz="1100" dirty="0" smtClean="0"/>
              <a:t>Database</a:t>
            </a:r>
            <a:endParaRPr lang="en-US" sz="1100" dirty="0"/>
          </a:p>
        </p:txBody>
      </p:sp>
      <p:cxnSp>
        <p:nvCxnSpPr>
          <p:cNvPr id="20" name="Elbow Connector 32"/>
          <p:cNvCxnSpPr>
            <a:stCxn id="18" idx="1"/>
            <a:endCxn id="5" idx="2"/>
          </p:cNvCxnSpPr>
          <p:nvPr/>
        </p:nvCxnSpPr>
        <p:spPr>
          <a:xfrm flipV="1">
            <a:off x="1710049" y="4675552"/>
            <a:ext cx="4451" cy="277448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32"/>
          <p:cNvCxnSpPr>
            <a:stCxn id="19" idx="1"/>
            <a:endCxn id="6" idx="2"/>
          </p:cNvCxnSpPr>
          <p:nvPr/>
        </p:nvCxnSpPr>
        <p:spPr>
          <a:xfrm flipH="1" flipV="1">
            <a:off x="4000500" y="4675552"/>
            <a:ext cx="4451" cy="277448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Magnetic Disk 29"/>
          <p:cNvSpPr/>
          <p:nvPr/>
        </p:nvSpPr>
        <p:spPr>
          <a:xfrm>
            <a:off x="5494946" y="3848100"/>
            <a:ext cx="1438898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Geologic Features</a:t>
            </a:r>
            <a:endParaRPr lang="en-US" sz="1050" dirty="0"/>
          </a:p>
          <a:p>
            <a:pPr algn="ctr"/>
            <a:r>
              <a:rPr lang="en-US" sz="1050" dirty="0" smtClean="0"/>
              <a:t>Multi Map </a:t>
            </a:r>
            <a:r>
              <a:rPr lang="en-US" sz="1050" dirty="0" err="1" smtClean="0"/>
              <a:t>GeMS</a:t>
            </a:r>
            <a:endParaRPr lang="en-US" sz="1050" dirty="0" smtClean="0"/>
          </a:p>
          <a:p>
            <a:pPr algn="ctr"/>
            <a:r>
              <a:rPr lang="en-US" sz="1050" dirty="0" smtClean="0"/>
              <a:t>Database</a:t>
            </a:r>
            <a:endParaRPr lang="en-US" sz="1050" dirty="0"/>
          </a:p>
        </p:txBody>
      </p:sp>
      <p:sp>
        <p:nvSpPr>
          <p:cNvPr id="42" name="Flowchart: Magnetic Disk 41"/>
          <p:cNvSpPr/>
          <p:nvPr/>
        </p:nvSpPr>
        <p:spPr>
          <a:xfrm>
            <a:off x="5494946" y="2690751"/>
            <a:ext cx="1438898" cy="838200"/>
          </a:xfrm>
          <a:prstGeom prst="flowChartMagneticDisk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Federal</a:t>
            </a:r>
            <a:endParaRPr lang="en-US" sz="1050" dirty="0"/>
          </a:p>
          <a:p>
            <a:pPr algn="ctr"/>
            <a:r>
              <a:rPr lang="en-US" sz="1050" dirty="0" smtClean="0"/>
              <a:t>Single Map </a:t>
            </a:r>
            <a:r>
              <a:rPr lang="en-US" sz="1050" dirty="0" err="1"/>
              <a:t>GeMS</a:t>
            </a:r>
            <a:r>
              <a:rPr lang="en-US" sz="1050" dirty="0"/>
              <a:t> </a:t>
            </a:r>
          </a:p>
          <a:p>
            <a:pPr algn="ctr"/>
            <a:r>
              <a:rPr lang="en-US" sz="1050" dirty="0" smtClean="0"/>
              <a:t>Archive Database</a:t>
            </a:r>
            <a:endParaRPr lang="en-US" sz="1050" dirty="0"/>
          </a:p>
        </p:txBody>
      </p:sp>
      <p:cxnSp>
        <p:nvCxnSpPr>
          <p:cNvPr id="43" name="Elbow Connector 32"/>
          <p:cNvCxnSpPr>
            <a:stCxn id="6" idx="0"/>
            <a:endCxn id="3" idx="3"/>
          </p:cNvCxnSpPr>
          <p:nvPr/>
        </p:nvCxnSpPr>
        <p:spPr>
          <a:xfrm flipH="1" flipV="1">
            <a:off x="3996049" y="3528951"/>
            <a:ext cx="4451" cy="3298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entagon 51"/>
          <p:cNvSpPr/>
          <p:nvPr/>
        </p:nvSpPr>
        <p:spPr>
          <a:xfrm>
            <a:off x="7543800" y="3910623"/>
            <a:ext cx="1524000" cy="71315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Geologic Feature</a:t>
            </a:r>
          </a:p>
          <a:p>
            <a:pPr algn="ctr"/>
            <a:r>
              <a:rPr lang="en-US" sz="1200" dirty="0" smtClean="0"/>
              <a:t>Services</a:t>
            </a:r>
            <a:endParaRPr lang="en-US" sz="1200" dirty="0"/>
          </a:p>
        </p:txBody>
      </p:sp>
      <p:cxnSp>
        <p:nvCxnSpPr>
          <p:cNvPr id="53" name="Elbow Connector 32"/>
          <p:cNvCxnSpPr>
            <a:stCxn id="30" idx="4"/>
            <a:endCxn id="52" idx="1"/>
          </p:cNvCxnSpPr>
          <p:nvPr/>
        </p:nvCxnSpPr>
        <p:spPr>
          <a:xfrm flipV="1">
            <a:off x="6933844" y="4267199"/>
            <a:ext cx="60995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lowchart: Magnetic Disk 56"/>
          <p:cNvSpPr/>
          <p:nvPr/>
        </p:nvSpPr>
        <p:spPr>
          <a:xfrm>
            <a:off x="999502" y="2690751"/>
            <a:ext cx="1438898" cy="838200"/>
          </a:xfrm>
          <a:prstGeom prst="flowChartMagneticDisk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Alaska DGGS</a:t>
            </a:r>
            <a:endParaRPr lang="en-US" sz="1050" dirty="0"/>
          </a:p>
          <a:p>
            <a:pPr algn="ctr"/>
            <a:r>
              <a:rPr lang="en-US" sz="1050" dirty="0" smtClean="0"/>
              <a:t>Geologic</a:t>
            </a:r>
          </a:p>
          <a:p>
            <a:pPr algn="ctr"/>
            <a:r>
              <a:rPr lang="en-US" sz="1050" dirty="0" smtClean="0"/>
              <a:t>Database</a:t>
            </a:r>
            <a:endParaRPr lang="en-US" sz="1050" dirty="0"/>
          </a:p>
        </p:txBody>
      </p:sp>
      <p:cxnSp>
        <p:nvCxnSpPr>
          <p:cNvPr id="58" name="Elbow Connector 57"/>
          <p:cNvCxnSpPr>
            <a:stCxn id="57" idx="4"/>
            <a:endCxn id="6" idx="1"/>
          </p:cNvCxnSpPr>
          <p:nvPr/>
        </p:nvCxnSpPr>
        <p:spPr>
          <a:xfrm>
            <a:off x="2438400" y="3109851"/>
            <a:ext cx="838200" cy="1157349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0"/>
            <a:endCxn id="57" idx="3"/>
          </p:cNvCxnSpPr>
          <p:nvPr/>
        </p:nvCxnSpPr>
        <p:spPr>
          <a:xfrm flipV="1">
            <a:off x="1714500" y="3528951"/>
            <a:ext cx="4451" cy="3298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55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ctangle 125"/>
          <p:cNvSpPr/>
          <p:nvPr/>
        </p:nvSpPr>
        <p:spPr>
          <a:xfrm>
            <a:off x="166355" y="3379254"/>
            <a:ext cx="8377292" cy="3311315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25400" cap="flat" cmpd="sng" algn="ctr">
            <a:solidFill>
              <a:srgbClr val="70AD47">
                <a:lumMod val="50000"/>
              </a:srgbClr>
            </a:solidFill>
            <a:prstDash val="solid"/>
            <a:miter lim="800000"/>
          </a:ln>
          <a:effectLst/>
        </p:spPr>
        <p:txBody>
          <a:bodyPr vert="vert270" rtlCol="0" anchor="t" anchorCtr="0"/>
          <a:lstStyle/>
          <a:p>
            <a:pPr algn="ctr"/>
            <a:endParaRPr lang="en-US" sz="1600" b="1" i="1" kern="0">
              <a:solidFill>
                <a:srgbClr val="FFC000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1219200" y="5486400"/>
            <a:ext cx="1447800" cy="377687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38" name="Rectangle 137"/>
          <p:cNvSpPr/>
          <p:nvPr/>
        </p:nvSpPr>
        <p:spPr>
          <a:xfrm>
            <a:off x="1143000" y="5410200"/>
            <a:ext cx="1447800" cy="377687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39" name="Rectangle 138"/>
          <p:cNvSpPr/>
          <p:nvPr/>
        </p:nvSpPr>
        <p:spPr>
          <a:xfrm>
            <a:off x="1066800" y="5337313"/>
            <a:ext cx="1447800" cy="377687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24" name="Rectangle 123"/>
          <p:cNvSpPr/>
          <p:nvPr/>
        </p:nvSpPr>
        <p:spPr>
          <a:xfrm>
            <a:off x="147081" y="842796"/>
            <a:ext cx="3501601" cy="2412019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miter lim="800000"/>
          </a:ln>
          <a:effectLst/>
        </p:spPr>
        <p:txBody>
          <a:bodyPr vert="vert270" rtlCol="0" anchor="t" anchorCtr="0"/>
          <a:lstStyle/>
          <a:p>
            <a:pPr algn="ctr"/>
            <a:endParaRPr lang="en-US" sz="1600" b="1" i="1" kern="0">
              <a:solidFill>
                <a:srgbClr val="FFC000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244696" y="836603"/>
            <a:ext cx="4267201" cy="2412019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miter lim="800000"/>
          </a:ln>
          <a:effectLst/>
        </p:spPr>
        <p:txBody>
          <a:bodyPr vert="vert270" rtlCol="0" anchor="t" anchorCtr="0"/>
          <a:lstStyle/>
          <a:p>
            <a:pPr algn="ctr"/>
            <a:endParaRPr lang="en-US" sz="1600" b="1" i="1" kern="0" dirty="0">
              <a:solidFill>
                <a:srgbClr val="FFC000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30497" y="625171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g</a:t>
            </a:r>
            <a:r>
              <a:rPr lang="en-US" sz="1100" dirty="0" err="1" smtClean="0"/>
              <a:t>eomaterials</a:t>
            </a:r>
            <a:endParaRPr lang="en-US" sz="1100" dirty="0" smtClean="0"/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4930497" y="5718313"/>
            <a:ext cx="1447800" cy="377687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d</a:t>
            </a:r>
            <a:r>
              <a:rPr lang="en-US" sz="1100" dirty="0" err="1" smtClean="0"/>
              <a:t>escr</a:t>
            </a:r>
            <a:r>
              <a:rPr lang="en-US" sz="1100" dirty="0" smtClean="0"/>
              <a:t> </a:t>
            </a:r>
            <a:r>
              <a:rPr lang="en-US" sz="1100" dirty="0" smtClean="0"/>
              <a:t>map units</a:t>
            </a:r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sp>
        <p:nvSpPr>
          <p:cNvPr id="7" name="Rectangle 6"/>
          <p:cNvSpPr/>
          <p:nvPr/>
        </p:nvSpPr>
        <p:spPr>
          <a:xfrm>
            <a:off x="3150268" y="5047456"/>
            <a:ext cx="1447800" cy="377687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map_units_polys</a:t>
            </a:r>
            <a:endParaRPr lang="en-US" sz="1100" dirty="0"/>
          </a:p>
        </p:txBody>
      </p:sp>
      <p:sp>
        <p:nvSpPr>
          <p:cNvPr id="8" name="Rectangle 7"/>
          <p:cNvSpPr/>
          <p:nvPr/>
        </p:nvSpPr>
        <p:spPr>
          <a:xfrm>
            <a:off x="4930497" y="5047456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map_units_lines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6705600" y="5055477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map_units_points</a:t>
            </a:r>
            <a:endParaRPr lang="en-US" sz="1100" dirty="0"/>
          </a:p>
        </p:txBody>
      </p:sp>
      <p:sp>
        <p:nvSpPr>
          <p:cNvPr id="16" name="Rectangle 15"/>
          <p:cNvSpPr/>
          <p:nvPr/>
        </p:nvSpPr>
        <p:spPr>
          <a:xfrm>
            <a:off x="6705600" y="4548721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orientation_points</a:t>
            </a:r>
            <a:endParaRPr lang="en-US" sz="11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654397" y="6130235"/>
            <a:ext cx="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5" idx="0"/>
            <a:endCxn id="7" idx="2"/>
          </p:cNvCxnSpPr>
          <p:nvPr/>
        </p:nvCxnSpPr>
        <p:spPr>
          <a:xfrm rot="16200000" flipV="1">
            <a:off x="4617698" y="4681613"/>
            <a:ext cx="293170" cy="1780229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0"/>
            <a:endCxn id="9" idx="2"/>
          </p:cNvCxnSpPr>
          <p:nvPr/>
        </p:nvCxnSpPr>
        <p:spPr>
          <a:xfrm rot="5400000" flipH="1" flipV="1">
            <a:off x="6399374" y="4688188"/>
            <a:ext cx="285149" cy="1775103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654397" y="5744125"/>
            <a:ext cx="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9" idx="0"/>
            <a:endCxn id="16" idx="2"/>
          </p:cNvCxnSpPr>
          <p:nvPr/>
        </p:nvCxnSpPr>
        <p:spPr>
          <a:xfrm flipV="1">
            <a:off x="7429500" y="4926408"/>
            <a:ext cx="0" cy="12906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930497" y="1028689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Station</a:t>
            </a:r>
          </a:p>
          <a:p>
            <a:pPr algn="ctr"/>
            <a:r>
              <a:rPr lang="en-US" sz="1100" dirty="0" smtClean="0"/>
              <a:t>Points</a:t>
            </a:r>
            <a:endParaRPr lang="en-US" sz="1100" dirty="0"/>
          </a:p>
        </p:txBody>
      </p:sp>
      <p:cxnSp>
        <p:nvCxnSpPr>
          <p:cNvPr id="29" name="Elbow Connector 28"/>
          <p:cNvCxnSpPr>
            <a:stCxn id="9" idx="3"/>
            <a:endCxn id="27" idx="3"/>
          </p:cNvCxnSpPr>
          <p:nvPr/>
        </p:nvCxnSpPr>
        <p:spPr>
          <a:xfrm flipH="1" flipV="1">
            <a:off x="6378297" y="1217533"/>
            <a:ext cx="1775103" cy="4026788"/>
          </a:xfrm>
          <a:prstGeom prst="bentConnector3">
            <a:avLst>
              <a:gd name="adj1" fmla="val -12878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6" idx="3"/>
            <a:endCxn id="27" idx="3"/>
          </p:cNvCxnSpPr>
          <p:nvPr/>
        </p:nvCxnSpPr>
        <p:spPr>
          <a:xfrm flipH="1" flipV="1">
            <a:off x="6378297" y="1217533"/>
            <a:ext cx="1775103" cy="3520032"/>
          </a:xfrm>
          <a:prstGeom prst="bentConnector3">
            <a:avLst>
              <a:gd name="adj1" fmla="val -12878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713621" y="145111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Samples</a:t>
            </a:r>
            <a:endParaRPr lang="en-US" sz="1100" dirty="0"/>
          </a:p>
        </p:txBody>
      </p:sp>
      <p:cxnSp>
        <p:nvCxnSpPr>
          <p:cNvPr id="34" name="Elbow Connector 33"/>
          <p:cNvCxnSpPr>
            <a:stCxn id="32" idx="3"/>
            <a:endCxn id="27" idx="3"/>
          </p:cNvCxnSpPr>
          <p:nvPr/>
        </p:nvCxnSpPr>
        <p:spPr>
          <a:xfrm flipH="1" flipV="1">
            <a:off x="6378297" y="1217533"/>
            <a:ext cx="1783124" cy="422424"/>
          </a:xfrm>
          <a:prstGeom prst="bentConnector3">
            <a:avLst>
              <a:gd name="adj1" fmla="val -1282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713621" y="190831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Geochem</a:t>
            </a:r>
            <a:endParaRPr lang="en-US" sz="1100" dirty="0"/>
          </a:p>
        </p:txBody>
      </p:sp>
      <p:sp>
        <p:nvSpPr>
          <p:cNvPr id="36" name="Rectangle 35"/>
          <p:cNvSpPr/>
          <p:nvPr/>
        </p:nvSpPr>
        <p:spPr>
          <a:xfrm>
            <a:off x="6713621" y="236551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Geochron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6417074" y="958633"/>
            <a:ext cx="6632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s</a:t>
            </a:r>
            <a:r>
              <a:rPr lang="en-US" sz="900" dirty="0" err="1" smtClean="0"/>
              <a:t>tation_id</a:t>
            </a:r>
            <a:endParaRPr lang="en-US" sz="900" dirty="0"/>
          </a:p>
        </p:txBody>
      </p:sp>
      <p:sp>
        <p:nvSpPr>
          <p:cNvPr id="39" name="TextBox 38"/>
          <p:cNvSpPr txBox="1"/>
          <p:nvPr/>
        </p:nvSpPr>
        <p:spPr>
          <a:xfrm>
            <a:off x="5328760" y="5525041"/>
            <a:ext cx="7045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dmu_guid</a:t>
            </a:r>
            <a:endParaRPr lang="en-US" sz="900" dirty="0"/>
          </a:p>
        </p:txBody>
      </p:sp>
      <p:sp>
        <p:nvSpPr>
          <p:cNvPr id="42" name="Rectangle 41"/>
          <p:cNvSpPr/>
          <p:nvPr/>
        </p:nvSpPr>
        <p:spPr>
          <a:xfrm>
            <a:off x="6713621" y="2827754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Fossils</a:t>
            </a:r>
            <a:endParaRPr lang="en-US" sz="1100" dirty="0"/>
          </a:p>
        </p:txBody>
      </p:sp>
      <p:cxnSp>
        <p:nvCxnSpPr>
          <p:cNvPr id="44" name="Elbow Connector 43"/>
          <p:cNvCxnSpPr>
            <a:stCxn id="35" idx="3"/>
            <a:endCxn id="27" idx="3"/>
          </p:cNvCxnSpPr>
          <p:nvPr/>
        </p:nvCxnSpPr>
        <p:spPr>
          <a:xfrm flipH="1" flipV="1">
            <a:off x="6378297" y="1217533"/>
            <a:ext cx="1783124" cy="879624"/>
          </a:xfrm>
          <a:prstGeom prst="bentConnector3">
            <a:avLst>
              <a:gd name="adj1" fmla="val -1282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36" idx="3"/>
            <a:endCxn id="27" idx="3"/>
          </p:cNvCxnSpPr>
          <p:nvPr/>
        </p:nvCxnSpPr>
        <p:spPr>
          <a:xfrm flipH="1" flipV="1">
            <a:off x="6378297" y="1217533"/>
            <a:ext cx="1783124" cy="1336824"/>
          </a:xfrm>
          <a:prstGeom prst="bentConnector3">
            <a:avLst>
              <a:gd name="adj1" fmla="val -1282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42" idx="3"/>
            <a:endCxn id="27" idx="3"/>
          </p:cNvCxnSpPr>
          <p:nvPr/>
        </p:nvCxnSpPr>
        <p:spPr>
          <a:xfrm flipH="1" flipV="1">
            <a:off x="6378297" y="1217533"/>
            <a:ext cx="1783124" cy="1799065"/>
          </a:xfrm>
          <a:prstGeom prst="bentConnector3">
            <a:avLst>
              <a:gd name="adj1" fmla="val -1282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930497" y="4548721"/>
            <a:ext cx="1447800" cy="377687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contacts_and_faults</a:t>
            </a:r>
            <a:endParaRPr lang="en-US" sz="1100" dirty="0"/>
          </a:p>
        </p:txBody>
      </p:sp>
      <p:cxnSp>
        <p:nvCxnSpPr>
          <p:cNvPr id="13" name="Elbow Connector 12"/>
          <p:cNvCxnSpPr>
            <a:stCxn id="40" idx="1"/>
            <a:endCxn id="7" idx="0"/>
          </p:cNvCxnSpPr>
          <p:nvPr/>
        </p:nvCxnSpPr>
        <p:spPr>
          <a:xfrm rot="10800000" flipV="1">
            <a:off x="3874169" y="4737564"/>
            <a:ext cx="1056329" cy="309891"/>
          </a:xfrm>
          <a:prstGeom prst="bentConnector2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654397" y="6096000"/>
            <a:ext cx="0" cy="155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838200" y="426720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products_info</a:t>
            </a:r>
            <a:endParaRPr lang="en-US" sz="1100" dirty="0"/>
          </a:p>
        </p:txBody>
      </p:sp>
      <p:sp>
        <p:nvSpPr>
          <p:cNvPr id="45" name="TextBox 44"/>
          <p:cNvSpPr txBox="1"/>
          <p:nvPr/>
        </p:nvSpPr>
        <p:spPr>
          <a:xfrm>
            <a:off x="2287041" y="4213513"/>
            <a:ext cx="699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product_id</a:t>
            </a:r>
            <a:endParaRPr lang="en-US" sz="900" dirty="0"/>
          </a:p>
        </p:txBody>
      </p:sp>
      <p:sp>
        <p:nvSpPr>
          <p:cNvPr id="21" name="Left Brace 20"/>
          <p:cNvSpPr/>
          <p:nvPr/>
        </p:nvSpPr>
        <p:spPr>
          <a:xfrm>
            <a:off x="2888360" y="3606510"/>
            <a:ext cx="235840" cy="2425322"/>
          </a:xfrm>
          <a:prstGeom prst="leftBrace">
            <a:avLst>
              <a:gd name="adj1" fmla="val 8333"/>
              <a:gd name="adj2" fmla="val 34879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838200" y="242825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</a:t>
            </a:r>
            <a:r>
              <a:rPr lang="en-US" sz="1100" dirty="0" smtClean="0"/>
              <a:t>roduct</a:t>
            </a:r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654397" y="5425143"/>
            <a:ext cx="0" cy="2931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150268" y="350520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cartographic</a:t>
            </a:r>
            <a:r>
              <a:rPr lang="en-US" sz="1100" dirty="0" err="1" smtClean="0"/>
              <a:t>_polys</a:t>
            </a:r>
            <a:endParaRPr lang="en-US" sz="1100" dirty="0"/>
          </a:p>
        </p:txBody>
      </p:sp>
      <p:sp>
        <p:nvSpPr>
          <p:cNvPr id="54" name="Rectangle 53"/>
          <p:cNvSpPr/>
          <p:nvPr/>
        </p:nvSpPr>
        <p:spPr>
          <a:xfrm>
            <a:off x="4930497" y="350520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cartographic_lines</a:t>
            </a:r>
            <a:endParaRPr lang="en-US" sz="1100" dirty="0"/>
          </a:p>
        </p:txBody>
      </p:sp>
      <p:sp>
        <p:nvSpPr>
          <p:cNvPr id="55" name="Rectangle 54"/>
          <p:cNvSpPr/>
          <p:nvPr/>
        </p:nvSpPr>
        <p:spPr>
          <a:xfrm>
            <a:off x="6705600" y="3513221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cartographic_points</a:t>
            </a:r>
            <a:endParaRPr lang="en-US" sz="1100" dirty="0"/>
          </a:p>
        </p:txBody>
      </p:sp>
      <p:sp>
        <p:nvSpPr>
          <p:cNvPr id="56" name="Rectangle 55"/>
          <p:cNvSpPr/>
          <p:nvPr/>
        </p:nvSpPr>
        <p:spPr>
          <a:xfrm>
            <a:off x="838200" y="1703382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citation</a:t>
            </a:r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sp>
        <p:nvSpPr>
          <p:cNvPr id="57" name="Rectangle 56"/>
          <p:cNvSpPr/>
          <p:nvPr/>
        </p:nvSpPr>
        <p:spPr>
          <a:xfrm>
            <a:off x="838200" y="1028689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project</a:t>
            </a:r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cxnSp>
        <p:nvCxnSpPr>
          <p:cNvPr id="41" name="Straight Connector 40"/>
          <p:cNvCxnSpPr>
            <a:stCxn id="49" idx="0"/>
            <a:endCxn id="56" idx="2"/>
          </p:cNvCxnSpPr>
          <p:nvPr/>
        </p:nvCxnSpPr>
        <p:spPr>
          <a:xfrm flipV="1">
            <a:off x="1562100" y="2081069"/>
            <a:ext cx="0" cy="34718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6" idx="0"/>
            <a:endCxn id="57" idx="2"/>
          </p:cNvCxnSpPr>
          <p:nvPr/>
        </p:nvCxnSpPr>
        <p:spPr>
          <a:xfrm flipV="1">
            <a:off x="1562100" y="1406376"/>
            <a:ext cx="0" cy="29700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7" idx="3"/>
            <a:endCxn id="27" idx="1"/>
          </p:cNvCxnSpPr>
          <p:nvPr/>
        </p:nvCxnSpPr>
        <p:spPr>
          <a:xfrm>
            <a:off x="2286000" y="1217533"/>
            <a:ext cx="264449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3" idx="0"/>
            <a:endCxn id="49" idx="2"/>
          </p:cNvCxnSpPr>
          <p:nvPr/>
        </p:nvCxnSpPr>
        <p:spPr>
          <a:xfrm flipV="1">
            <a:off x="1562100" y="2805940"/>
            <a:ext cx="0" cy="146126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595603" y="1418164"/>
            <a:ext cx="6632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project_id</a:t>
            </a:r>
            <a:endParaRPr lang="en-US" sz="900" dirty="0"/>
          </a:p>
        </p:txBody>
      </p:sp>
      <p:sp>
        <p:nvSpPr>
          <p:cNvPr id="66" name="TextBox 65"/>
          <p:cNvSpPr txBox="1"/>
          <p:nvPr/>
        </p:nvSpPr>
        <p:spPr>
          <a:xfrm>
            <a:off x="1610614" y="2154086"/>
            <a:ext cx="7730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citation_id</a:t>
            </a:r>
            <a:endParaRPr lang="en-US" sz="900" dirty="0"/>
          </a:p>
        </p:txBody>
      </p:sp>
      <p:sp>
        <p:nvSpPr>
          <p:cNvPr id="67" name="TextBox 66"/>
          <p:cNvSpPr txBox="1"/>
          <p:nvPr/>
        </p:nvSpPr>
        <p:spPr>
          <a:xfrm>
            <a:off x="1580633" y="2893368"/>
            <a:ext cx="699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product_id</a:t>
            </a:r>
            <a:endParaRPr lang="en-US" sz="9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241572" y="4895969"/>
            <a:ext cx="8015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feature_guid</a:t>
            </a:r>
            <a:endParaRPr lang="en-US" sz="900" dirty="0"/>
          </a:p>
        </p:txBody>
      </p:sp>
      <p:cxnSp>
        <p:nvCxnSpPr>
          <p:cNvPr id="115" name="Elbow Connector 114"/>
          <p:cNvCxnSpPr>
            <a:stCxn id="112" idx="1"/>
            <a:endCxn id="56" idx="1"/>
          </p:cNvCxnSpPr>
          <p:nvPr/>
        </p:nvCxnSpPr>
        <p:spPr>
          <a:xfrm rot="10800000">
            <a:off x="838200" y="1892226"/>
            <a:ext cx="12700" cy="3402018"/>
          </a:xfrm>
          <a:prstGeom prst="bentConnector3">
            <a:avLst>
              <a:gd name="adj1" fmla="val 180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4267200" y="958633"/>
            <a:ext cx="6632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project_id</a:t>
            </a:r>
            <a:endParaRPr lang="en-US" sz="900" dirty="0"/>
          </a:p>
        </p:txBody>
      </p:sp>
      <p:sp>
        <p:nvSpPr>
          <p:cNvPr id="117" name="TextBox 116"/>
          <p:cNvSpPr txBox="1"/>
          <p:nvPr/>
        </p:nvSpPr>
        <p:spPr>
          <a:xfrm>
            <a:off x="155999" y="1655913"/>
            <a:ext cx="7730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citation_id</a:t>
            </a:r>
            <a:endParaRPr lang="en-US" sz="900" dirty="0"/>
          </a:p>
        </p:txBody>
      </p:sp>
      <p:sp>
        <p:nvSpPr>
          <p:cNvPr id="118" name="TextBox 117"/>
          <p:cNvSpPr txBox="1"/>
          <p:nvPr/>
        </p:nvSpPr>
        <p:spPr>
          <a:xfrm>
            <a:off x="181519" y="5313098"/>
            <a:ext cx="7730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citation_id</a:t>
            </a:r>
            <a:endParaRPr lang="en-US" sz="900" dirty="0"/>
          </a:p>
        </p:txBody>
      </p:sp>
      <p:sp>
        <p:nvSpPr>
          <p:cNvPr id="119" name="TextBox 118"/>
          <p:cNvSpPr txBox="1"/>
          <p:nvPr/>
        </p:nvSpPr>
        <p:spPr>
          <a:xfrm>
            <a:off x="7377252" y="4875527"/>
            <a:ext cx="699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s</a:t>
            </a:r>
            <a:r>
              <a:rPr lang="en-US" sz="900" dirty="0" err="1" smtClean="0"/>
              <a:t>tation_id</a:t>
            </a:r>
            <a:endParaRPr lang="en-US" sz="900" dirty="0"/>
          </a:p>
        </p:txBody>
      </p:sp>
      <p:sp>
        <p:nvSpPr>
          <p:cNvPr id="120" name="Left Brace 119"/>
          <p:cNvSpPr/>
          <p:nvPr/>
        </p:nvSpPr>
        <p:spPr>
          <a:xfrm>
            <a:off x="2888360" y="3594478"/>
            <a:ext cx="235840" cy="2425322"/>
          </a:xfrm>
          <a:prstGeom prst="leftBrace">
            <a:avLst>
              <a:gd name="adj1" fmla="val 8333"/>
              <a:gd name="adj2" fmla="val 71921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1" name="Straight Connector 120"/>
          <p:cNvCxnSpPr>
            <a:stCxn id="43" idx="3"/>
            <a:endCxn id="21" idx="1"/>
          </p:cNvCxnSpPr>
          <p:nvPr/>
        </p:nvCxnSpPr>
        <p:spPr>
          <a:xfrm flipV="1">
            <a:off x="2286000" y="4452438"/>
            <a:ext cx="602360" cy="360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463187" y="868272"/>
            <a:ext cx="20512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/>
              <a:t>Analytical Data</a:t>
            </a:r>
            <a:endParaRPr lang="en-US" sz="1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1616728" y="850290"/>
            <a:ext cx="20512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/>
              <a:t>Publication Data</a:t>
            </a:r>
            <a:endParaRPr lang="en-US" sz="1400" b="1" dirty="0"/>
          </a:p>
        </p:txBody>
      </p:sp>
      <p:sp>
        <p:nvSpPr>
          <p:cNvPr id="127" name="Can 126"/>
          <p:cNvSpPr/>
          <p:nvPr/>
        </p:nvSpPr>
        <p:spPr>
          <a:xfrm>
            <a:off x="8659174" y="868272"/>
            <a:ext cx="425661" cy="2404469"/>
          </a:xfrm>
          <a:prstGeom prst="can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GERILA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8" name="Can 127"/>
          <p:cNvSpPr/>
          <p:nvPr/>
        </p:nvSpPr>
        <p:spPr>
          <a:xfrm>
            <a:off x="8659174" y="3429000"/>
            <a:ext cx="425661" cy="3269909"/>
          </a:xfrm>
          <a:prstGeom prst="can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AK DGGS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GeMS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MM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454172" y="6052628"/>
            <a:ext cx="2051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/>
              <a:t>AK DGGS</a:t>
            </a:r>
          </a:p>
          <a:p>
            <a:pPr algn="r"/>
            <a:r>
              <a:rPr lang="en-US" sz="1400" b="1" dirty="0" err="1" smtClean="0"/>
              <a:t>GeMS</a:t>
            </a:r>
            <a:r>
              <a:rPr lang="en-US" sz="1400" b="1" dirty="0" smtClean="0"/>
              <a:t> </a:t>
            </a:r>
            <a:r>
              <a:rPr lang="en-US" sz="1400" b="1" dirty="0" smtClean="0"/>
              <a:t>Multi-Map</a:t>
            </a:r>
            <a:endParaRPr lang="en-US" sz="1400" b="1" dirty="0"/>
          </a:p>
        </p:txBody>
      </p:sp>
      <p:sp>
        <p:nvSpPr>
          <p:cNvPr id="130" name="Rectangle 129"/>
          <p:cNvSpPr/>
          <p:nvPr/>
        </p:nvSpPr>
        <p:spPr>
          <a:xfrm>
            <a:off x="293875" y="204439"/>
            <a:ext cx="8435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Multi-Map </a:t>
            </a:r>
            <a:r>
              <a:rPr lang="en-US" sz="2400" dirty="0" err="1" smtClean="0"/>
              <a:t>GeMS</a:t>
            </a:r>
            <a:r>
              <a:rPr lang="en-US" sz="2400" dirty="0" smtClean="0"/>
              <a:t> Schema Integration Into  AK DGGS System</a:t>
            </a:r>
            <a:endParaRPr lang="en-US" sz="2400" dirty="0"/>
          </a:p>
        </p:txBody>
      </p:sp>
      <p:sp>
        <p:nvSpPr>
          <p:cNvPr id="135" name="Rectangle 134"/>
          <p:cNvSpPr/>
          <p:nvPr/>
        </p:nvSpPr>
        <p:spPr>
          <a:xfrm>
            <a:off x="990600" y="5261113"/>
            <a:ext cx="1447800" cy="377687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34" name="Rectangle 133"/>
          <p:cNvSpPr/>
          <p:nvPr/>
        </p:nvSpPr>
        <p:spPr>
          <a:xfrm>
            <a:off x="914400" y="5181600"/>
            <a:ext cx="1447800" cy="377687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2" name="Rectangle 111"/>
          <p:cNvSpPr/>
          <p:nvPr/>
        </p:nvSpPr>
        <p:spPr>
          <a:xfrm>
            <a:off x="838200" y="5105400"/>
            <a:ext cx="1447800" cy="377687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</a:t>
            </a:r>
            <a:r>
              <a:rPr lang="en-US" sz="1100" dirty="0" smtClean="0"/>
              <a:t>ata Sources</a:t>
            </a:r>
            <a:endParaRPr lang="en-US" sz="1100" dirty="0"/>
          </a:p>
        </p:txBody>
      </p:sp>
      <p:sp>
        <p:nvSpPr>
          <p:cNvPr id="136" name="TextBox 135"/>
          <p:cNvSpPr txBox="1"/>
          <p:nvPr/>
        </p:nvSpPr>
        <p:spPr>
          <a:xfrm>
            <a:off x="1147011" y="5911048"/>
            <a:ext cx="1926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Relationship Class for each table</a:t>
            </a:r>
          </a:p>
          <a:p>
            <a:r>
              <a:rPr lang="en-US" sz="900" b="1" dirty="0" smtClean="0"/>
              <a:t>Many to Many</a:t>
            </a:r>
            <a:endParaRPr lang="en-US" sz="900" b="1" dirty="0"/>
          </a:p>
        </p:txBody>
      </p:sp>
      <p:sp>
        <p:nvSpPr>
          <p:cNvPr id="140" name="Left Brace 139"/>
          <p:cNvSpPr/>
          <p:nvPr/>
        </p:nvSpPr>
        <p:spPr>
          <a:xfrm rot="10800000">
            <a:off x="2734786" y="5105400"/>
            <a:ext cx="77373" cy="779484"/>
          </a:xfrm>
          <a:prstGeom prst="leftBrace">
            <a:avLst>
              <a:gd name="adj1" fmla="val 8333"/>
              <a:gd name="adj2" fmla="val 70267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150268" y="4033892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geologic_polys</a:t>
            </a:r>
            <a:endParaRPr lang="en-US" sz="1100" dirty="0"/>
          </a:p>
        </p:txBody>
      </p:sp>
      <p:sp>
        <p:nvSpPr>
          <p:cNvPr id="75" name="Rectangle 74"/>
          <p:cNvSpPr/>
          <p:nvPr/>
        </p:nvSpPr>
        <p:spPr>
          <a:xfrm>
            <a:off x="4930497" y="4033892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geologic_lines</a:t>
            </a:r>
            <a:endParaRPr lang="en-US" sz="1100" dirty="0"/>
          </a:p>
        </p:txBody>
      </p:sp>
      <p:sp>
        <p:nvSpPr>
          <p:cNvPr id="76" name="Rectangle 75"/>
          <p:cNvSpPr/>
          <p:nvPr/>
        </p:nvSpPr>
        <p:spPr>
          <a:xfrm>
            <a:off x="6705600" y="404191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geologic_points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6753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Example Category and Types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071177"/>
              </p:ext>
            </p:extLst>
          </p:nvPr>
        </p:nvGraphicFramePr>
        <p:xfrm>
          <a:off x="1474819" y="1825141"/>
          <a:ext cx="6194361" cy="43751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5882"/>
                <a:gridCol w="2551329"/>
                <a:gridCol w="2517150"/>
              </a:tblGrid>
              <a:tr h="150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category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type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Symbol List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21841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generic 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01.01.01, 01.01.02., 01.01.03, 01.01.04, 01.01.05, 01.01.06, 01.01.07, 01.01.08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internal 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Gradational 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Uncomformable 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Incised-scarp sedimentary contact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generic 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Clay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Bed of economically important commodity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Coal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Clinkered coal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Area of clinkered coal bed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Outcrop area of 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Outcrop area of clay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key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Outcrop area of coal bed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dike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generic dike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dike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Dike of variable thickness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dike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Dike intruding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dike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Dikes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generic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vertical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high-angle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normal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low-angle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reverse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rotational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scissor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strike-slip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oblique-slip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thrust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Overturned thrust faults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  <a:tr h="120669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detachment fault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909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368</Words>
  <Application>Microsoft Office PowerPoint</Application>
  <PresentationFormat>On-screen Show (4:3)</PresentationFormat>
  <Paragraphs>153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Alaska DGGS GeMS focused Geologic Mapping System </vt:lpstr>
      <vt:lpstr>PowerPoint Presentation</vt:lpstr>
      <vt:lpstr>Example Category and Types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mdhendricks</dc:creator>
  <cp:lastModifiedBy>mdhendricks</cp:lastModifiedBy>
  <cp:revision>22</cp:revision>
  <cp:lastPrinted>2019-08-08T17:53:07Z</cp:lastPrinted>
  <dcterms:created xsi:type="dcterms:W3CDTF">2019-08-05T21:30:56Z</dcterms:created>
  <dcterms:modified xsi:type="dcterms:W3CDTF">2019-08-12T17:44:49Z</dcterms:modified>
</cp:coreProperties>
</file>