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7" r:id="rId1"/>
    <p:sldMasterId id="2147483714" r:id="rId2"/>
  </p:sldMasterIdLst>
  <p:notesMasterIdLst>
    <p:notesMasterId r:id="rId33"/>
  </p:notesMasterIdLst>
  <p:sldIdLst>
    <p:sldId id="268" r:id="rId3"/>
    <p:sldId id="275" r:id="rId4"/>
    <p:sldId id="258" r:id="rId5"/>
    <p:sldId id="276" r:id="rId6"/>
    <p:sldId id="277" r:id="rId7"/>
    <p:sldId id="279" r:id="rId8"/>
    <p:sldId id="280" r:id="rId9"/>
    <p:sldId id="256" r:id="rId10"/>
    <p:sldId id="261" r:id="rId11"/>
    <p:sldId id="257" r:id="rId12"/>
    <p:sldId id="260" r:id="rId13"/>
    <p:sldId id="259" r:id="rId14"/>
    <p:sldId id="262" r:id="rId15"/>
    <p:sldId id="264" r:id="rId16"/>
    <p:sldId id="263" r:id="rId17"/>
    <p:sldId id="265" r:id="rId18"/>
    <p:sldId id="266" r:id="rId19"/>
    <p:sldId id="287" r:id="rId20"/>
    <p:sldId id="281" r:id="rId21"/>
    <p:sldId id="282" r:id="rId22"/>
    <p:sldId id="283" r:id="rId23"/>
    <p:sldId id="284" r:id="rId24"/>
    <p:sldId id="285" r:id="rId25"/>
    <p:sldId id="269" r:id="rId26"/>
    <p:sldId id="270" r:id="rId27"/>
    <p:sldId id="271" r:id="rId28"/>
    <p:sldId id="272" r:id="rId29"/>
    <p:sldId id="267" r:id="rId30"/>
    <p:sldId id="273" r:id="rId31"/>
    <p:sldId id="286"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D4CD"/>
    <a:srgbClr val="E1D8CF"/>
    <a:srgbClr val="A27A41"/>
    <a:srgbClr val="DCD9D1"/>
    <a:srgbClr val="B35D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AEF929-BAC1-454F-88DF-6165E035E5CF}" v="11" dt="2021-04-12T19:08:46.1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2" autoAdjust="0"/>
    <p:restoredTop sz="72605" autoAdjust="0"/>
  </p:normalViewPr>
  <p:slideViewPr>
    <p:cSldViewPr snapToGrid="0">
      <p:cViewPr varScale="1">
        <p:scale>
          <a:sx n="48" d="100"/>
          <a:sy n="48" d="100"/>
        </p:scale>
        <p:origin x="1324"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FC914D-DE50-494C-A4F8-24F9F87BCEC4}" type="doc">
      <dgm:prSet loTypeId="urn:microsoft.com/office/officeart/2016/7/layout/VerticalDownArrowProcess" loCatId="process" qsTypeId="urn:microsoft.com/office/officeart/2005/8/quickstyle/simple1" qsCatId="simple" csTypeId="urn:microsoft.com/office/officeart/2005/8/colors/colorful5" csCatId="colorful" phldr="1"/>
      <dgm:spPr/>
      <dgm:t>
        <a:bodyPr/>
        <a:lstStyle/>
        <a:p>
          <a:endParaRPr lang="en-US"/>
        </a:p>
      </dgm:t>
    </dgm:pt>
    <dgm:pt modelId="{F086AB79-BA3F-414E-AFDD-B6FEF69B2D92}">
      <dgm:prSet custT="1"/>
      <dgm:spPr/>
      <dgm:t>
        <a:bodyPr/>
        <a:lstStyle/>
        <a:p>
          <a:r>
            <a:rPr lang="en-US" sz="2000" dirty="0">
              <a:latin typeface="+mn-lt"/>
              <a:cs typeface="Arial" panose="020B0604020202020204" pitchFamily="34" charset="0"/>
            </a:rPr>
            <a:t>Description of Map Units</a:t>
          </a:r>
        </a:p>
      </dgm:t>
    </dgm:pt>
    <dgm:pt modelId="{1B963119-A7B6-4500-8D28-83DD3B9C5D71}" type="parTrans" cxnId="{23AD0B86-783B-41D1-85AA-B5381088EEDF}">
      <dgm:prSet/>
      <dgm:spPr/>
      <dgm:t>
        <a:bodyPr/>
        <a:lstStyle/>
        <a:p>
          <a:endParaRPr lang="en-US">
            <a:latin typeface="+mn-lt"/>
          </a:endParaRPr>
        </a:p>
      </dgm:t>
    </dgm:pt>
    <dgm:pt modelId="{84D507D2-C2EB-4B42-B1CE-7374DEDF9243}" type="sibTrans" cxnId="{23AD0B86-783B-41D1-85AA-B5381088EEDF}">
      <dgm:prSet/>
      <dgm:spPr/>
      <dgm:t>
        <a:bodyPr/>
        <a:lstStyle/>
        <a:p>
          <a:endParaRPr lang="en-US">
            <a:latin typeface="+mn-lt"/>
          </a:endParaRPr>
        </a:p>
      </dgm:t>
    </dgm:pt>
    <dgm:pt modelId="{C7967924-D3A7-4565-91A4-8DD873327B1F}">
      <dgm:prSet custT="1"/>
      <dgm:spPr/>
      <dgm:t>
        <a:bodyPr/>
        <a:lstStyle/>
        <a:p>
          <a:r>
            <a:rPr lang="en-US" sz="1800" dirty="0">
              <a:latin typeface="+mn-lt"/>
              <a:cs typeface="Arial" panose="020B0604020202020204" pitchFamily="34" charset="0"/>
            </a:rPr>
            <a:t>Add each component of the stack unit to the Description of Map Units (DMU) if not already there from a standalone unit.</a:t>
          </a:r>
        </a:p>
      </dgm:t>
    </dgm:pt>
    <dgm:pt modelId="{106B3720-D01B-4D31-BC86-6E8BB9D1BE67}" type="parTrans" cxnId="{E5DA9B0F-C7FB-4CD4-A0CE-7A556E2FB00D}">
      <dgm:prSet/>
      <dgm:spPr/>
      <dgm:t>
        <a:bodyPr/>
        <a:lstStyle/>
        <a:p>
          <a:endParaRPr lang="en-US">
            <a:latin typeface="+mn-lt"/>
          </a:endParaRPr>
        </a:p>
      </dgm:t>
    </dgm:pt>
    <dgm:pt modelId="{29166A30-7BE3-4505-9409-2EA3C6CD9C11}" type="sibTrans" cxnId="{E5DA9B0F-C7FB-4CD4-A0CE-7A556E2FB00D}">
      <dgm:prSet/>
      <dgm:spPr/>
      <dgm:t>
        <a:bodyPr/>
        <a:lstStyle/>
        <a:p>
          <a:endParaRPr lang="en-US">
            <a:latin typeface="+mn-lt"/>
          </a:endParaRPr>
        </a:p>
      </dgm:t>
    </dgm:pt>
    <dgm:pt modelId="{8D422E1A-DFEC-41E9-8FFC-58C8CE07087A}">
      <dgm:prSet custT="1"/>
      <dgm:spPr>
        <a:solidFill>
          <a:srgbClr val="A27A41"/>
        </a:solidFill>
      </dgm:spPr>
      <dgm:t>
        <a:bodyPr/>
        <a:lstStyle/>
        <a:p>
          <a:r>
            <a:rPr lang="en-US" sz="2000" dirty="0">
              <a:latin typeface="+mn-lt"/>
              <a:cs typeface="Arial" panose="020B0604020202020204" pitchFamily="34" charset="0"/>
            </a:rPr>
            <a:t>Stack Units to Map Units</a:t>
          </a:r>
        </a:p>
      </dgm:t>
    </dgm:pt>
    <dgm:pt modelId="{C35B069A-A360-43D9-8BDC-2D0431206B65}" type="parTrans" cxnId="{7E865BB0-F678-48A8-AA22-A10CF19F0084}">
      <dgm:prSet/>
      <dgm:spPr/>
      <dgm:t>
        <a:bodyPr/>
        <a:lstStyle/>
        <a:p>
          <a:endParaRPr lang="en-US">
            <a:latin typeface="+mn-lt"/>
          </a:endParaRPr>
        </a:p>
      </dgm:t>
    </dgm:pt>
    <dgm:pt modelId="{2EB6EE68-6063-46F5-9654-A8A31FF40387}" type="sibTrans" cxnId="{7E865BB0-F678-48A8-AA22-A10CF19F0084}">
      <dgm:prSet/>
      <dgm:spPr/>
      <dgm:t>
        <a:bodyPr/>
        <a:lstStyle/>
        <a:p>
          <a:endParaRPr lang="en-US">
            <a:latin typeface="+mn-lt"/>
          </a:endParaRPr>
        </a:p>
      </dgm:t>
    </dgm:pt>
    <dgm:pt modelId="{7BBFE42B-8890-44D1-B271-495ACB1567E3}">
      <dgm:prSet custT="1"/>
      <dgm:spPr/>
      <dgm:t>
        <a:bodyPr anchor="ctr"/>
        <a:lstStyle/>
        <a:p>
          <a:r>
            <a:rPr lang="en-US" sz="1800" dirty="0">
              <a:latin typeface="+mn-lt"/>
              <a:cs typeface="Arial" panose="020B0604020202020204" pitchFamily="34" charset="0"/>
            </a:rPr>
            <a:t>Create </a:t>
          </a:r>
          <a:r>
            <a:rPr lang="en-US" sz="1800" dirty="0" err="1">
              <a:latin typeface="+mn-lt"/>
              <a:cs typeface="Arial" panose="020B0604020202020204" pitchFamily="34" charset="0"/>
            </a:rPr>
            <a:t>StackUnitsToMapUnits</a:t>
          </a:r>
          <a:r>
            <a:rPr lang="en-US" sz="1800" dirty="0">
              <a:latin typeface="+mn-lt"/>
              <a:cs typeface="Arial" panose="020B0604020202020204" pitchFamily="34" charset="0"/>
            </a:rPr>
            <a:t> table</a:t>
          </a:r>
        </a:p>
      </dgm:t>
    </dgm:pt>
    <dgm:pt modelId="{C2C71CB5-D0E1-4F50-BE23-094D22A2FD87}" type="parTrans" cxnId="{6224448D-A696-45FF-ADDD-D6810FD89A58}">
      <dgm:prSet/>
      <dgm:spPr/>
      <dgm:t>
        <a:bodyPr/>
        <a:lstStyle/>
        <a:p>
          <a:endParaRPr lang="en-US">
            <a:latin typeface="+mn-lt"/>
          </a:endParaRPr>
        </a:p>
      </dgm:t>
    </dgm:pt>
    <dgm:pt modelId="{66ABAD05-18E6-40B2-BC71-10F70C79E43F}" type="sibTrans" cxnId="{6224448D-A696-45FF-ADDD-D6810FD89A58}">
      <dgm:prSet/>
      <dgm:spPr/>
      <dgm:t>
        <a:bodyPr/>
        <a:lstStyle/>
        <a:p>
          <a:endParaRPr lang="en-US">
            <a:latin typeface="+mn-lt"/>
          </a:endParaRPr>
        </a:p>
      </dgm:t>
    </dgm:pt>
    <dgm:pt modelId="{F0C62EB5-E38D-4F02-B4C2-CE5BDF6DD4C3}">
      <dgm:prSet custT="1"/>
      <dgm:spPr/>
      <dgm:t>
        <a:bodyPr anchor="ctr"/>
        <a:lstStyle/>
        <a:p>
          <a:r>
            <a:rPr lang="en-US" sz="1500" dirty="0">
              <a:latin typeface="+mn-lt"/>
              <a:cs typeface="Arial" panose="020B0604020202020204" pitchFamily="34" charset="0"/>
            </a:rPr>
            <a:t>One stack unit component = One row with info on map and stack unit membership, layer order, name, symbology.  </a:t>
          </a:r>
        </a:p>
      </dgm:t>
    </dgm:pt>
    <dgm:pt modelId="{D9276B46-883D-4253-BC9C-77277ABC0CE3}" type="parTrans" cxnId="{BD9C97D7-9CD0-4117-8950-9B00BF0C1C0A}">
      <dgm:prSet/>
      <dgm:spPr/>
      <dgm:t>
        <a:bodyPr/>
        <a:lstStyle/>
        <a:p>
          <a:endParaRPr lang="en-US">
            <a:latin typeface="+mn-lt"/>
          </a:endParaRPr>
        </a:p>
      </dgm:t>
    </dgm:pt>
    <dgm:pt modelId="{88637558-85DB-44A8-9BC8-CF67F3FA6DF7}" type="sibTrans" cxnId="{BD9C97D7-9CD0-4117-8950-9B00BF0C1C0A}">
      <dgm:prSet/>
      <dgm:spPr/>
      <dgm:t>
        <a:bodyPr/>
        <a:lstStyle/>
        <a:p>
          <a:endParaRPr lang="en-US">
            <a:latin typeface="+mn-lt"/>
          </a:endParaRPr>
        </a:p>
      </dgm:t>
    </dgm:pt>
    <dgm:pt modelId="{A8974F92-4476-4940-A3A6-3988DBCA5AFB}">
      <dgm:prSet custT="1"/>
      <dgm:spPr/>
      <dgm:t>
        <a:bodyPr/>
        <a:lstStyle/>
        <a:p>
          <a:r>
            <a:rPr lang="en-US" sz="2000" dirty="0" err="1">
              <a:latin typeface="+mn-lt"/>
              <a:cs typeface="Arial" panose="020B0604020202020204" pitchFamily="34" charset="0"/>
            </a:rPr>
            <a:t>MapUnitPolys</a:t>
          </a:r>
          <a:endParaRPr lang="en-US" sz="2000" dirty="0">
            <a:latin typeface="+mn-lt"/>
            <a:cs typeface="Arial" panose="020B0604020202020204" pitchFamily="34" charset="0"/>
          </a:endParaRPr>
        </a:p>
      </dgm:t>
    </dgm:pt>
    <dgm:pt modelId="{D5904038-F63B-42C9-A3BE-9C10B73DB4D7}" type="parTrans" cxnId="{089E0951-314D-4512-9D89-717B08DAFDD0}">
      <dgm:prSet/>
      <dgm:spPr/>
      <dgm:t>
        <a:bodyPr/>
        <a:lstStyle/>
        <a:p>
          <a:endParaRPr lang="en-US">
            <a:latin typeface="+mn-lt"/>
          </a:endParaRPr>
        </a:p>
      </dgm:t>
    </dgm:pt>
    <dgm:pt modelId="{B5D51134-57C5-427A-9083-1DE3243BA473}" type="sibTrans" cxnId="{089E0951-314D-4512-9D89-717B08DAFDD0}">
      <dgm:prSet/>
      <dgm:spPr/>
      <dgm:t>
        <a:bodyPr/>
        <a:lstStyle/>
        <a:p>
          <a:endParaRPr lang="en-US">
            <a:latin typeface="+mn-lt"/>
          </a:endParaRPr>
        </a:p>
      </dgm:t>
    </dgm:pt>
    <dgm:pt modelId="{D4A92AFA-39F1-4072-BF52-6A6927CE1B20}">
      <dgm:prSet custT="1"/>
      <dgm:spPr/>
      <dgm:t>
        <a:bodyPr anchor="ctr"/>
        <a:lstStyle/>
        <a:p>
          <a:r>
            <a:rPr lang="en-US" sz="1800" dirty="0">
              <a:latin typeface="+mn-lt"/>
              <a:cs typeface="Arial" panose="020B0604020202020204" pitchFamily="34" charset="0"/>
            </a:rPr>
            <a:t>Add a </a:t>
          </a:r>
          <a:r>
            <a:rPr lang="en-US" sz="1800" dirty="0" err="1">
              <a:latin typeface="+mn-lt"/>
              <a:cs typeface="Arial" panose="020B0604020202020204" pitchFamily="34" charset="0"/>
            </a:rPr>
            <a:t>StackUnit</a:t>
          </a:r>
          <a:r>
            <a:rPr lang="en-US" sz="1800" dirty="0">
              <a:latin typeface="+mn-lt"/>
              <a:cs typeface="Arial" panose="020B0604020202020204" pitchFamily="34" charset="0"/>
            </a:rPr>
            <a:t> field in </a:t>
          </a:r>
          <a:r>
            <a:rPr lang="en-US" sz="1800" dirty="0" err="1">
              <a:latin typeface="+mn-lt"/>
              <a:cs typeface="Arial" panose="020B0604020202020204" pitchFamily="34" charset="0"/>
            </a:rPr>
            <a:t>MapUnitPolys</a:t>
          </a:r>
          <a:r>
            <a:rPr lang="en-US" sz="1800" dirty="0">
              <a:latin typeface="+mn-lt"/>
              <a:cs typeface="Arial" panose="020B0604020202020204" pitchFamily="34" charset="0"/>
            </a:rPr>
            <a:t> (MUP)</a:t>
          </a:r>
        </a:p>
      </dgm:t>
    </dgm:pt>
    <dgm:pt modelId="{EA85660D-ABA0-4059-A4E1-E6DD33A4FD84}" type="parTrans" cxnId="{121EC2E2-B8AB-4DE0-9520-9C127BA8809D}">
      <dgm:prSet/>
      <dgm:spPr/>
      <dgm:t>
        <a:bodyPr/>
        <a:lstStyle/>
        <a:p>
          <a:endParaRPr lang="en-US">
            <a:latin typeface="+mn-lt"/>
          </a:endParaRPr>
        </a:p>
      </dgm:t>
    </dgm:pt>
    <dgm:pt modelId="{C6509DE8-3D1D-4A5E-8868-60D169753B47}" type="sibTrans" cxnId="{121EC2E2-B8AB-4DE0-9520-9C127BA8809D}">
      <dgm:prSet/>
      <dgm:spPr/>
      <dgm:t>
        <a:bodyPr/>
        <a:lstStyle/>
        <a:p>
          <a:endParaRPr lang="en-US">
            <a:latin typeface="+mn-lt"/>
          </a:endParaRPr>
        </a:p>
      </dgm:t>
    </dgm:pt>
    <dgm:pt modelId="{A33B2A48-7C06-4FC2-8110-369EEDE7F6F5}">
      <dgm:prSet custT="1"/>
      <dgm:spPr/>
      <dgm:t>
        <a:bodyPr anchor="ctr"/>
        <a:lstStyle/>
        <a:p>
          <a:r>
            <a:rPr lang="en-US" sz="1500" dirty="0">
              <a:latin typeface="+mn-lt"/>
              <a:cs typeface="Arial" panose="020B0604020202020204" pitchFamily="34" charset="0"/>
            </a:rPr>
            <a:t>Select all </a:t>
          </a:r>
          <a:r>
            <a:rPr lang="en-US" sz="1500" dirty="0" err="1">
              <a:latin typeface="+mn-lt"/>
              <a:cs typeface="Arial" panose="020B0604020202020204" pitchFamily="34" charset="0"/>
            </a:rPr>
            <a:t>MapUnits</a:t>
          </a:r>
          <a:r>
            <a:rPr lang="en-US" sz="1500" dirty="0">
              <a:latin typeface="+mn-lt"/>
              <a:cs typeface="Arial" panose="020B0604020202020204" pitchFamily="34" charset="0"/>
            </a:rPr>
            <a:t> containing “/”, copy to the </a:t>
          </a:r>
          <a:r>
            <a:rPr lang="en-US" sz="1500" dirty="0" err="1">
              <a:latin typeface="+mn-lt"/>
              <a:cs typeface="Arial" panose="020B0604020202020204" pitchFamily="34" charset="0"/>
            </a:rPr>
            <a:t>StackUnit</a:t>
          </a:r>
          <a:r>
            <a:rPr lang="en-US" sz="1500" dirty="0">
              <a:latin typeface="+mn-lt"/>
              <a:cs typeface="Arial" panose="020B0604020202020204" pitchFamily="34" charset="0"/>
            </a:rPr>
            <a:t> field</a:t>
          </a:r>
        </a:p>
      </dgm:t>
    </dgm:pt>
    <dgm:pt modelId="{58394A70-206B-4CA9-A5D1-7BB8930154E3}" type="parTrans" cxnId="{11693E3B-C999-4B1B-AA61-68D3EAE3F0B7}">
      <dgm:prSet/>
      <dgm:spPr/>
      <dgm:t>
        <a:bodyPr/>
        <a:lstStyle/>
        <a:p>
          <a:endParaRPr lang="en-US">
            <a:latin typeface="+mn-lt"/>
          </a:endParaRPr>
        </a:p>
      </dgm:t>
    </dgm:pt>
    <dgm:pt modelId="{8B614396-2C33-442C-963A-D1CFCF4B2572}" type="sibTrans" cxnId="{11693E3B-C999-4B1B-AA61-68D3EAE3F0B7}">
      <dgm:prSet/>
      <dgm:spPr/>
      <dgm:t>
        <a:bodyPr/>
        <a:lstStyle/>
        <a:p>
          <a:endParaRPr lang="en-US">
            <a:latin typeface="+mn-lt"/>
          </a:endParaRPr>
        </a:p>
      </dgm:t>
    </dgm:pt>
    <dgm:pt modelId="{A7F1CE54-3471-49D3-926F-61527A9676A2}">
      <dgm:prSet custT="1"/>
      <dgm:spPr/>
      <dgm:t>
        <a:bodyPr anchor="ctr"/>
        <a:lstStyle/>
        <a:p>
          <a:r>
            <a:rPr lang="en-US" sz="1500" dirty="0">
              <a:latin typeface="+mn-lt"/>
              <a:cs typeface="Arial" panose="020B0604020202020204" pitchFamily="34" charset="0"/>
            </a:rPr>
            <a:t>Change all </a:t>
          </a:r>
          <a:r>
            <a:rPr lang="en-US" sz="1500" dirty="0" err="1">
              <a:latin typeface="+mn-lt"/>
              <a:cs typeface="Arial" panose="020B0604020202020204" pitchFamily="34" charset="0"/>
            </a:rPr>
            <a:t>MapUnit</a:t>
          </a:r>
          <a:r>
            <a:rPr lang="en-US" sz="1500" dirty="0">
              <a:latin typeface="+mn-lt"/>
              <a:cs typeface="Arial" panose="020B0604020202020204" pitchFamily="34" charset="0"/>
            </a:rPr>
            <a:t> values containing “/” to the top unit </a:t>
          </a:r>
        </a:p>
      </dgm:t>
    </dgm:pt>
    <dgm:pt modelId="{BB1CE5D9-B19B-4C60-AC31-4D934E75E764}" type="parTrans" cxnId="{256C434F-F9E4-492E-9BA4-FD87FBE3976E}">
      <dgm:prSet/>
      <dgm:spPr/>
      <dgm:t>
        <a:bodyPr/>
        <a:lstStyle/>
        <a:p>
          <a:endParaRPr lang="en-US">
            <a:latin typeface="+mn-lt"/>
          </a:endParaRPr>
        </a:p>
      </dgm:t>
    </dgm:pt>
    <dgm:pt modelId="{BCE740B8-8EC6-4FC6-838A-1EBF01B6B0A3}" type="sibTrans" cxnId="{256C434F-F9E4-492E-9BA4-FD87FBE3976E}">
      <dgm:prSet/>
      <dgm:spPr/>
      <dgm:t>
        <a:bodyPr/>
        <a:lstStyle/>
        <a:p>
          <a:endParaRPr lang="en-US">
            <a:latin typeface="+mn-lt"/>
          </a:endParaRPr>
        </a:p>
      </dgm:t>
    </dgm:pt>
    <dgm:pt modelId="{FE73A6F0-5E45-40C8-8772-962B65E0F4DC}">
      <dgm:prSet custT="1"/>
      <dgm:spPr/>
      <dgm:t>
        <a:bodyPr/>
        <a:lstStyle/>
        <a:p>
          <a:r>
            <a:rPr lang="en-US" sz="2000" dirty="0" err="1">
              <a:latin typeface="+mn-lt"/>
              <a:cs typeface="Arial" panose="020B0604020202020204" pitchFamily="34" charset="0"/>
            </a:rPr>
            <a:t>MapUnit</a:t>
          </a:r>
          <a:r>
            <a:rPr lang="en-US" sz="2000" dirty="0">
              <a:latin typeface="+mn-lt"/>
              <a:cs typeface="Arial" panose="020B0604020202020204" pitchFamily="34" charset="0"/>
            </a:rPr>
            <a:t> </a:t>
          </a:r>
          <a:r>
            <a:rPr lang="en-US" sz="2000" dirty="0" err="1">
              <a:latin typeface="+mn-lt"/>
              <a:cs typeface="Arial" panose="020B0604020202020204" pitchFamily="34" charset="0"/>
            </a:rPr>
            <a:t>UnderlyingPolys</a:t>
          </a:r>
          <a:endParaRPr lang="en-US" sz="2000" dirty="0">
            <a:latin typeface="+mn-lt"/>
            <a:cs typeface="Arial" panose="020B0604020202020204" pitchFamily="34" charset="0"/>
          </a:endParaRPr>
        </a:p>
      </dgm:t>
    </dgm:pt>
    <dgm:pt modelId="{9AC4792D-F3DC-4A6F-B6DB-A31BC56AB9AD}" type="parTrans" cxnId="{6EC60D76-95B5-4495-82C6-E6AB7C5815AF}">
      <dgm:prSet/>
      <dgm:spPr/>
      <dgm:t>
        <a:bodyPr/>
        <a:lstStyle/>
        <a:p>
          <a:endParaRPr lang="en-US">
            <a:latin typeface="+mn-lt"/>
          </a:endParaRPr>
        </a:p>
      </dgm:t>
    </dgm:pt>
    <dgm:pt modelId="{719D10F6-F61D-4A22-8651-B2C53359EB8D}" type="sibTrans" cxnId="{6EC60D76-95B5-4495-82C6-E6AB7C5815AF}">
      <dgm:prSet/>
      <dgm:spPr/>
      <dgm:t>
        <a:bodyPr/>
        <a:lstStyle/>
        <a:p>
          <a:endParaRPr lang="en-US">
            <a:latin typeface="+mn-lt"/>
          </a:endParaRPr>
        </a:p>
      </dgm:t>
    </dgm:pt>
    <dgm:pt modelId="{733B8945-CA9B-43BD-835E-2B8112C1FC66}">
      <dgm:prSet custT="1"/>
      <dgm:spPr/>
      <dgm:t>
        <a:bodyPr anchor="ctr"/>
        <a:lstStyle/>
        <a:p>
          <a:r>
            <a:rPr lang="en-US" sz="2000" dirty="0">
              <a:latin typeface="+mn-lt"/>
              <a:cs typeface="Arial" panose="020B0604020202020204" pitchFamily="34" charset="0"/>
            </a:rPr>
            <a:t>Create </a:t>
          </a:r>
          <a:r>
            <a:rPr lang="en-US" sz="2000" dirty="0" err="1">
              <a:latin typeface="+mn-lt"/>
              <a:cs typeface="Arial" panose="020B0604020202020204" pitchFamily="34" charset="0"/>
            </a:rPr>
            <a:t>MapUnitUnderlyingPolys</a:t>
          </a:r>
          <a:r>
            <a:rPr lang="en-US" sz="2000" dirty="0">
              <a:latin typeface="+mn-lt"/>
              <a:cs typeface="Arial" panose="020B0604020202020204" pitchFamily="34" charset="0"/>
            </a:rPr>
            <a:t> (MUUP)</a:t>
          </a:r>
        </a:p>
      </dgm:t>
    </dgm:pt>
    <dgm:pt modelId="{DBE8C559-ECF3-42C2-8E33-3FC489CB8EAC}" type="parTrans" cxnId="{5BE90894-02B5-4BB4-A947-6289BBA785D1}">
      <dgm:prSet/>
      <dgm:spPr/>
      <dgm:t>
        <a:bodyPr/>
        <a:lstStyle/>
        <a:p>
          <a:endParaRPr lang="en-US">
            <a:latin typeface="+mn-lt"/>
          </a:endParaRPr>
        </a:p>
      </dgm:t>
    </dgm:pt>
    <dgm:pt modelId="{17F8E213-7D62-47FB-BED2-D0827748D177}" type="sibTrans" cxnId="{5BE90894-02B5-4BB4-A947-6289BBA785D1}">
      <dgm:prSet/>
      <dgm:spPr/>
      <dgm:t>
        <a:bodyPr/>
        <a:lstStyle/>
        <a:p>
          <a:endParaRPr lang="en-US">
            <a:latin typeface="+mn-lt"/>
          </a:endParaRPr>
        </a:p>
      </dgm:t>
    </dgm:pt>
    <dgm:pt modelId="{3B42BBCE-263A-4860-960F-DAC3A2A9333E}">
      <dgm:prSet custT="1"/>
      <dgm:spPr/>
      <dgm:t>
        <a:bodyPr anchor="ctr"/>
        <a:lstStyle/>
        <a:p>
          <a:r>
            <a:rPr lang="en-US" sz="1500" dirty="0">
              <a:latin typeface="+mn-lt"/>
              <a:cs typeface="Arial" panose="020B0604020202020204" pitchFamily="34" charset="0"/>
            </a:rPr>
            <a:t>Paste all stack unit polygons (selected from </a:t>
          </a:r>
          <a:r>
            <a:rPr lang="en-US" sz="1500" dirty="0" err="1">
              <a:latin typeface="+mn-lt"/>
              <a:cs typeface="Arial" panose="020B0604020202020204" pitchFamily="34" charset="0"/>
            </a:rPr>
            <a:t>MapUnitPolys</a:t>
          </a:r>
          <a:r>
            <a:rPr lang="en-US" sz="1500" dirty="0">
              <a:latin typeface="+mn-lt"/>
              <a:cs typeface="Arial" panose="020B0604020202020204" pitchFamily="34" charset="0"/>
            </a:rPr>
            <a:t>) in MUUP</a:t>
          </a:r>
        </a:p>
      </dgm:t>
    </dgm:pt>
    <dgm:pt modelId="{326A3278-BF26-4272-9DE3-974ABBEC84E2}" type="parTrans" cxnId="{C181B00D-EDCD-4D75-A9C5-E2BB8EB109C1}">
      <dgm:prSet/>
      <dgm:spPr/>
      <dgm:t>
        <a:bodyPr/>
        <a:lstStyle/>
        <a:p>
          <a:endParaRPr lang="en-US">
            <a:latin typeface="+mn-lt"/>
          </a:endParaRPr>
        </a:p>
      </dgm:t>
    </dgm:pt>
    <dgm:pt modelId="{429673E8-81BF-456D-ACC7-89FE08A6CC74}" type="sibTrans" cxnId="{C181B00D-EDCD-4D75-A9C5-E2BB8EB109C1}">
      <dgm:prSet/>
      <dgm:spPr/>
      <dgm:t>
        <a:bodyPr/>
        <a:lstStyle/>
        <a:p>
          <a:endParaRPr lang="en-US">
            <a:latin typeface="+mn-lt"/>
          </a:endParaRPr>
        </a:p>
      </dgm:t>
    </dgm:pt>
    <dgm:pt modelId="{A9560961-999A-45E3-96A1-AB58BE892042}">
      <dgm:prSet custT="1"/>
      <dgm:spPr/>
      <dgm:t>
        <a:bodyPr anchor="ctr"/>
        <a:lstStyle/>
        <a:p>
          <a:r>
            <a:rPr lang="en-US" sz="1500" dirty="0">
              <a:latin typeface="+mn-lt"/>
              <a:cs typeface="Arial" panose="020B0604020202020204" pitchFamily="34" charset="0"/>
            </a:rPr>
            <a:t>Change all </a:t>
          </a:r>
          <a:r>
            <a:rPr lang="en-US" sz="1500" dirty="0" err="1">
              <a:latin typeface="+mn-lt"/>
              <a:cs typeface="Arial" panose="020B0604020202020204" pitchFamily="34" charset="0"/>
            </a:rPr>
            <a:t>MapUnit</a:t>
          </a:r>
          <a:r>
            <a:rPr lang="en-US" sz="1500" dirty="0">
              <a:latin typeface="+mn-lt"/>
              <a:cs typeface="Arial" panose="020B0604020202020204" pitchFamily="34" charset="0"/>
            </a:rPr>
            <a:t> values in MUUP to the lower unit</a:t>
          </a:r>
        </a:p>
      </dgm:t>
    </dgm:pt>
    <dgm:pt modelId="{1AC8DE7A-4DCF-473C-B8DE-8965FC17F8B2}" type="parTrans" cxnId="{8898D2AC-E548-4FCE-8E8B-E9869BBA64C4}">
      <dgm:prSet/>
      <dgm:spPr/>
      <dgm:t>
        <a:bodyPr/>
        <a:lstStyle/>
        <a:p>
          <a:endParaRPr lang="en-US">
            <a:latin typeface="+mn-lt"/>
          </a:endParaRPr>
        </a:p>
      </dgm:t>
    </dgm:pt>
    <dgm:pt modelId="{705F23F5-DDE8-4417-8E39-760D73CBE29D}" type="sibTrans" cxnId="{8898D2AC-E548-4FCE-8E8B-E9869BBA64C4}">
      <dgm:prSet/>
      <dgm:spPr/>
      <dgm:t>
        <a:bodyPr/>
        <a:lstStyle/>
        <a:p>
          <a:endParaRPr lang="en-US">
            <a:latin typeface="+mn-lt"/>
          </a:endParaRPr>
        </a:p>
      </dgm:t>
    </dgm:pt>
    <dgm:pt modelId="{CFCFF4F1-4D20-41EB-B85A-3E75CFC598CD}" type="pres">
      <dgm:prSet presAssocID="{7CFC914D-DE50-494C-A4F8-24F9F87BCEC4}" presName="Name0" presStyleCnt="0">
        <dgm:presLayoutVars>
          <dgm:dir/>
          <dgm:animLvl val="lvl"/>
          <dgm:resizeHandles val="exact"/>
        </dgm:presLayoutVars>
      </dgm:prSet>
      <dgm:spPr/>
    </dgm:pt>
    <dgm:pt modelId="{F7A3686D-88B9-4EC9-B8A4-161A2B6C0199}" type="pres">
      <dgm:prSet presAssocID="{FE73A6F0-5E45-40C8-8772-962B65E0F4DC}" presName="boxAndChildren" presStyleCnt="0"/>
      <dgm:spPr/>
    </dgm:pt>
    <dgm:pt modelId="{803492D5-1F69-4E65-8C78-8C2B05990501}" type="pres">
      <dgm:prSet presAssocID="{FE73A6F0-5E45-40C8-8772-962B65E0F4DC}" presName="parentTextBox" presStyleLbl="alignNode1" presStyleIdx="0" presStyleCnt="4"/>
      <dgm:spPr/>
    </dgm:pt>
    <dgm:pt modelId="{F1705BA2-8B10-43FB-B1AA-246AB53D3C8F}" type="pres">
      <dgm:prSet presAssocID="{FE73A6F0-5E45-40C8-8772-962B65E0F4DC}" presName="descendantBox" presStyleLbl="bgAccFollowNode1" presStyleIdx="0" presStyleCnt="4"/>
      <dgm:spPr/>
    </dgm:pt>
    <dgm:pt modelId="{CD54FCA8-AA02-4449-B059-763EAB9E654B}" type="pres">
      <dgm:prSet presAssocID="{B5D51134-57C5-427A-9083-1DE3243BA473}" presName="sp" presStyleCnt="0"/>
      <dgm:spPr/>
    </dgm:pt>
    <dgm:pt modelId="{3EA7C1FC-D84A-4790-A6E5-4FF8C38C9F5F}" type="pres">
      <dgm:prSet presAssocID="{A8974F92-4476-4940-A3A6-3988DBCA5AFB}" presName="arrowAndChildren" presStyleCnt="0"/>
      <dgm:spPr/>
    </dgm:pt>
    <dgm:pt modelId="{8C5CA87D-DE18-49D9-A53C-446A21AD5421}" type="pres">
      <dgm:prSet presAssocID="{A8974F92-4476-4940-A3A6-3988DBCA5AFB}" presName="parentTextArrow" presStyleLbl="node1" presStyleIdx="0" presStyleCnt="0"/>
      <dgm:spPr/>
    </dgm:pt>
    <dgm:pt modelId="{AF7D4038-4C53-4B9D-ACB9-E05B51979556}" type="pres">
      <dgm:prSet presAssocID="{A8974F92-4476-4940-A3A6-3988DBCA5AFB}" presName="arrow" presStyleLbl="alignNode1" presStyleIdx="1" presStyleCnt="4"/>
      <dgm:spPr/>
    </dgm:pt>
    <dgm:pt modelId="{2B640D9E-3E8F-4B28-924D-F7C6AE2209DF}" type="pres">
      <dgm:prSet presAssocID="{A8974F92-4476-4940-A3A6-3988DBCA5AFB}" presName="descendantArrow" presStyleLbl="bgAccFollowNode1" presStyleIdx="1" presStyleCnt="4"/>
      <dgm:spPr/>
    </dgm:pt>
    <dgm:pt modelId="{51698FC9-C184-4906-B974-D9E334947EAC}" type="pres">
      <dgm:prSet presAssocID="{2EB6EE68-6063-46F5-9654-A8A31FF40387}" presName="sp" presStyleCnt="0"/>
      <dgm:spPr/>
    </dgm:pt>
    <dgm:pt modelId="{D1F0CF5B-7CCB-4BE8-8100-9A4D3BB6A8BF}" type="pres">
      <dgm:prSet presAssocID="{8D422E1A-DFEC-41E9-8FFC-58C8CE07087A}" presName="arrowAndChildren" presStyleCnt="0"/>
      <dgm:spPr/>
    </dgm:pt>
    <dgm:pt modelId="{D7F8D549-4399-4D72-BF1B-FA4FF1E95197}" type="pres">
      <dgm:prSet presAssocID="{8D422E1A-DFEC-41E9-8FFC-58C8CE07087A}" presName="parentTextArrow" presStyleLbl="node1" presStyleIdx="0" presStyleCnt="0"/>
      <dgm:spPr/>
    </dgm:pt>
    <dgm:pt modelId="{A143B8DC-F796-4572-8E8C-A93B69ECFBF3}" type="pres">
      <dgm:prSet presAssocID="{8D422E1A-DFEC-41E9-8FFC-58C8CE07087A}" presName="arrow" presStyleLbl="alignNode1" presStyleIdx="2" presStyleCnt="4"/>
      <dgm:spPr/>
    </dgm:pt>
    <dgm:pt modelId="{2479DB13-E5E4-493F-84F9-2F7E5AFBDCB8}" type="pres">
      <dgm:prSet presAssocID="{8D422E1A-DFEC-41E9-8FFC-58C8CE07087A}" presName="descendantArrow" presStyleLbl="bgAccFollowNode1" presStyleIdx="2" presStyleCnt="4"/>
      <dgm:spPr/>
    </dgm:pt>
    <dgm:pt modelId="{BA2C9EB2-5162-42FE-9328-7517F7814B38}" type="pres">
      <dgm:prSet presAssocID="{84D507D2-C2EB-4B42-B1CE-7374DEDF9243}" presName="sp" presStyleCnt="0"/>
      <dgm:spPr/>
    </dgm:pt>
    <dgm:pt modelId="{EAA1E472-0C83-49FA-91A8-F97D5BDEE45E}" type="pres">
      <dgm:prSet presAssocID="{F086AB79-BA3F-414E-AFDD-B6FEF69B2D92}" presName="arrowAndChildren" presStyleCnt="0"/>
      <dgm:spPr/>
    </dgm:pt>
    <dgm:pt modelId="{DBDBEA63-D490-47C7-A226-3AB64D15E20C}" type="pres">
      <dgm:prSet presAssocID="{F086AB79-BA3F-414E-AFDD-B6FEF69B2D92}" presName="parentTextArrow" presStyleLbl="node1" presStyleIdx="0" presStyleCnt="0"/>
      <dgm:spPr/>
    </dgm:pt>
    <dgm:pt modelId="{6106A0D0-DF1A-46C0-85DC-E2B7B25AADA3}" type="pres">
      <dgm:prSet presAssocID="{F086AB79-BA3F-414E-AFDD-B6FEF69B2D92}" presName="arrow" presStyleLbl="alignNode1" presStyleIdx="3" presStyleCnt="4"/>
      <dgm:spPr/>
    </dgm:pt>
    <dgm:pt modelId="{6909F392-1EFC-4230-90C1-C305289A8780}" type="pres">
      <dgm:prSet presAssocID="{F086AB79-BA3F-414E-AFDD-B6FEF69B2D92}" presName="descendantArrow" presStyleLbl="bgAccFollowNode1" presStyleIdx="3" presStyleCnt="4"/>
      <dgm:spPr/>
    </dgm:pt>
  </dgm:ptLst>
  <dgm:cxnLst>
    <dgm:cxn modelId="{2C097A07-462D-495C-A41F-3787A97535DD}" type="presOf" srcId="{A33B2A48-7C06-4FC2-8110-369EEDE7F6F5}" destId="{2B640D9E-3E8F-4B28-924D-F7C6AE2209DF}" srcOrd="0" destOrd="1" presId="urn:microsoft.com/office/officeart/2016/7/layout/VerticalDownArrowProcess"/>
    <dgm:cxn modelId="{C181B00D-EDCD-4D75-A9C5-E2BB8EB109C1}" srcId="{733B8945-CA9B-43BD-835E-2B8112C1FC66}" destId="{3B42BBCE-263A-4860-960F-DAC3A2A9333E}" srcOrd="0" destOrd="0" parTransId="{326A3278-BF26-4272-9DE3-974ABBEC84E2}" sibTransId="{429673E8-81BF-456D-ACC7-89FE08A6CC74}"/>
    <dgm:cxn modelId="{E5DA9B0F-C7FB-4CD4-A0CE-7A556E2FB00D}" srcId="{F086AB79-BA3F-414E-AFDD-B6FEF69B2D92}" destId="{C7967924-D3A7-4565-91A4-8DD873327B1F}" srcOrd="0" destOrd="0" parTransId="{106B3720-D01B-4D31-BC86-6E8BB9D1BE67}" sibTransId="{29166A30-7BE3-4505-9409-2EA3C6CD9C11}"/>
    <dgm:cxn modelId="{D309E712-6798-4651-8EE8-F6FB1420F675}" type="presOf" srcId="{3B42BBCE-263A-4860-960F-DAC3A2A9333E}" destId="{F1705BA2-8B10-43FB-B1AA-246AB53D3C8F}" srcOrd="0" destOrd="1" presId="urn:microsoft.com/office/officeart/2016/7/layout/VerticalDownArrowProcess"/>
    <dgm:cxn modelId="{8730A733-D32F-4223-B985-5345FC624E69}" type="presOf" srcId="{F086AB79-BA3F-414E-AFDD-B6FEF69B2D92}" destId="{6106A0D0-DF1A-46C0-85DC-E2B7B25AADA3}" srcOrd="1" destOrd="0" presId="urn:microsoft.com/office/officeart/2016/7/layout/VerticalDownArrowProcess"/>
    <dgm:cxn modelId="{AB030739-09C0-43FF-BDF6-5FE6B34CEE4F}" type="presOf" srcId="{7CFC914D-DE50-494C-A4F8-24F9F87BCEC4}" destId="{CFCFF4F1-4D20-41EB-B85A-3E75CFC598CD}" srcOrd="0" destOrd="0" presId="urn:microsoft.com/office/officeart/2016/7/layout/VerticalDownArrowProcess"/>
    <dgm:cxn modelId="{11693E3B-C999-4B1B-AA61-68D3EAE3F0B7}" srcId="{D4A92AFA-39F1-4072-BF52-6A6927CE1B20}" destId="{A33B2A48-7C06-4FC2-8110-369EEDE7F6F5}" srcOrd="0" destOrd="0" parTransId="{58394A70-206B-4CA9-A5D1-7BB8930154E3}" sibTransId="{8B614396-2C33-442C-963A-D1CFCF4B2572}"/>
    <dgm:cxn modelId="{8D6A024E-1FDB-4FA7-8E16-184FF3F1AB22}" type="presOf" srcId="{A8974F92-4476-4940-A3A6-3988DBCA5AFB}" destId="{8C5CA87D-DE18-49D9-A53C-446A21AD5421}" srcOrd="0" destOrd="0" presId="urn:microsoft.com/office/officeart/2016/7/layout/VerticalDownArrowProcess"/>
    <dgm:cxn modelId="{256C434F-F9E4-492E-9BA4-FD87FBE3976E}" srcId="{D4A92AFA-39F1-4072-BF52-6A6927CE1B20}" destId="{A7F1CE54-3471-49D3-926F-61527A9676A2}" srcOrd="1" destOrd="0" parTransId="{BB1CE5D9-B19B-4C60-AC31-4D934E75E764}" sibTransId="{BCE740B8-8EC6-4FC6-838A-1EBF01B6B0A3}"/>
    <dgm:cxn modelId="{089E0951-314D-4512-9D89-717B08DAFDD0}" srcId="{7CFC914D-DE50-494C-A4F8-24F9F87BCEC4}" destId="{A8974F92-4476-4940-A3A6-3988DBCA5AFB}" srcOrd="2" destOrd="0" parTransId="{D5904038-F63B-42C9-A3BE-9C10B73DB4D7}" sibTransId="{B5D51134-57C5-427A-9083-1DE3243BA473}"/>
    <dgm:cxn modelId="{65E31E71-BCD5-4F2E-ACB8-3426DDE8CDF5}" type="presOf" srcId="{A8974F92-4476-4940-A3A6-3988DBCA5AFB}" destId="{AF7D4038-4C53-4B9D-ACB9-E05B51979556}" srcOrd="1" destOrd="0" presId="urn:microsoft.com/office/officeart/2016/7/layout/VerticalDownArrowProcess"/>
    <dgm:cxn modelId="{6EC60D76-95B5-4495-82C6-E6AB7C5815AF}" srcId="{7CFC914D-DE50-494C-A4F8-24F9F87BCEC4}" destId="{FE73A6F0-5E45-40C8-8772-962B65E0F4DC}" srcOrd="3" destOrd="0" parTransId="{9AC4792D-F3DC-4A6F-B6DB-A31BC56AB9AD}" sibTransId="{719D10F6-F61D-4A22-8651-B2C53359EB8D}"/>
    <dgm:cxn modelId="{1BF69258-D35B-424A-8D05-707AFD7160CE}" type="presOf" srcId="{7BBFE42B-8890-44D1-B271-495ACB1567E3}" destId="{2479DB13-E5E4-493F-84F9-2F7E5AFBDCB8}" srcOrd="0" destOrd="0" presId="urn:microsoft.com/office/officeart/2016/7/layout/VerticalDownArrowProcess"/>
    <dgm:cxn modelId="{23AD0B86-783B-41D1-85AA-B5381088EEDF}" srcId="{7CFC914D-DE50-494C-A4F8-24F9F87BCEC4}" destId="{F086AB79-BA3F-414E-AFDD-B6FEF69B2D92}" srcOrd="0" destOrd="0" parTransId="{1B963119-A7B6-4500-8D28-83DD3B9C5D71}" sibTransId="{84D507D2-C2EB-4B42-B1CE-7374DEDF9243}"/>
    <dgm:cxn modelId="{6224448D-A696-45FF-ADDD-D6810FD89A58}" srcId="{8D422E1A-DFEC-41E9-8FFC-58C8CE07087A}" destId="{7BBFE42B-8890-44D1-B271-495ACB1567E3}" srcOrd="0" destOrd="0" parTransId="{C2C71CB5-D0E1-4F50-BE23-094D22A2FD87}" sibTransId="{66ABAD05-18E6-40B2-BC71-10F70C79E43F}"/>
    <dgm:cxn modelId="{5BE90894-02B5-4BB4-A947-6289BBA785D1}" srcId="{FE73A6F0-5E45-40C8-8772-962B65E0F4DC}" destId="{733B8945-CA9B-43BD-835E-2B8112C1FC66}" srcOrd="0" destOrd="0" parTransId="{DBE8C559-ECF3-42C2-8E33-3FC489CB8EAC}" sibTransId="{17F8E213-7D62-47FB-BED2-D0827748D177}"/>
    <dgm:cxn modelId="{65BE8F98-287C-41AC-9B0A-69AA1B732C90}" type="presOf" srcId="{F086AB79-BA3F-414E-AFDD-B6FEF69B2D92}" destId="{DBDBEA63-D490-47C7-A226-3AB64D15E20C}" srcOrd="0" destOrd="0" presId="urn:microsoft.com/office/officeart/2016/7/layout/VerticalDownArrowProcess"/>
    <dgm:cxn modelId="{8898D2AC-E548-4FCE-8E8B-E9869BBA64C4}" srcId="{733B8945-CA9B-43BD-835E-2B8112C1FC66}" destId="{A9560961-999A-45E3-96A1-AB58BE892042}" srcOrd="1" destOrd="0" parTransId="{1AC8DE7A-4DCF-473C-B8DE-8965FC17F8B2}" sibTransId="{705F23F5-DDE8-4417-8E39-760D73CBE29D}"/>
    <dgm:cxn modelId="{7E865BB0-F678-48A8-AA22-A10CF19F0084}" srcId="{7CFC914D-DE50-494C-A4F8-24F9F87BCEC4}" destId="{8D422E1A-DFEC-41E9-8FFC-58C8CE07087A}" srcOrd="1" destOrd="0" parTransId="{C35B069A-A360-43D9-8BDC-2D0431206B65}" sibTransId="{2EB6EE68-6063-46F5-9654-A8A31FF40387}"/>
    <dgm:cxn modelId="{FF6A1DB2-9367-41E5-AF39-F99F25F93041}" type="presOf" srcId="{A7F1CE54-3471-49D3-926F-61527A9676A2}" destId="{2B640D9E-3E8F-4B28-924D-F7C6AE2209DF}" srcOrd="0" destOrd="2" presId="urn:microsoft.com/office/officeart/2016/7/layout/VerticalDownArrowProcess"/>
    <dgm:cxn modelId="{0B2B06C4-7F88-4537-A8E1-9E9E36CD8D96}" type="presOf" srcId="{733B8945-CA9B-43BD-835E-2B8112C1FC66}" destId="{F1705BA2-8B10-43FB-B1AA-246AB53D3C8F}" srcOrd="0" destOrd="0" presId="urn:microsoft.com/office/officeart/2016/7/layout/VerticalDownArrowProcess"/>
    <dgm:cxn modelId="{BD9C97D7-9CD0-4117-8950-9B00BF0C1C0A}" srcId="{7BBFE42B-8890-44D1-B271-495ACB1567E3}" destId="{F0C62EB5-E38D-4F02-B4C2-CE5BDF6DD4C3}" srcOrd="0" destOrd="0" parTransId="{D9276B46-883D-4253-BC9C-77277ABC0CE3}" sibTransId="{88637558-85DB-44A8-9BC8-CF67F3FA6DF7}"/>
    <dgm:cxn modelId="{C77F48D9-AACA-4C9B-8DEF-7233862170F3}" type="presOf" srcId="{8D422E1A-DFEC-41E9-8FFC-58C8CE07087A}" destId="{A143B8DC-F796-4572-8E8C-A93B69ECFBF3}" srcOrd="1" destOrd="0" presId="urn:microsoft.com/office/officeart/2016/7/layout/VerticalDownArrowProcess"/>
    <dgm:cxn modelId="{086881D9-8A16-4EBB-A648-91ADA1411BF5}" type="presOf" srcId="{D4A92AFA-39F1-4072-BF52-6A6927CE1B20}" destId="{2B640D9E-3E8F-4B28-924D-F7C6AE2209DF}" srcOrd="0" destOrd="0" presId="urn:microsoft.com/office/officeart/2016/7/layout/VerticalDownArrowProcess"/>
    <dgm:cxn modelId="{3DDB81DD-EA4E-4939-9C32-0D8C304D80C6}" type="presOf" srcId="{FE73A6F0-5E45-40C8-8772-962B65E0F4DC}" destId="{803492D5-1F69-4E65-8C78-8C2B05990501}" srcOrd="0" destOrd="0" presId="urn:microsoft.com/office/officeart/2016/7/layout/VerticalDownArrowProcess"/>
    <dgm:cxn modelId="{121EC2E2-B8AB-4DE0-9520-9C127BA8809D}" srcId="{A8974F92-4476-4940-A3A6-3988DBCA5AFB}" destId="{D4A92AFA-39F1-4072-BF52-6A6927CE1B20}" srcOrd="0" destOrd="0" parTransId="{EA85660D-ABA0-4059-A4E1-E6DD33A4FD84}" sibTransId="{C6509DE8-3D1D-4A5E-8868-60D169753B47}"/>
    <dgm:cxn modelId="{40DC7AE8-E3C5-4FEC-92C1-EABFBB46A876}" type="presOf" srcId="{A9560961-999A-45E3-96A1-AB58BE892042}" destId="{F1705BA2-8B10-43FB-B1AA-246AB53D3C8F}" srcOrd="0" destOrd="2" presId="urn:microsoft.com/office/officeart/2016/7/layout/VerticalDownArrowProcess"/>
    <dgm:cxn modelId="{A30105E9-8B9F-45F4-87D6-EC92D31D94CA}" type="presOf" srcId="{C7967924-D3A7-4565-91A4-8DD873327B1F}" destId="{6909F392-1EFC-4230-90C1-C305289A8780}" srcOrd="0" destOrd="0" presId="urn:microsoft.com/office/officeart/2016/7/layout/VerticalDownArrowProcess"/>
    <dgm:cxn modelId="{D89CEFFE-81E5-4F0E-8D93-E1343F10D52F}" type="presOf" srcId="{F0C62EB5-E38D-4F02-B4C2-CE5BDF6DD4C3}" destId="{2479DB13-E5E4-493F-84F9-2F7E5AFBDCB8}" srcOrd="0" destOrd="1" presId="urn:microsoft.com/office/officeart/2016/7/layout/VerticalDownArrowProcess"/>
    <dgm:cxn modelId="{17BEF8FE-E323-4951-B054-D40B9117237F}" type="presOf" srcId="{8D422E1A-DFEC-41E9-8FFC-58C8CE07087A}" destId="{D7F8D549-4399-4D72-BF1B-FA4FF1E95197}" srcOrd="0" destOrd="0" presId="urn:microsoft.com/office/officeart/2016/7/layout/VerticalDownArrowProcess"/>
    <dgm:cxn modelId="{BB211F9B-1FC1-4F7E-963E-BAE177647AFF}" type="presParOf" srcId="{CFCFF4F1-4D20-41EB-B85A-3E75CFC598CD}" destId="{F7A3686D-88B9-4EC9-B8A4-161A2B6C0199}" srcOrd="0" destOrd="0" presId="urn:microsoft.com/office/officeart/2016/7/layout/VerticalDownArrowProcess"/>
    <dgm:cxn modelId="{791625CD-B79C-4AC2-8E49-E296B91DB4EC}" type="presParOf" srcId="{F7A3686D-88B9-4EC9-B8A4-161A2B6C0199}" destId="{803492D5-1F69-4E65-8C78-8C2B05990501}" srcOrd="0" destOrd="0" presId="urn:microsoft.com/office/officeart/2016/7/layout/VerticalDownArrowProcess"/>
    <dgm:cxn modelId="{333DAC6E-18B0-4C80-9A92-F64BD8EDD31E}" type="presParOf" srcId="{F7A3686D-88B9-4EC9-B8A4-161A2B6C0199}" destId="{F1705BA2-8B10-43FB-B1AA-246AB53D3C8F}" srcOrd="1" destOrd="0" presId="urn:microsoft.com/office/officeart/2016/7/layout/VerticalDownArrowProcess"/>
    <dgm:cxn modelId="{A8C52D1C-EC3F-410C-8101-E768DE027CDF}" type="presParOf" srcId="{CFCFF4F1-4D20-41EB-B85A-3E75CFC598CD}" destId="{CD54FCA8-AA02-4449-B059-763EAB9E654B}" srcOrd="1" destOrd="0" presId="urn:microsoft.com/office/officeart/2016/7/layout/VerticalDownArrowProcess"/>
    <dgm:cxn modelId="{82666508-958A-4DB2-9BB4-A333F75913C9}" type="presParOf" srcId="{CFCFF4F1-4D20-41EB-B85A-3E75CFC598CD}" destId="{3EA7C1FC-D84A-4790-A6E5-4FF8C38C9F5F}" srcOrd="2" destOrd="0" presId="urn:microsoft.com/office/officeart/2016/7/layout/VerticalDownArrowProcess"/>
    <dgm:cxn modelId="{67180F09-CFE6-47B6-94B8-F487926117FB}" type="presParOf" srcId="{3EA7C1FC-D84A-4790-A6E5-4FF8C38C9F5F}" destId="{8C5CA87D-DE18-49D9-A53C-446A21AD5421}" srcOrd="0" destOrd="0" presId="urn:microsoft.com/office/officeart/2016/7/layout/VerticalDownArrowProcess"/>
    <dgm:cxn modelId="{04A7B405-3718-4604-8A1B-3E4E62FEFC59}" type="presParOf" srcId="{3EA7C1FC-D84A-4790-A6E5-4FF8C38C9F5F}" destId="{AF7D4038-4C53-4B9D-ACB9-E05B51979556}" srcOrd="1" destOrd="0" presId="urn:microsoft.com/office/officeart/2016/7/layout/VerticalDownArrowProcess"/>
    <dgm:cxn modelId="{334ABC82-D439-4DB8-85CC-0FB480DE215C}" type="presParOf" srcId="{3EA7C1FC-D84A-4790-A6E5-4FF8C38C9F5F}" destId="{2B640D9E-3E8F-4B28-924D-F7C6AE2209DF}" srcOrd="2" destOrd="0" presId="urn:microsoft.com/office/officeart/2016/7/layout/VerticalDownArrowProcess"/>
    <dgm:cxn modelId="{96CEA929-D00A-4185-B372-9E04B9CE27B4}" type="presParOf" srcId="{CFCFF4F1-4D20-41EB-B85A-3E75CFC598CD}" destId="{51698FC9-C184-4906-B974-D9E334947EAC}" srcOrd="3" destOrd="0" presId="urn:microsoft.com/office/officeart/2016/7/layout/VerticalDownArrowProcess"/>
    <dgm:cxn modelId="{FA8159E3-6F9A-4295-BDCA-4EB368FE9DAC}" type="presParOf" srcId="{CFCFF4F1-4D20-41EB-B85A-3E75CFC598CD}" destId="{D1F0CF5B-7CCB-4BE8-8100-9A4D3BB6A8BF}" srcOrd="4" destOrd="0" presId="urn:microsoft.com/office/officeart/2016/7/layout/VerticalDownArrowProcess"/>
    <dgm:cxn modelId="{08B81B5E-F0D5-41F2-A254-B1DCD0587780}" type="presParOf" srcId="{D1F0CF5B-7CCB-4BE8-8100-9A4D3BB6A8BF}" destId="{D7F8D549-4399-4D72-BF1B-FA4FF1E95197}" srcOrd="0" destOrd="0" presId="urn:microsoft.com/office/officeart/2016/7/layout/VerticalDownArrowProcess"/>
    <dgm:cxn modelId="{F491AF42-D429-4340-BAD8-9308C6E43209}" type="presParOf" srcId="{D1F0CF5B-7CCB-4BE8-8100-9A4D3BB6A8BF}" destId="{A143B8DC-F796-4572-8E8C-A93B69ECFBF3}" srcOrd="1" destOrd="0" presId="urn:microsoft.com/office/officeart/2016/7/layout/VerticalDownArrowProcess"/>
    <dgm:cxn modelId="{09051286-6E25-469A-A950-DA9479492E9E}" type="presParOf" srcId="{D1F0CF5B-7CCB-4BE8-8100-9A4D3BB6A8BF}" destId="{2479DB13-E5E4-493F-84F9-2F7E5AFBDCB8}" srcOrd="2" destOrd="0" presId="urn:microsoft.com/office/officeart/2016/7/layout/VerticalDownArrowProcess"/>
    <dgm:cxn modelId="{8AE1B46D-E9CF-4F31-AB85-A624D5603F95}" type="presParOf" srcId="{CFCFF4F1-4D20-41EB-B85A-3E75CFC598CD}" destId="{BA2C9EB2-5162-42FE-9328-7517F7814B38}" srcOrd="5" destOrd="0" presId="urn:microsoft.com/office/officeart/2016/7/layout/VerticalDownArrowProcess"/>
    <dgm:cxn modelId="{6B6000F7-53A0-43CD-AA73-8EA98C9B7098}" type="presParOf" srcId="{CFCFF4F1-4D20-41EB-B85A-3E75CFC598CD}" destId="{EAA1E472-0C83-49FA-91A8-F97D5BDEE45E}" srcOrd="6" destOrd="0" presId="urn:microsoft.com/office/officeart/2016/7/layout/VerticalDownArrowProcess"/>
    <dgm:cxn modelId="{8CF3CDAD-045C-4EF3-8318-2E76866B3288}" type="presParOf" srcId="{EAA1E472-0C83-49FA-91A8-F97D5BDEE45E}" destId="{DBDBEA63-D490-47C7-A226-3AB64D15E20C}" srcOrd="0" destOrd="0" presId="urn:microsoft.com/office/officeart/2016/7/layout/VerticalDownArrowProcess"/>
    <dgm:cxn modelId="{BF3211FB-BD84-4299-89AF-1FA8B1A5E992}" type="presParOf" srcId="{EAA1E472-0C83-49FA-91A8-F97D5BDEE45E}" destId="{6106A0D0-DF1A-46C0-85DC-E2B7B25AADA3}" srcOrd="1" destOrd="0" presId="urn:microsoft.com/office/officeart/2016/7/layout/VerticalDownArrowProcess"/>
    <dgm:cxn modelId="{3326EA6E-CBDE-4784-8D64-2CBD9F8FEADF}" type="presParOf" srcId="{EAA1E472-0C83-49FA-91A8-F97D5BDEE45E}" destId="{6909F392-1EFC-4230-90C1-C305289A8780}" srcOrd="2"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3492D5-1F69-4E65-8C78-8C2B05990501}">
      <dsp:nvSpPr>
        <dsp:cNvPr id="0" name=""/>
        <dsp:cNvSpPr/>
      </dsp:nvSpPr>
      <dsp:spPr>
        <a:xfrm>
          <a:off x="0" y="4951176"/>
          <a:ext cx="2159319" cy="1083196"/>
        </a:xfrm>
        <a:prstGeom prst="rect">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3571" tIns="142240" rIns="153571" bIns="142240" numCol="1" spcCol="1270" anchor="ctr" anchorCtr="0">
          <a:noAutofit/>
        </a:bodyPr>
        <a:lstStyle/>
        <a:p>
          <a:pPr marL="0" lvl="0" indent="0" algn="ctr" defTabSz="889000">
            <a:lnSpc>
              <a:spcPct val="90000"/>
            </a:lnSpc>
            <a:spcBef>
              <a:spcPct val="0"/>
            </a:spcBef>
            <a:spcAft>
              <a:spcPct val="35000"/>
            </a:spcAft>
            <a:buNone/>
          </a:pPr>
          <a:r>
            <a:rPr lang="en-US" sz="2000" kern="1200" dirty="0" err="1">
              <a:latin typeface="+mn-lt"/>
              <a:cs typeface="Arial" panose="020B0604020202020204" pitchFamily="34" charset="0"/>
            </a:rPr>
            <a:t>MapUnit</a:t>
          </a:r>
          <a:r>
            <a:rPr lang="en-US" sz="2000" kern="1200" dirty="0">
              <a:latin typeface="+mn-lt"/>
              <a:cs typeface="Arial" panose="020B0604020202020204" pitchFamily="34" charset="0"/>
            </a:rPr>
            <a:t> </a:t>
          </a:r>
          <a:r>
            <a:rPr lang="en-US" sz="2000" kern="1200" dirty="0" err="1">
              <a:latin typeface="+mn-lt"/>
              <a:cs typeface="Arial" panose="020B0604020202020204" pitchFamily="34" charset="0"/>
            </a:rPr>
            <a:t>UnderlyingPolys</a:t>
          </a:r>
          <a:endParaRPr lang="en-US" sz="2000" kern="1200" dirty="0">
            <a:latin typeface="+mn-lt"/>
            <a:cs typeface="Arial" panose="020B0604020202020204" pitchFamily="34" charset="0"/>
          </a:endParaRPr>
        </a:p>
      </dsp:txBody>
      <dsp:txXfrm>
        <a:off x="0" y="4951176"/>
        <a:ext cx="2159319" cy="1083196"/>
      </dsp:txXfrm>
    </dsp:sp>
    <dsp:sp modelId="{F1705BA2-8B10-43FB-B1AA-246AB53D3C8F}">
      <dsp:nvSpPr>
        <dsp:cNvPr id="0" name=""/>
        <dsp:cNvSpPr/>
      </dsp:nvSpPr>
      <dsp:spPr>
        <a:xfrm>
          <a:off x="2159319" y="4951176"/>
          <a:ext cx="6477958" cy="1083196"/>
        </a:xfrm>
        <a:prstGeom prst="rect">
          <a:avLst/>
        </a:prstGeom>
        <a:solidFill>
          <a:schemeClr val="accent5">
            <a:tint val="40000"/>
            <a:alpha val="90000"/>
            <a:hueOff val="0"/>
            <a:satOff val="0"/>
            <a:lumOff val="0"/>
            <a:alphaOff val="0"/>
          </a:schemeClr>
        </a:solidFill>
        <a:ln w="19050"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1404" tIns="254000" rIns="131404" bIns="2540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mn-lt"/>
              <a:cs typeface="Arial" panose="020B0604020202020204" pitchFamily="34" charset="0"/>
            </a:rPr>
            <a:t>Create </a:t>
          </a:r>
          <a:r>
            <a:rPr lang="en-US" sz="2000" kern="1200" dirty="0" err="1">
              <a:latin typeface="+mn-lt"/>
              <a:cs typeface="Arial" panose="020B0604020202020204" pitchFamily="34" charset="0"/>
            </a:rPr>
            <a:t>MapUnitUnderlyingPolys</a:t>
          </a:r>
          <a:r>
            <a:rPr lang="en-US" sz="2000" kern="1200" dirty="0">
              <a:latin typeface="+mn-lt"/>
              <a:cs typeface="Arial" panose="020B0604020202020204" pitchFamily="34" charset="0"/>
            </a:rPr>
            <a:t> (MUUP)</a:t>
          </a:r>
        </a:p>
        <a:p>
          <a:pPr marL="114300" lvl="1" indent="-114300" algn="l" defTabSz="666750">
            <a:lnSpc>
              <a:spcPct val="90000"/>
            </a:lnSpc>
            <a:spcBef>
              <a:spcPct val="0"/>
            </a:spcBef>
            <a:spcAft>
              <a:spcPct val="15000"/>
            </a:spcAft>
            <a:buChar char="•"/>
          </a:pPr>
          <a:r>
            <a:rPr lang="en-US" sz="1500" kern="1200" dirty="0">
              <a:latin typeface="+mn-lt"/>
              <a:cs typeface="Arial" panose="020B0604020202020204" pitchFamily="34" charset="0"/>
            </a:rPr>
            <a:t>Paste all stack unit polygons (selected from </a:t>
          </a:r>
          <a:r>
            <a:rPr lang="en-US" sz="1500" kern="1200" dirty="0" err="1">
              <a:latin typeface="+mn-lt"/>
              <a:cs typeface="Arial" panose="020B0604020202020204" pitchFamily="34" charset="0"/>
            </a:rPr>
            <a:t>MapUnitPolys</a:t>
          </a:r>
          <a:r>
            <a:rPr lang="en-US" sz="1500" kern="1200" dirty="0">
              <a:latin typeface="+mn-lt"/>
              <a:cs typeface="Arial" panose="020B0604020202020204" pitchFamily="34" charset="0"/>
            </a:rPr>
            <a:t>) in MUUP</a:t>
          </a:r>
        </a:p>
        <a:p>
          <a:pPr marL="114300" lvl="1" indent="-114300" algn="l" defTabSz="666750">
            <a:lnSpc>
              <a:spcPct val="90000"/>
            </a:lnSpc>
            <a:spcBef>
              <a:spcPct val="0"/>
            </a:spcBef>
            <a:spcAft>
              <a:spcPct val="15000"/>
            </a:spcAft>
            <a:buChar char="•"/>
          </a:pPr>
          <a:r>
            <a:rPr lang="en-US" sz="1500" kern="1200" dirty="0">
              <a:latin typeface="+mn-lt"/>
              <a:cs typeface="Arial" panose="020B0604020202020204" pitchFamily="34" charset="0"/>
            </a:rPr>
            <a:t>Change all </a:t>
          </a:r>
          <a:r>
            <a:rPr lang="en-US" sz="1500" kern="1200" dirty="0" err="1">
              <a:latin typeface="+mn-lt"/>
              <a:cs typeface="Arial" panose="020B0604020202020204" pitchFamily="34" charset="0"/>
            </a:rPr>
            <a:t>MapUnit</a:t>
          </a:r>
          <a:r>
            <a:rPr lang="en-US" sz="1500" kern="1200" dirty="0">
              <a:latin typeface="+mn-lt"/>
              <a:cs typeface="Arial" panose="020B0604020202020204" pitchFamily="34" charset="0"/>
            </a:rPr>
            <a:t> values in MUUP to the lower unit</a:t>
          </a:r>
        </a:p>
      </dsp:txBody>
      <dsp:txXfrm>
        <a:off x="2159319" y="4951176"/>
        <a:ext cx="6477958" cy="1083196"/>
      </dsp:txXfrm>
    </dsp:sp>
    <dsp:sp modelId="{AF7D4038-4C53-4B9D-ACB9-E05B51979556}">
      <dsp:nvSpPr>
        <dsp:cNvPr id="0" name=""/>
        <dsp:cNvSpPr/>
      </dsp:nvSpPr>
      <dsp:spPr>
        <a:xfrm rot="10800000">
          <a:off x="0" y="3301468"/>
          <a:ext cx="2159319" cy="1665956"/>
        </a:xfrm>
        <a:prstGeom prst="upArrowCallout">
          <a:avLst>
            <a:gd name="adj1" fmla="val 5000"/>
            <a:gd name="adj2" fmla="val 10000"/>
            <a:gd name="adj3" fmla="val 15000"/>
            <a:gd name="adj4" fmla="val 64977"/>
          </a:avLst>
        </a:prstGeom>
        <a:solidFill>
          <a:schemeClr val="accent5">
            <a:hueOff val="831752"/>
            <a:satOff val="-16830"/>
            <a:lumOff val="523"/>
            <a:alphaOff val="0"/>
          </a:schemeClr>
        </a:solidFill>
        <a:ln w="19050" cap="rnd" cmpd="sng" algn="ctr">
          <a:solidFill>
            <a:schemeClr val="accent5">
              <a:hueOff val="831752"/>
              <a:satOff val="-16830"/>
              <a:lumOff val="52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3571" tIns="142240" rIns="153571" bIns="142240" numCol="1" spcCol="1270" anchor="ctr" anchorCtr="0">
          <a:noAutofit/>
        </a:bodyPr>
        <a:lstStyle/>
        <a:p>
          <a:pPr marL="0" lvl="0" indent="0" algn="ctr" defTabSz="889000">
            <a:lnSpc>
              <a:spcPct val="90000"/>
            </a:lnSpc>
            <a:spcBef>
              <a:spcPct val="0"/>
            </a:spcBef>
            <a:spcAft>
              <a:spcPct val="35000"/>
            </a:spcAft>
            <a:buNone/>
          </a:pPr>
          <a:r>
            <a:rPr lang="en-US" sz="2000" kern="1200" dirty="0" err="1">
              <a:latin typeface="+mn-lt"/>
              <a:cs typeface="Arial" panose="020B0604020202020204" pitchFamily="34" charset="0"/>
            </a:rPr>
            <a:t>MapUnitPolys</a:t>
          </a:r>
          <a:endParaRPr lang="en-US" sz="2000" kern="1200" dirty="0">
            <a:latin typeface="+mn-lt"/>
            <a:cs typeface="Arial" panose="020B0604020202020204" pitchFamily="34" charset="0"/>
          </a:endParaRPr>
        </a:p>
      </dsp:txBody>
      <dsp:txXfrm rot="-10800000">
        <a:off x="0" y="3301468"/>
        <a:ext cx="2159319" cy="1082871"/>
      </dsp:txXfrm>
    </dsp:sp>
    <dsp:sp modelId="{2B640D9E-3E8F-4B28-924D-F7C6AE2209DF}">
      <dsp:nvSpPr>
        <dsp:cNvPr id="0" name=""/>
        <dsp:cNvSpPr/>
      </dsp:nvSpPr>
      <dsp:spPr>
        <a:xfrm>
          <a:off x="2159319" y="3301468"/>
          <a:ext cx="6477958" cy="1082871"/>
        </a:xfrm>
        <a:prstGeom prst="rect">
          <a:avLst/>
        </a:prstGeom>
        <a:solidFill>
          <a:schemeClr val="accent5">
            <a:tint val="40000"/>
            <a:alpha val="90000"/>
            <a:hueOff val="883928"/>
            <a:satOff val="-9276"/>
            <a:lumOff val="-608"/>
            <a:alphaOff val="0"/>
          </a:schemeClr>
        </a:solidFill>
        <a:ln w="19050" cap="rnd" cmpd="sng" algn="ctr">
          <a:solidFill>
            <a:schemeClr val="accent5">
              <a:tint val="40000"/>
              <a:alpha val="90000"/>
              <a:hueOff val="883928"/>
              <a:satOff val="-9276"/>
              <a:lumOff val="-6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1404" tIns="228600" rIns="131404" bIns="22860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mn-lt"/>
              <a:cs typeface="Arial" panose="020B0604020202020204" pitchFamily="34" charset="0"/>
            </a:rPr>
            <a:t>Add a </a:t>
          </a:r>
          <a:r>
            <a:rPr lang="en-US" sz="1800" kern="1200" dirty="0" err="1">
              <a:latin typeface="+mn-lt"/>
              <a:cs typeface="Arial" panose="020B0604020202020204" pitchFamily="34" charset="0"/>
            </a:rPr>
            <a:t>StackUnit</a:t>
          </a:r>
          <a:r>
            <a:rPr lang="en-US" sz="1800" kern="1200" dirty="0">
              <a:latin typeface="+mn-lt"/>
              <a:cs typeface="Arial" panose="020B0604020202020204" pitchFamily="34" charset="0"/>
            </a:rPr>
            <a:t> field in </a:t>
          </a:r>
          <a:r>
            <a:rPr lang="en-US" sz="1800" kern="1200" dirty="0" err="1">
              <a:latin typeface="+mn-lt"/>
              <a:cs typeface="Arial" panose="020B0604020202020204" pitchFamily="34" charset="0"/>
            </a:rPr>
            <a:t>MapUnitPolys</a:t>
          </a:r>
          <a:r>
            <a:rPr lang="en-US" sz="1800" kern="1200" dirty="0">
              <a:latin typeface="+mn-lt"/>
              <a:cs typeface="Arial" panose="020B0604020202020204" pitchFamily="34" charset="0"/>
            </a:rPr>
            <a:t> (MUP)</a:t>
          </a:r>
        </a:p>
        <a:p>
          <a:pPr marL="114300" lvl="1" indent="-114300" algn="l" defTabSz="666750">
            <a:lnSpc>
              <a:spcPct val="90000"/>
            </a:lnSpc>
            <a:spcBef>
              <a:spcPct val="0"/>
            </a:spcBef>
            <a:spcAft>
              <a:spcPct val="15000"/>
            </a:spcAft>
            <a:buChar char="•"/>
          </a:pPr>
          <a:r>
            <a:rPr lang="en-US" sz="1500" kern="1200" dirty="0">
              <a:latin typeface="+mn-lt"/>
              <a:cs typeface="Arial" panose="020B0604020202020204" pitchFamily="34" charset="0"/>
            </a:rPr>
            <a:t>Select all </a:t>
          </a:r>
          <a:r>
            <a:rPr lang="en-US" sz="1500" kern="1200" dirty="0" err="1">
              <a:latin typeface="+mn-lt"/>
              <a:cs typeface="Arial" panose="020B0604020202020204" pitchFamily="34" charset="0"/>
            </a:rPr>
            <a:t>MapUnits</a:t>
          </a:r>
          <a:r>
            <a:rPr lang="en-US" sz="1500" kern="1200" dirty="0">
              <a:latin typeface="+mn-lt"/>
              <a:cs typeface="Arial" panose="020B0604020202020204" pitchFamily="34" charset="0"/>
            </a:rPr>
            <a:t> containing “/”, copy to the </a:t>
          </a:r>
          <a:r>
            <a:rPr lang="en-US" sz="1500" kern="1200" dirty="0" err="1">
              <a:latin typeface="+mn-lt"/>
              <a:cs typeface="Arial" panose="020B0604020202020204" pitchFamily="34" charset="0"/>
            </a:rPr>
            <a:t>StackUnit</a:t>
          </a:r>
          <a:r>
            <a:rPr lang="en-US" sz="1500" kern="1200" dirty="0">
              <a:latin typeface="+mn-lt"/>
              <a:cs typeface="Arial" panose="020B0604020202020204" pitchFamily="34" charset="0"/>
            </a:rPr>
            <a:t> field</a:t>
          </a:r>
        </a:p>
        <a:p>
          <a:pPr marL="114300" lvl="1" indent="-114300" algn="l" defTabSz="666750">
            <a:lnSpc>
              <a:spcPct val="90000"/>
            </a:lnSpc>
            <a:spcBef>
              <a:spcPct val="0"/>
            </a:spcBef>
            <a:spcAft>
              <a:spcPct val="15000"/>
            </a:spcAft>
            <a:buChar char="•"/>
          </a:pPr>
          <a:r>
            <a:rPr lang="en-US" sz="1500" kern="1200" dirty="0">
              <a:latin typeface="+mn-lt"/>
              <a:cs typeface="Arial" panose="020B0604020202020204" pitchFamily="34" charset="0"/>
            </a:rPr>
            <a:t>Change all </a:t>
          </a:r>
          <a:r>
            <a:rPr lang="en-US" sz="1500" kern="1200" dirty="0" err="1">
              <a:latin typeface="+mn-lt"/>
              <a:cs typeface="Arial" panose="020B0604020202020204" pitchFamily="34" charset="0"/>
            </a:rPr>
            <a:t>MapUnit</a:t>
          </a:r>
          <a:r>
            <a:rPr lang="en-US" sz="1500" kern="1200" dirty="0">
              <a:latin typeface="+mn-lt"/>
              <a:cs typeface="Arial" panose="020B0604020202020204" pitchFamily="34" charset="0"/>
            </a:rPr>
            <a:t> values containing “/” to the top unit </a:t>
          </a:r>
        </a:p>
      </dsp:txBody>
      <dsp:txXfrm>
        <a:off x="2159319" y="3301468"/>
        <a:ext cx="6477958" cy="1082871"/>
      </dsp:txXfrm>
    </dsp:sp>
    <dsp:sp modelId="{A143B8DC-F796-4572-8E8C-A93B69ECFBF3}">
      <dsp:nvSpPr>
        <dsp:cNvPr id="0" name=""/>
        <dsp:cNvSpPr/>
      </dsp:nvSpPr>
      <dsp:spPr>
        <a:xfrm rot="10800000">
          <a:off x="0" y="1651760"/>
          <a:ext cx="2159319" cy="1665956"/>
        </a:xfrm>
        <a:prstGeom prst="upArrowCallout">
          <a:avLst>
            <a:gd name="adj1" fmla="val 5000"/>
            <a:gd name="adj2" fmla="val 10000"/>
            <a:gd name="adj3" fmla="val 15000"/>
            <a:gd name="adj4" fmla="val 64977"/>
          </a:avLst>
        </a:prstGeom>
        <a:solidFill>
          <a:srgbClr val="A27A41"/>
        </a:solidFill>
        <a:ln w="19050" cap="rnd" cmpd="sng" algn="ctr">
          <a:solidFill>
            <a:schemeClr val="accent5">
              <a:hueOff val="1663504"/>
              <a:satOff val="-33659"/>
              <a:lumOff val="104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3571" tIns="142240" rIns="153571" bIns="14224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mn-lt"/>
              <a:cs typeface="Arial" panose="020B0604020202020204" pitchFamily="34" charset="0"/>
            </a:rPr>
            <a:t>Stack Units to Map Units</a:t>
          </a:r>
        </a:p>
      </dsp:txBody>
      <dsp:txXfrm rot="-10800000">
        <a:off x="0" y="1651760"/>
        <a:ext cx="2159319" cy="1082871"/>
      </dsp:txXfrm>
    </dsp:sp>
    <dsp:sp modelId="{2479DB13-E5E4-493F-84F9-2F7E5AFBDCB8}">
      <dsp:nvSpPr>
        <dsp:cNvPr id="0" name=""/>
        <dsp:cNvSpPr/>
      </dsp:nvSpPr>
      <dsp:spPr>
        <a:xfrm>
          <a:off x="2159319" y="1651760"/>
          <a:ext cx="6477958" cy="1082871"/>
        </a:xfrm>
        <a:prstGeom prst="rect">
          <a:avLst/>
        </a:prstGeom>
        <a:solidFill>
          <a:schemeClr val="accent5">
            <a:tint val="40000"/>
            <a:alpha val="90000"/>
            <a:hueOff val="1767856"/>
            <a:satOff val="-18552"/>
            <a:lumOff val="-1217"/>
            <a:alphaOff val="0"/>
          </a:schemeClr>
        </a:solidFill>
        <a:ln w="19050" cap="rnd" cmpd="sng" algn="ctr">
          <a:solidFill>
            <a:schemeClr val="accent5">
              <a:tint val="40000"/>
              <a:alpha val="90000"/>
              <a:hueOff val="1767856"/>
              <a:satOff val="-18552"/>
              <a:lumOff val="-12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1404" tIns="228600" rIns="131404" bIns="22860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mn-lt"/>
              <a:cs typeface="Arial" panose="020B0604020202020204" pitchFamily="34" charset="0"/>
            </a:rPr>
            <a:t>Create </a:t>
          </a:r>
          <a:r>
            <a:rPr lang="en-US" sz="1800" kern="1200" dirty="0" err="1">
              <a:latin typeface="+mn-lt"/>
              <a:cs typeface="Arial" panose="020B0604020202020204" pitchFamily="34" charset="0"/>
            </a:rPr>
            <a:t>StackUnitsToMapUnits</a:t>
          </a:r>
          <a:r>
            <a:rPr lang="en-US" sz="1800" kern="1200" dirty="0">
              <a:latin typeface="+mn-lt"/>
              <a:cs typeface="Arial" panose="020B0604020202020204" pitchFamily="34" charset="0"/>
            </a:rPr>
            <a:t> table</a:t>
          </a:r>
        </a:p>
        <a:p>
          <a:pPr marL="114300" lvl="1" indent="-114300" algn="l" defTabSz="666750">
            <a:lnSpc>
              <a:spcPct val="90000"/>
            </a:lnSpc>
            <a:spcBef>
              <a:spcPct val="0"/>
            </a:spcBef>
            <a:spcAft>
              <a:spcPct val="15000"/>
            </a:spcAft>
            <a:buChar char="•"/>
          </a:pPr>
          <a:r>
            <a:rPr lang="en-US" sz="1500" kern="1200" dirty="0">
              <a:latin typeface="+mn-lt"/>
              <a:cs typeface="Arial" panose="020B0604020202020204" pitchFamily="34" charset="0"/>
            </a:rPr>
            <a:t>One stack unit component = One row with info on map and stack unit membership, layer order, name, symbology.  </a:t>
          </a:r>
        </a:p>
      </dsp:txBody>
      <dsp:txXfrm>
        <a:off x="2159319" y="1651760"/>
        <a:ext cx="6477958" cy="1082871"/>
      </dsp:txXfrm>
    </dsp:sp>
    <dsp:sp modelId="{6106A0D0-DF1A-46C0-85DC-E2B7B25AADA3}">
      <dsp:nvSpPr>
        <dsp:cNvPr id="0" name=""/>
        <dsp:cNvSpPr/>
      </dsp:nvSpPr>
      <dsp:spPr>
        <a:xfrm rot="10800000">
          <a:off x="0" y="2052"/>
          <a:ext cx="2159319" cy="1665956"/>
        </a:xfrm>
        <a:prstGeom prst="upArrowCallout">
          <a:avLst>
            <a:gd name="adj1" fmla="val 5000"/>
            <a:gd name="adj2" fmla="val 10000"/>
            <a:gd name="adj3" fmla="val 15000"/>
            <a:gd name="adj4" fmla="val 64977"/>
          </a:avLst>
        </a:prstGeom>
        <a:solidFill>
          <a:schemeClr val="accent5">
            <a:hueOff val="2495256"/>
            <a:satOff val="-50489"/>
            <a:lumOff val="1569"/>
            <a:alphaOff val="0"/>
          </a:schemeClr>
        </a:solidFill>
        <a:ln w="19050" cap="rnd" cmpd="sng" algn="ctr">
          <a:solidFill>
            <a:schemeClr val="accent5">
              <a:hueOff val="2495256"/>
              <a:satOff val="-50489"/>
              <a:lumOff val="156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3571" tIns="142240" rIns="153571" bIns="14224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mn-lt"/>
              <a:cs typeface="Arial" panose="020B0604020202020204" pitchFamily="34" charset="0"/>
            </a:rPr>
            <a:t>Description of Map Units</a:t>
          </a:r>
        </a:p>
      </dsp:txBody>
      <dsp:txXfrm rot="-10800000">
        <a:off x="0" y="2052"/>
        <a:ext cx="2159319" cy="1082871"/>
      </dsp:txXfrm>
    </dsp:sp>
    <dsp:sp modelId="{6909F392-1EFC-4230-90C1-C305289A8780}">
      <dsp:nvSpPr>
        <dsp:cNvPr id="0" name=""/>
        <dsp:cNvSpPr/>
      </dsp:nvSpPr>
      <dsp:spPr>
        <a:xfrm>
          <a:off x="2159319" y="2052"/>
          <a:ext cx="6477958" cy="1082871"/>
        </a:xfrm>
        <a:prstGeom prst="rect">
          <a:avLst/>
        </a:prstGeom>
        <a:solidFill>
          <a:schemeClr val="accent5">
            <a:tint val="40000"/>
            <a:alpha val="90000"/>
            <a:hueOff val="2651784"/>
            <a:satOff val="-27828"/>
            <a:lumOff val="-1825"/>
            <a:alphaOff val="0"/>
          </a:schemeClr>
        </a:solidFill>
        <a:ln w="19050" cap="rnd" cmpd="sng" algn="ctr">
          <a:solidFill>
            <a:schemeClr val="accent5">
              <a:tint val="40000"/>
              <a:alpha val="90000"/>
              <a:hueOff val="2651784"/>
              <a:satOff val="-27828"/>
              <a:lumOff val="-182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1404" tIns="228600" rIns="131404" bIns="22860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mn-lt"/>
              <a:cs typeface="Arial" panose="020B0604020202020204" pitchFamily="34" charset="0"/>
            </a:rPr>
            <a:t>Add each component of the stack unit to the Description of Map Units (DMU) if not already there from a standalone unit.</a:t>
          </a:r>
        </a:p>
      </dsp:txBody>
      <dsp:txXfrm>
        <a:off x="2159319" y="2052"/>
        <a:ext cx="6477958" cy="1082871"/>
      </dsp:txXfrm>
    </dsp:sp>
  </dsp:spTree>
</dsp:drawing>
</file>

<file path=ppt/diagrams/layout1.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4-06T16:05:22.18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1,'455'0,"-444"0,-1 2,1-1,15 5,-1 0,-11-4</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4-06T16:05:25.95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0,'134'0,"-129"0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4-06T16:08:51.98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5,'65'2,"-1"2,105 22,-126-20,-1-2,1-2,56-5,-12 1,303 2,-373 1,0 1,29 7,-4-1,15 4,-40-9</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4-06T16:09:04.17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94,'10'0,"0"-1,-1-1,17-4,20-3,-7 6,79-8,52-9,-25 0,-114 15,73-11,-91 15,0 1,1 0,-1 1,0 1,25 5,7 6,-21-5,1-1,0-1,0-1,0-1,28 0,28-5,-59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4-06T16:09:10.21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1,'25'0,"47"6,-63-4,1 0,-1 0,1 1,-1 1,0 0,0 0,15 9,-13-5,1-1,-1 0,1-1,1 0,-1-1,1 0,0-1,0-1,0 0,0-1,27 1,229-4,-255 0,0 0,28-7,-26 4,-1 2,22-2,54-6,-7 1,-54 6,30-6,-10 0,51-12,-77 16,-3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4-06T17:25:18.75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56,'17'0,"1"-2,-1 0,0-1,0-1,0-1,-1 0,31-14,-33 15,1 0,-1 2,1-1,0 2,0 0,-1 1,1 0,15 3,19-1,70-4,104 4,-179 5,-30-5</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4-06T17:44:23.13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0,'134'0,"-129"0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4-06T17:44:28.45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0,'134'0,"-129"0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C85C23-B123-4E07-9272-BA94ED162660}" type="datetimeFigureOut">
              <a:rPr lang="en-US" smtClean="0"/>
              <a:t>4/22/2021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CF3072-C518-45DB-8B49-BA53102633CD}" type="slidenum">
              <a:rPr lang="en-US" smtClean="0"/>
              <a:t>‹#›</a:t>
            </a:fld>
            <a:endParaRPr lang="en-US"/>
          </a:p>
        </p:txBody>
      </p:sp>
    </p:spTree>
    <p:extLst>
      <p:ext uri="{BB962C8B-B14F-4D97-AF65-F5344CB8AC3E}">
        <p14:creationId xmlns:p14="http://schemas.microsoft.com/office/powerpoint/2010/main" val="2232591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[Introductions]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are figuring out how ISGS will implement GeMS through various projects. The main project, which Janet and I are working on, is converting our previously published maps with GIS data available to GeMS in a basic way. We started on this in 2019-2020 by converting 63 bedrock geology maps from our in-house GIS data model, the GMDM, to GeMS as part of an NGGDPP Data Preservation grant. We developed a procedure to do this which includes instructions, Python scripts, templates, and reference documentation. That procedure is being testing by converting about 60 surficial geologic maps this year for data preservation. However, we ran into stack unit maps when starting that this year and were faced with the challenge of how to logically add stack unit data to the GeMS structure. This has led us to have a better understanding of the history and purpose of these stack unit maps and to reimagine how we encode and think about stack units in GIS overall.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4507B9-DDF4-493D-B87A-489DD1A011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7225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I’d like to introduce stack unit maps with a one-slide history lesson. Stack unit maps developed in the Netherlands and Germany throughout the 1900s and eventually were adopted by state surveys here starting in the 1960s. Our neighbor, Missouri, produced some of the first stack units in the US. These maps were called “profile-legend” maps. ISGS began producing stack unit maps of the state’s surficial geologic units in the late 1960s in response to increasing need for detailed environmental analysis. So, before we get into the GeMS content of this presentation, I’d like to give a quick summary of over 50 years of stack mapping at ISGS as shown by the maps selected for this slide: </a:t>
            </a:r>
          </a:p>
          <a:p>
            <a:pPr marL="171450" indent="-171450" algn="l">
              <a:buFontTx/>
              <a:buChar char="-"/>
            </a:pPr>
            <a:r>
              <a:rPr lang="en-US" dirty="0"/>
              <a:t>For the first 20-25 years of stack mapping at ISGS we produced black and white, labeled maps like those shown on the left. During that time there was one color map produced in 1977 (De Witt Co). The first map on the left is the earliest stack unit map ISGS published: a surficial deposits map of McHenry County, IL which is west of the Chicago area. We’ve come full circle from this map, as we are producing a new surficial map of McHenry Co. for this year’s STATEMAP. The next map over, from 1988 is part of a remarkable series of stack unit maps covering the entire state (each map is a quarter of the state) which are shown at 1:250,000. From the legend, we can see that encoding was getting complex – each unit was assigned a letter, thickness or depth were shown by a combination of capital/lowercase letters, parentheses, and numbers. </a:t>
            </a:r>
          </a:p>
          <a:p>
            <a:pPr marL="171450" indent="-171450" algn="l">
              <a:buFontTx/>
              <a:buChar char="-"/>
            </a:pPr>
            <a:r>
              <a:rPr lang="en-US" dirty="0"/>
              <a:t>The past 25-30 years of stack mapping have ushered in the standards used today for representing stack units through labels AND colors and patterns. The advantage of using color and pattern is that the user can quickly see patterns and the extent of units. The third map from the left is </a:t>
            </a:r>
            <a:r>
              <a:rPr lang="en-US" sz="1200" b="0" i="0" u="none" strike="noStrike" baseline="0" dirty="0">
                <a:latin typeface="Courier"/>
              </a:rPr>
              <a:t>notable for its use of color and pattern along with use of </a:t>
            </a:r>
            <a:r>
              <a:rPr lang="en-US" sz="1200" b="0" i="0" u="none" strike="noStrike" baseline="0" dirty="0" err="1">
                <a:latin typeface="Courier"/>
              </a:rPr>
              <a:t>ArcINFO</a:t>
            </a:r>
            <a:r>
              <a:rPr lang="en-US" sz="1200" b="0" i="0" u="none" strike="noStrike" baseline="0" dirty="0">
                <a:latin typeface="Courier"/>
              </a:rPr>
              <a:t> GIS software to produce it. Finally, the last map excerpt on from the left comes from the latest peer reviewed surficial stack unit map and shows our current cartographic techniques for showing stack units on a map. </a:t>
            </a:r>
            <a:endParaRPr lang="en-US" dirty="0"/>
          </a:p>
          <a:p>
            <a:pPr algn="l"/>
            <a:endParaRPr lang="en-US" dirty="0"/>
          </a:p>
          <a:p>
            <a:pPr algn="l"/>
            <a:r>
              <a:rPr lang="en-US" dirty="0"/>
              <a:t>Photo descriptions. Excerpts of Stack Unit Maps of IL (map photos from left to right):</a:t>
            </a:r>
            <a:r>
              <a:rPr lang="en-US" sz="1800" b="0" i="0" u="none" strike="noStrike" baseline="0" dirty="0">
                <a:latin typeface="Courier"/>
              </a:rPr>
              <a:t> surficial deposits map of McHenry County, D. L. Gross (Hackett and McComas, 1969), Plate 1 of Circular 438, excerpt is Fig. 2 in Kempton, 1981; </a:t>
            </a:r>
            <a:r>
              <a:rPr lang="en-US" sz="1800" b="0" i="1" u="none" strike="noStrike" baseline="0" dirty="0">
                <a:latin typeface="Courier"/>
              </a:rPr>
              <a:t>Stack-Unit Map of Central Southern Illinois</a:t>
            </a:r>
            <a:r>
              <a:rPr lang="en-US" sz="1800" b="0" i="0" u="none" strike="noStrike" baseline="0" dirty="0">
                <a:latin typeface="Courier"/>
              </a:rPr>
              <a:t> (to a depth of 15m (49.3 ft)) included in Berg and Kempton, 1988 which was the first statewide stack-unit dataset produced; </a:t>
            </a:r>
            <a:r>
              <a:rPr lang="en-US" sz="1800" b="0" i="1" u="none" strike="noStrike" baseline="0" dirty="0">
                <a:latin typeface="Courier"/>
              </a:rPr>
              <a:t>Stack-Unit Map of the Paducah l°x2° Quadrangle</a:t>
            </a:r>
            <a:r>
              <a:rPr lang="en-US" sz="1800" b="0" i="0" u="none" strike="noStrike" baseline="0" dirty="0">
                <a:latin typeface="Courier"/>
              </a:rPr>
              <a:t>, Berg and </a:t>
            </a:r>
            <a:r>
              <a:rPr lang="en-US" sz="1800" b="0" i="0" u="none" strike="noStrike" baseline="0" dirty="0" err="1">
                <a:latin typeface="Courier"/>
              </a:rPr>
              <a:t>Greenpool</a:t>
            </a:r>
            <a:r>
              <a:rPr lang="en-US" sz="1800" b="0" i="0" u="none" strike="noStrike" baseline="0" dirty="0">
                <a:latin typeface="Courier"/>
              </a:rPr>
              <a:t>, 1993, </a:t>
            </a:r>
            <a:r>
              <a:rPr lang="en-US" sz="1800" b="0" i="1" u="none" strike="noStrike" baseline="0" dirty="0">
                <a:latin typeface="Courier"/>
              </a:rPr>
              <a:t>in</a:t>
            </a:r>
            <a:r>
              <a:rPr lang="en-US" sz="1800" b="0" i="0" u="none" strike="noStrike" baseline="0" dirty="0">
                <a:latin typeface="Courier"/>
              </a:rPr>
              <a:t> C552, notable for its use of color and pattern along with a reliance on GIS software to produce it; and our most recent peer reviewed surficial map, </a:t>
            </a:r>
            <a:r>
              <a:rPr lang="en-US" sz="1800" b="0" i="1" u="none" strike="noStrike" baseline="0" dirty="0">
                <a:latin typeface="Courier"/>
              </a:rPr>
              <a:t>Surficial Geology of the </a:t>
            </a:r>
            <a:r>
              <a:rPr lang="en-US" sz="1800" b="0" i="1" u="none" strike="noStrike" baseline="0" dirty="0" err="1">
                <a:latin typeface="Courier"/>
              </a:rPr>
              <a:t>Keyesport</a:t>
            </a:r>
            <a:r>
              <a:rPr lang="en-US" sz="1800" b="0" i="1" u="none" strike="noStrike" baseline="0" dirty="0">
                <a:latin typeface="Courier"/>
              </a:rPr>
              <a:t> Quadrangle</a:t>
            </a:r>
            <a:r>
              <a:rPr lang="en-US" sz="1800" b="0" i="0" u="none" strike="noStrike" baseline="0" dirty="0">
                <a:latin typeface="Courier"/>
              </a:rPr>
              <a:t>, Grimley and </a:t>
            </a:r>
            <a:r>
              <a:rPr lang="en-US" sz="1200" dirty="0" err="1">
                <a:effectLst/>
                <a:cs typeface="Arial" panose="020B0604020202020204" pitchFamily="34" charset="0"/>
              </a:rPr>
              <a:t>Walkowska</a:t>
            </a:r>
            <a:r>
              <a:rPr lang="en-US" sz="1200" dirty="0">
                <a:effectLst/>
                <a:cs typeface="Arial" panose="020B0604020202020204" pitchFamily="34" charset="0"/>
              </a:rPr>
              <a:t> 2017 which will be shown in later examples. </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4507B9-DDF4-493D-B87A-489DD1A011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5184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Kempton 1981 suggested a direct correlation between the addition of environmental geology programs at ISU with the rise of stack unit maps in IL.</a:t>
            </a:r>
          </a:p>
          <a:p>
            <a:pPr marL="171450" indent="-171450">
              <a:buFontTx/>
              <a:buChar char="-"/>
            </a:pPr>
            <a:r>
              <a:rPr lang="en-US" sz="1200" dirty="0">
                <a:latin typeface="Arial" panose="020B0604020202020204" pitchFamily="34" charset="0"/>
                <a:cs typeface="Arial" panose="020B0604020202020204" pitchFamily="34" charset="0"/>
              </a:rPr>
              <a:t>In areas like McHenry Co. IL, there was a need for information about where to place solid waste disposal sites. These sites needed to be chosen based on the availability of an impermeable layer between the land fill and aquifers. Other stack unit maps have sought to evaluate the pollution potential of various land uses like fertilization treatments. </a:t>
            </a:r>
          </a:p>
          <a:p>
            <a:pPr marL="171450" indent="-171450">
              <a:buFontTx/>
              <a:buChar char="-"/>
            </a:pPr>
            <a:r>
              <a:rPr lang="en-US" sz="1200" dirty="0">
                <a:latin typeface="Arial" panose="020B0604020202020204" pitchFamily="34" charset="0"/>
                <a:cs typeface="Arial" panose="020B0604020202020204" pitchFamily="34" charset="0"/>
              </a:rPr>
              <a:t>Thickness and depth of shallow sand and gravel resources determines economic viability. </a:t>
            </a:r>
          </a:p>
          <a:p>
            <a:pPr marL="171450" indent="-171450">
              <a:buFontTx/>
              <a:buChar char="-"/>
            </a:pPr>
            <a:r>
              <a:rPr lang="en-US" sz="1200" dirty="0">
                <a:latin typeface="Arial" panose="020B0604020202020204" pitchFamily="34" charset="0"/>
                <a:cs typeface="Arial" panose="020B0604020202020204" pitchFamily="34" charset="0"/>
              </a:rPr>
              <a:t>Thickness, depth, and engineering properties including strength are important in construction.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Our understanding and classification of glacial deposits – can illustrate glacial advance sequences, drainage patterns, and the existence of glacial lakes. </a:t>
            </a: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One of our geologists said in a recent discussion that we map stack units because, “there is often 5-10 feet of loess burying critical units”. Demonstrating that there always seems to be something covering the geology of interest – even for surficial geologists!</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Photo text: “It is generally within the uppermost 20 feet (6 m) of the earth's surface that most ordinary human activities are concentrated. In Illinois most of the surficial and </a:t>
            </a:r>
            <a:r>
              <a:rPr lang="en-US" sz="1200" u="sng" dirty="0">
                <a:latin typeface="Arial" panose="020B0604020202020204" pitchFamily="34" charset="0"/>
                <a:cs typeface="Arial" panose="020B0604020202020204" pitchFamily="34" charset="0"/>
              </a:rPr>
              <a:t>near-surface materials are glacially derived and normally have much greater lateral and vertical variation than do the underlying bedrock formations</a:t>
            </a:r>
            <a:r>
              <a:rPr lang="en-US" sz="1200" dirty="0">
                <a:latin typeface="Arial" panose="020B0604020202020204" pitchFamily="34" charset="0"/>
                <a:cs typeface="Arial" panose="020B0604020202020204" pitchFamily="34" charset="0"/>
              </a:rPr>
              <a:t>; therefore, it is these glacially-derived deposits that must be mapped and characterized in detail.” </a:t>
            </a:r>
            <a:endParaRPr lang="en-US" dirty="0"/>
          </a:p>
        </p:txBody>
      </p:sp>
      <p:sp>
        <p:nvSpPr>
          <p:cNvPr id="4" name="Slide Number Placeholder 3"/>
          <p:cNvSpPr>
            <a:spLocks noGrp="1"/>
          </p:cNvSpPr>
          <p:nvPr>
            <p:ph type="sldNum" sz="quarter" idx="5"/>
          </p:nvPr>
        </p:nvSpPr>
        <p:spPr/>
        <p:txBody>
          <a:bodyPr/>
          <a:lstStyle/>
          <a:p>
            <a:fld id="{5C4507B9-DDF4-493D-B87A-489DD1A011B4}" type="slidenum">
              <a:rPr lang="en-US" smtClean="0"/>
              <a:t>3</a:t>
            </a:fld>
            <a:endParaRPr lang="en-US"/>
          </a:p>
        </p:txBody>
      </p:sp>
    </p:spTree>
    <p:extLst>
      <p:ext uri="{BB962C8B-B14F-4D97-AF65-F5344CB8AC3E}">
        <p14:creationId xmlns:p14="http://schemas.microsoft.com/office/powerpoint/2010/main" val="3092253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Stack unit maps show the lateral and vertical extent of geologic units to a specified depth. Our </a:t>
            </a:r>
            <a:r>
              <a:rPr lang="en-US" dirty="0">
                <a:solidFill>
                  <a:schemeClr val="accent5"/>
                </a:solidFill>
              </a:rPr>
              <a:t>recent</a:t>
            </a:r>
            <a:r>
              <a:rPr lang="en-US" dirty="0"/>
              <a:t> maps typically show two individual units in the stack, a top or overlying unit that is continuous with the rest of the standalone, non-stack units at the surface and a bottom or underlying unit that, depending on the data at hand, may or may not be part of a continuous underlying surface. </a:t>
            </a:r>
          </a:p>
        </p:txBody>
      </p:sp>
      <p:sp>
        <p:nvSpPr>
          <p:cNvPr id="4" name="Slide Number Placeholder 3"/>
          <p:cNvSpPr>
            <a:spLocks noGrp="1"/>
          </p:cNvSpPr>
          <p:nvPr>
            <p:ph type="sldNum" sz="quarter" idx="5"/>
          </p:nvPr>
        </p:nvSpPr>
        <p:spPr/>
        <p:txBody>
          <a:bodyPr/>
          <a:lstStyle/>
          <a:p>
            <a:fld id="{5C4507B9-DDF4-493D-B87A-489DD1A011B4}" type="slidenum">
              <a:rPr lang="en-US" smtClean="0"/>
              <a:t>4</a:t>
            </a:fld>
            <a:endParaRPr lang="en-US"/>
          </a:p>
        </p:txBody>
      </p:sp>
    </p:spTree>
    <p:extLst>
      <p:ext uri="{BB962C8B-B14F-4D97-AF65-F5344CB8AC3E}">
        <p14:creationId xmlns:p14="http://schemas.microsoft.com/office/powerpoint/2010/main" val="4116363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two units in a stack, there are three main relationships between stack versus non-stack units to consider and are important to keep in mind for building the DMU. The first relationship is where the top unit of a stack also appears as standalone polygons on the surface. We see in this example that unit </a:t>
            </a:r>
            <a:r>
              <a:rPr lang="en-US" dirty="0" err="1"/>
              <a:t>pr</a:t>
            </a:r>
            <a:r>
              <a:rPr lang="en-US" dirty="0"/>
              <a:t> is mapped as the top of several stacks, but also as a standalone unit. </a:t>
            </a:r>
            <a:r>
              <a:rPr lang="en-US" dirty="0" err="1"/>
              <a:t>pr</a:t>
            </a:r>
            <a:r>
              <a:rPr lang="en-US" dirty="0"/>
              <a:t> is also a good representation of the pattern that the top unit in a stack often participates in multiple stack unit combinations.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second is where the bottom unit of a stack also appears at the surface as we see with unit pl-h(m) meaning that in places it is continuous with other polygons at the surface in the map area.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last relationship is where the bottom unit of a stack does not appear at the surface in the map area. The example of this here is the unit pl(m) which is in cross sections and the subsurface only which signals that when this appears in the subsurface it is the underlying part of a stack. The legend also states that there is a clay layer between pr and pl(m). This illustrates how stack unit maps can potentially show more unit info than non-stack unit maps.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lgn="l"/>
            <a:r>
              <a:rPr lang="en-US" dirty="0"/>
              <a:t>Photo Descriptions: 1. Map view of part of the </a:t>
            </a:r>
            <a:r>
              <a:rPr lang="en-US" dirty="0" err="1"/>
              <a:t>Keyesport</a:t>
            </a:r>
            <a:r>
              <a:rPr lang="en-US" dirty="0"/>
              <a:t> Surficial Geology map showing various stack unit combinations along a cross section line. 2. Part of cross section B showing the same part of the cross-section line in the map view. 3. Portion of the </a:t>
            </a:r>
            <a:r>
              <a:rPr lang="en-US" dirty="0" err="1"/>
              <a:t>Keyesport</a:t>
            </a:r>
            <a:r>
              <a:rPr lang="en-US" dirty="0"/>
              <a:t> Surficial Geology legend for the Pearl Formation (Mascoutah facies). Left side (description): </a:t>
            </a:r>
            <a:r>
              <a:rPr lang="en-US" sz="1800" b="1" i="0" u="none" strike="noStrike" baseline="0" dirty="0">
                <a:solidFill>
                  <a:srgbClr val="211D1E"/>
                </a:solidFill>
                <a:latin typeface="Helvetica" pitchFamily="34" charset="0"/>
              </a:rPr>
              <a:t>Fine sand and loamy sand to coarse sand with gravel; </a:t>
            </a:r>
            <a:r>
              <a:rPr lang="en-US" sz="1800" b="0" i="0" u="none" strike="noStrike" baseline="0" dirty="0">
                <a:solidFill>
                  <a:srgbClr val="211D1E"/>
                </a:solidFill>
                <a:latin typeface="Helvetica" pitchFamily="34" charset="0"/>
              </a:rPr>
              <a:t>gravel content is mainly &lt;20% and &lt;1 cm in diameter; brown to yellowish brown; stratified below the zone of alteration; typically weathered or more clayey in upper portions; moderately to well sorted; leached to calcareous; up to 70 ft thick. Right side (interpretation): </a:t>
            </a:r>
            <a:r>
              <a:rPr lang="en-US" sz="1800" b="1" i="0" u="none" strike="noStrike" baseline="0" dirty="0">
                <a:solidFill>
                  <a:srgbClr val="211D1E"/>
                </a:solidFill>
                <a:latin typeface="Helvetica" pitchFamily="34" charset="0"/>
              </a:rPr>
              <a:t>Outwash, </a:t>
            </a:r>
            <a:r>
              <a:rPr lang="en-US" sz="1800" b="0" i="0" u="none" strike="noStrike" baseline="0" dirty="0">
                <a:solidFill>
                  <a:srgbClr val="211D1E"/>
                </a:solidFill>
                <a:latin typeface="Helvetica" pitchFamily="34" charset="0"/>
              </a:rPr>
              <a:t>deposited during ice-mar-gin retreat; diagonal line pattern shown on loess-covered Illinois Episode terraces and outwash plains; upper portion contains alteration in the Sangamon </a:t>
            </a:r>
            <a:r>
              <a:rPr lang="en-US" sz="1800" b="0" i="0" u="none" strike="noStrike" baseline="0" dirty="0" err="1">
                <a:solidFill>
                  <a:srgbClr val="211D1E"/>
                </a:solidFill>
                <a:latin typeface="Helvetica" pitchFamily="34" charset="0"/>
              </a:rPr>
              <a:t>Geosol</a:t>
            </a:r>
            <a:r>
              <a:rPr lang="en-US" sz="1800" b="0" i="0" u="none" strike="noStrike" baseline="0" dirty="0">
                <a:solidFill>
                  <a:srgbClr val="211D1E"/>
                </a:solidFill>
                <a:latin typeface="Helvetica" pitchFamily="34" charset="0"/>
              </a:rPr>
              <a:t> solum; occurs in the subsurface beneath the Berry Clay Member, Equality Formation, or Cahokia Formation.</a:t>
            </a:r>
          </a:p>
          <a:p>
            <a:pPr algn="l"/>
            <a:endParaRPr lang="en-US" sz="1800" b="0" i="0" u="none" strike="noStrike" baseline="0" dirty="0">
              <a:solidFill>
                <a:srgbClr val="211D1E"/>
              </a:solidFill>
              <a:latin typeface="Helvetica"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91CF3072-C518-45DB-8B49-BA53102633CD}" type="slidenum">
              <a:rPr lang="en-US" smtClean="0"/>
              <a:t>5</a:t>
            </a:fld>
            <a:endParaRPr lang="en-US"/>
          </a:p>
        </p:txBody>
      </p:sp>
    </p:spTree>
    <p:extLst>
      <p:ext uri="{BB962C8B-B14F-4D97-AF65-F5344CB8AC3E}">
        <p14:creationId xmlns:p14="http://schemas.microsoft.com/office/powerpoint/2010/main" val="245430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Paderborn quadrangle displays two complex stack unit relationships. All underlying components of the stack units on this map also appear as standalone units at the surface, so the relationships are fairly intertwined here. </a:t>
            </a:r>
          </a:p>
          <a:p>
            <a:pPr marL="228600" indent="-228600">
              <a:buAutoNum type="arabicPeriod"/>
            </a:pPr>
            <a:r>
              <a:rPr lang="en-US" dirty="0"/>
              <a:t>Cahokia/Equality – Note that where Equality is an underlying unit, it is specifically buried by greater than 5 feet of alluvium (Cahokia). Both Cahokia and Equality are also standalone units at the surface. </a:t>
            </a:r>
          </a:p>
          <a:p>
            <a:pPr marL="228600" indent="-228600">
              <a:buAutoNum type="arabicPeriod"/>
            </a:pPr>
            <a:r>
              <a:rPr lang="en-US" dirty="0"/>
              <a:t>Peoria and Roxana </a:t>
            </a:r>
            <a:r>
              <a:rPr lang="en-US" u="none" dirty="0"/>
              <a:t>Silts/</a:t>
            </a:r>
            <a:r>
              <a:rPr lang="en-US" u="none" dirty="0" err="1"/>
              <a:t>Teneriffe</a:t>
            </a:r>
            <a:r>
              <a:rPr lang="en-US" u="none" dirty="0"/>
              <a:t> Silt – Both Peoria and Roxana Silts and the </a:t>
            </a:r>
            <a:r>
              <a:rPr lang="en-US" u="none" dirty="0" err="1"/>
              <a:t>Teneriffe</a:t>
            </a:r>
            <a:r>
              <a:rPr lang="en-US" u="none" dirty="0"/>
              <a:t> Silt units are also standalone units at the surface. </a:t>
            </a:r>
          </a:p>
          <a:p>
            <a:pPr marL="228600" indent="-228600">
              <a:buAutoNum type="arabicPeriod"/>
            </a:pPr>
            <a:endParaRPr lang="en-US" u="none" dirty="0"/>
          </a:p>
          <a:p>
            <a:pPr marL="0" indent="0">
              <a:buNone/>
            </a:pPr>
            <a:r>
              <a:rPr lang="en-US" u="none" dirty="0"/>
              <a:t>Photo descriptions. Inset of the Surficial Geology of Grafton Quadrangle map with arrows going to other photos of geologic unit descriptions. Geologic Units from top to bottom on slide (not in stratigraphic order):</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u="none" dirty="0"/>
              <a:t>Peoria and Roxana Silts, pr. Left side (description): </a:t>
            </a:r>
            <a:r>
              <a:rPr lang="en-US" sz="1800" b="1" i="0" u="none" strike="noStrike" baseline="0" dirty="0">
                <a:solidFill>
                  <a:srgbClr val="211D1E"/>
                </a:solidFill>
                <a:latin typeface="Helvetica" pitchFamily="34" charset="0"/>
              </a:rPr>
              <a:t>Silt loam to silty clay loam, </a:t>
            </a:r>
            <a:r>
              <a:rPr lang="en-US" sz="1800" b="0" i="0" u="none" strike="noStrike" baseline="0" dirty="0">
                <a:solidFill>
                  <a:srgbClr val="211D1E"/>
                </a:solidFill>
                <a:latin typeface="HOEHE F+ Helvetica"/>
              </a:rPr>
              <a:t>sandier with few pebbles in lower portion; yellow brown to light olive brown to yellow brown with pink cast; massive to weak blocky or platy structure; friable; matrix typically non-calcareous, but calcite </a:t>
            </a:r>
            <a:r>
              <a:rPr lang="en-US" sz="1800" b="0" i="0" u="none" strike="noStrike" baseline="0" dirty="0" err="1">
                <a:solidFill>
                  <a:srgbClr val="211D1E"/>
                </a:solidFill>
                <a:latin typeface="HOEHE F+ Helvetica"/>
              </a:rPr>
              <a:t>concre-tions</a:t>
            </a:r>
            <a:r>
              <a:rPr lang="en-US" sz="1800" b="0" i="0" u="none" strike="noStrike" baseline="0" dirty="0">
                <a:solidFill>
                  <a:srgbClr val="211D1E"/>
                </a:solidFill>
                <a:latin typeface="HOEHE F+ Helvetica"/>
              </a:rPr>
              <a:t> occur locally; contains modern soil solum in upper 2 to 5 feet (commonly weathered to silty clay loam); typically up to 9 feet thick, thinning eastward, but thickens in depressions. Right side (interpretation): </a:t>
            </a:r>
            <a:r>
              <a:rPr lang="en-US" sz="1800" b="1" i="0" u="none" strike="noStrike" baseline="0" dirty="0">
                <a:solidFill>
                  <a:srgbClr val="211D1E"/>
                </a:solidFill>
                <a:latin typeface="Helvetica" pitchFamily="34" charset="0"/>
              </a:rPr>
              <a:t>Loess, </a:t>
            </a:r>
            <a:r>
              <a:rPr lang="en-US" sz="1800" b="0" i="0" u="none" strike="noStrike" baseline="0" dirty="0">
                <a:solidFill>
                  <a:srgbClr val="211D1E"/>
                </a:solidFill>
                <a:latin typeface="HOEHE F+ Helvetica"/>
              </a:rPr>
              <a:t>but including some slope deposits; upper and thicker portion is Peoria Silt (yellow brown to gray); lower portion is Roxana Silt (brown with pink hue to gray); thins from west to east; lies directly on bedrock on local bedrock highs in west. </a:t>
            </a:r>
          </a:p>
          <a:p>
            <a:pPr marL="285750" indent="-285750" algn="l">
              <a:buFontTx/>
              <a:buChar char="-"/>
            </a:pPr>
            <a:r>
              <a:rPr lang="en-US" sz="1800" b="0" i="0" u="none" strike="noStrike" baseline="0" dirty="0" err="1">
                <a:solidFill>
                  <a:srgbClr val="211D1E"/>
                </a:solidFill>
                <a:latin typeface="HOEHE F+ Helvetica"/>
              </a:rPr>
              <a:t>Teneriffe</a:t>
            </a:r>
            <a:r>
              <a:rPr lang="en-US" sz="1800" b="0" i="0" u="none" strike="noStrike" baseline="0" dirty="0">
                <a:solidFill>
                  <a:srgbClr val="211D1E"/>
                </a:solidFill>
                <a:latin typeface="HOEHE F+ Helvetica"/>
              </a:rPr>
              <a:t> Silt, tr, hatch lines where buried. Left side (description): </a:t>
            </a:r>
            <a:r>
              <a:rPr lang="en-US" sz="1800" b="1" i="0" u="none" strike="noStrike" baseline="0" dirty="0">
                <a:solidFill>
                  <a:srgbClr val="211D1E"/>
                </a:solidFill>
                <a:latin typeface="Helvetica" pitchFamily="34" charset="0"/>
              </a:rPr>
              <a:t>Silt loam to silty clay loam, </a:t>
            </a:r>
            <a:r>
              <a:rPr lang="en-US" sz="1800" b="0" i="0" u="none" strike="noStrike" baseline="0" dirty="0">
                <a:solidFill>
                  <a:srgbClr val="211D1E"/>
                </a:solidFill>
                <a:latin typeface="HOEHE F+ Helvetica"/>
              </a:rPr>
              <a:t>may contain thin fine sand beds; massive to well stratified; brown to pale brown; locally strong redox features in upper portions; non-calcareous; up to 30 feet thick. Right side (interpretation): </a:t>
            </a:r>
            <a:r>
              <a:rPr lang="en-US" sz="1800" b="1" i="0" u="none" strike="noStrike" baseline="0" dirty="0">
                <a:solidFill>
                  <a:srgbClr val="211D1E"/>
                </a:solidFill>
                <a:latin typeface="Helvetica" pitchFamily="34" charset="0"/>
              </a:rPr>
              <a:t>Loess and fine-grained glacial stream sediment; </a:t>
            </a:r>
            <a:r>
              <a:rPr lang="en-US" sz="1800" b="0" i="0" u="none" strike="noStrike" baseline="0" dirty="0">
                <a:solidFill>
                  <a:srgbClr val="211D1E"/>
                </a:solidFill>
                <a:latin typeface="HOEHE F+ Helvetica"/>
              </a:rPr>
              <a:t>contains </a:t>
            </a:r>
            <a:r>
              <a:rPr lang="en-US" sz="1800" b="0" i="0" u="none" strike="noStrike" baseline="0" dirty="0" err="1">
                <a:solidFill>
                  <a:srgbClr val="211D1E"/>
                </a:solidFill>
                <a:latin typeface="HOEHE F+ Helvetica"/>
              </a:rPr>
              <a:t>cumulic</a:t>
            </a:r>
            <a:r>
              <a:rPr lang="en-US" sz="1800" b="0" i="0" u="none" strike="noStrike" baseline="0" dirty="0">
                <a:solidFill>
                  <a:srgbClr val="211D1E"/>
                </a:solidFill>
                <a:latin typeface="HOEHE F+ Helvetica"/>
              </a:rPr>
              <a:t> Sangamon </a:t>
            </a:r>
            <a:r>
              <a:rPr lang="en-US" sz="1800" b="0" i="0" u="none" strike="noStrike" baseline="0" dirty="0" err="1">
                <a:solidFill>
                  <a:srgbClr val="211D1E"/>
                </a:solidFill>
                <a:latin typeface="HOEHE F+ Helvetica"/>
              </a:rPr>
              <a:t>Geosol</a:t>
            </a:r>
            <a:r>
              <a:rPr lang="en-US" sz="1800" b="0" i="0" u="none" strike="noStrike" baseline="0" dirty="0">
                <a:solidFill>
                  <a:srgbClr val="211D1E"/>
                </a:solidFill>
                <a:latin typeface="HOEHE F+ Helvetica"/>
              </a:rPr>
              <a:t>; lies above </a:t>
            </a:r>
            <a:r>
              <a:rPr lang="en-US" sz="1800" b="0" i="0" u="none" strike="noStrike" baseline="0" dirty="0" err="1">
                <a:solidFill>
                  <a:srgbClr val="211D1E"/>
                </a:solidFill>
                <a:latin typeface="HOEHE F+ Helvetica"/>
              </a:rPr>
              <a:t>Glasford</a:t>
            </a:r>
            <a:r>
              <a:rPr lang="en-US" sz="1800" b="0" i="0" u="none" strike="noStrike" baseline="0" dirty="0">
                <a:solidFill>
                  <a:srgbClr val="211D1E"/>
                </a:solidFill>
                <a:latin typeface="HOEHE F+ Helvetica"/>
              </a:rPr>
              <a:t> Formation; underlies terraces below 440 to 480 feet elevation along lower Prairie du Long Creek. </a:t>
            </a:r>
          </a:p>
          <a:p>
            <a:pPr marL="285750" indent="-285750" algn="l">
              <a:buFontTx/>
              <a:buChar char="-"/>
            </a:pPr>
            <a:r>
              <a:rPr lang="en-US" sz="1800" b="0" i="0" u="none" strike="noStrike" baseline="0" dirty="0">
                <a:solidFill>
                  <a:srgbClr val="211D1E"/>
                </a:solidFill>
                <a:latin typeface="HOEHE F+ Helvetica"/>
              </a:rPr>
              <a:t>Cahokia Formation, c. Left side (description): </a:t>
            </a:r>
            <a:r>
              <a:rPr lang="en-US" sz="1800" b="1" i="0" u="none" strike="noStrike" baseline="0" dirty="0">
                <a:solidFill>
                  <a:srgbClr val="211D1E"/>
                </a:solidFill>
                <a:latin typeface="Helvetica" pitchFamily="34" charset="0"/>
              </a:rPr>
              <a:t>Silty clay to silt loam to sandy loam; </a:t>
            </a:r>
            <a:r>
              <a:rPr lang="en-US" sz="1800" b="0" i="0" u="none" strike="noStrike" baseline="0" dirty="0">
                <a:solidFill>
                  <a:srgbClr val="211D1E"/>
                </a:solidFill>
                <a:latin typeface="HOEHE F+ Helvetica"/>
              </a:rPr>
              <a:t>local sand and gravel lenses, 2 to 7 feet thick, in lower part; massive to well-stratified, brown to gray, </a:t>
            </a:r>
            <a:r>
              <a:rPr lang="en-US" sz="1800" b="0" i="0" u="none" strike="noStrike" baseline="0" dirty="0" err="1">
                <a:solidFill>
                  <a:srgbClr val="211D1E"/>
                </a:solidFill>
                <a:latin typeface="HOEHE F+ Helvetica"/>
              </a:rPr>
              <a:t>noncalcareous</a:t>
            </a:r>
            <a:r>
              <a:rPr lang="en-US" sz="1800" b="0" i="0" u="none" strike="noStrike" baseline="0" dirty="0">
                <a:solidFill>
                  <a:srgbClr val="211D1E"/>
                </a:solidFill>
                <a:latin typeface="HOEHE F+ Helvetica"/>
              </a:rPr>
              <a:t>, modern soil developed in upper few feet; soft to moderately stiff; moist to very moist; up to 25 feet thick. Right side (interpretation): </a:t>
            </a:r>
            <a:r>
              <a:rPr lang="en-US" sz="1800" b="1" i="0" u="none" strike="noStrike" baseline="0" dirty="0">
                <a:solidFill>
                  <a:srgbClr val="211D1E"/>
                </a:solidFill>
                <a:latin typeface="Helvetica" pitchFamily="34" charset="0"/>
              </a:rPr>
              <a:t>Stream sediment </a:t>
            </a:r>
            <a:r>
              <a:rPr lang="en-US" sz="1800" b="0" i="0" u="none" strike="noStrike" baseline="0" dirty="0">
                <a:solidFill>
                  <a:srgbClr val="211D1E"/>
                </a:solidFill>
                <a:latin typeface="HOEHE F+ Helvetica"/>
              </a:rPr>
              <a:t>deposited in floodplains; mainly redeposited loess but including reworked local bedrock and till in lower portions; 10 to 25 feet thick in Prairie du Long valley, generally less than 10 feet thick in its tributaries.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b="0" i="0" u="none" strike="noStrike" baseline="0" dirty="0">
                <a:solidFill>
                  <a:srgbClr val="211D1E"/>
                </a:solidFill>
                <a:latin typeface="HOEHE F+ Helvetica"/>
              </a:rPr>
              <a:t>Equality Formation, e, buried by &gt;5 feet alluvium. Left side (description): </a:t>
            </a:r>
            <a:r>
              <a:rPr lang="en-US" sz="1800" b="1" i="0" u="none" strike="noStrike" baseline="0" dirty="0">
                <a:solidFill>
                  <a:srgbClr val="211D1E"/>
                </a:solidFill>
                <a:latin typeface="Helvetica" pitchFamily="34" charset="0"/>
              </a:rPr>
              <a:t>Silt clay loam to silty clay; </a:t>
            </a:r>
            <a:r>
              <a:rPr lang="en-US" sz="1800" b="0" i="0" u="none" strike="noStrike" baseline="0" dirty="0">
                <a:solidFill>
                  <a:srgbClr val="211D1E"/>
                </a:solidFill>
                <a:latin typeface="HOEHE F+ Helvetica"/>
              </a:rPr>
              <a:t>massive to laminated; gray, may have pink hue; soft, moist, calcareous, may contain wood and shell fragments; up to 10 feet thick. Right side (interpretation): </a:t>
            </a:r>
            <a:r>
              <a:rPr lang="en-US" sz="1800" b="1" i="0" u="none" strike="noStrike" baseline="0" dirty="0">
                <a:solidFill>
                  <a:srgbClr val="211D1E"/>
                </a:solidFill>
                <a:latin typeface="Helvetica" pitchFamily="34" charset="0"/>
              </a:rPr>
              <a:t>Backwater lake sediment </a:t>
            </a:r>
            <a:r>
              <a:rPr lang="en-US" sz="1800" b="0" i="0" u="none" strike="noStrike" baseline="0" dirty="0">
                <a:solidFill>
                  <a:srgbClr val="211D1E"/>
                </a:solidFill>
                <a:latin typeface="HOEHE F+ Helvetica"/>
              </a:rPr>
              <a:t>deposited when mouth of Kaskaskia River was blocked by aggradation in Mississippi valley, forming lakes in the Kaskaskia and its tributaries, including Prairie du Long valley; patchy distribution; occurs in terraces below 410 to 415 feet asl buried by 2 to 5 feet of loess and is buried and discontinuous below Cahokia Formation down-stream of State Route 156. </a:t>
            </a:r>
          </a:p>
        </p:txBody>
      </p:sp>
      <p:sp>
        <p:nvSpPr>
          <p:cNvPr id="4" name="Slide Number Placeholder 3"/>
          <p:cNvSpPr>
            <a:spLocks noGrp="1"/>
          </p:cNvSpPr>
          <p:nvPr>
            <p:ph type="sldNum" sz="quarter" idx="5"/>
          </p:nvPr>
        </p:nvSpPr>
        <p:spPr/>
        <p:txBody>
          <a:bodyPr/>
          <a:lstStyle/>
          <a:p>
            <a:fld id="{5C4507B9-DDF4-493D-B87A-489DD1A011B4}" type="slidenum">
              <a:rPr lang="en-US" smtClean="0"/>
              <a:t>6</a:t>
            </a:fld>
            <a:endParaRPr lang="en-US"/>
          </a:p>
        </p:txBody>
      </p:sp>
    </p:spTree>
    <p:extLst>
      <p:ext uri="{BB962C8B-B14F-4D97-AF65-F5344CB8AC3E}">
        <p14:creationId xmlns:p14="http://schemas.microsoft.com/office/powerpoint/2010/main" val="26756870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this excerpt from the </a:t>
            </a:r>
            <a:r>
              <a:rPr lang="en-US" dirty="0" err="1"/>
              <a:t>Keyesport</a:t>
            </a:r>
            <a:r>
              <a:rPr lang="en-US" dirty="0"/>
              <a:t> Surficial Geologic map, there are several stack units which show units underlying the Peoria and Roxana Silts.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With pr/pl(m), the unit pl(m) is an example of an underlying unit that isn’t shown at the surface. We can discern that from the legend showing it as cross section only but also in the subsurface.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err="1"/>
              <a:t>Pr</a:t>
            </a:r>
            <a:r>
              <a:rPr lang="en-US" dirty="0"/>
              <a:t>/pl-h(s) and </a:t>
            </a:r>
            <a:r>
              <a:rPr lang="en-US" dirty="0" err="1"/>
              <a:t>Pr</a:t>
            </a:r>
            <a:r>
              <a:rPr lang="en-US" dirty="0"/>
              <a:t>/pl-h(m) both demonstrate stack units where the underlying component crops out at the surface (in other areas of the map). Also, these units demonstrate the level of detail in surficial units in IL – sandy facies vs. mixed facies which translate to ice contact sediment coarse grained vs. fine grained for geomaterial. </a:t>
            </a:r>
          </a:p>
          <a:p>
            <a:endParaRPr lang="en-US" dirty="0"/>
          </a:p>
          <a:p>
            <a:pPr marL="0" indent="0">
              <a:buNone/>
            </a:pPr>
            <a:r>
              <a:rPr lang="en-US" u="none" dirty="0"/>
              <a:t>Photo descriptions. Inset of the Surficial Geology of </a:t>
            </a:r>
            <a:r>
              <a:rPr lang="en-US" u="none" dirty="0" err="1"/>
              <a:t>Keyesport</a:t>
            </a:r>
            <a:r>
              <a:rPr lang="en-US" u="none" dirty="0"/>
              <a:t> Quadrangle map with arrows going to other photos of geologic unit descriptions. Geologic Units from top to bottom on slide (not in stratigraphic order):</a:t>
            </a:r>
          </a:p>
          <a:p>
            <a:pPr marL="171450" indent="-171450" algn="l">
              <a:buFontTx/>
              <a:buChar char="-"/>
            </a:pPr>
            <a:r>
              <a:rPr lang="en-US" sz="1200" u="none" dirty="0"/>
              <a:t>Peoria and Roxana Silts (pr), &gt;5 ft thick. Left side (description): </a:t>
            </a:r>
            <a:r>
              <a:rPr lang="en-US" sz="1800" b="1" i="0" u="none" strike="noStrike" baseline="0" dirty="0">
                <a:solidFill>
                  <a:srgbClr val="211D1E"/>
                </a:solidFill>
                <a:latin typeface="Helvetica" pitchFamily="34" charset="0"/>
              </a:rPr>
              <a:t>Silt loam to silty clay loam; </a:t>
            </a:r>
            <a:r>
              <a:rPr lang="en-US" sz="1800" b="0" i="0" u="none" strike="noStrike" baseline="0" dirty="0">
                <a:solidFill>
                  <a:srgbClr val="211D1E"/>
                </a:solidFill>
                <a:latin typeface="Helvetica" pitchFamily="34" charset="0"/>
              </a:rPr>
              <a:t>upper 50 to 80% of thickness (Peoria Silt) is brown to yellowish brown to grayish brown; lower 20 to 50% (Roxana Silt) is dark yellowish brown to brown with a slight pinkish hue; lower part of the Roxana can be loamy; </a:t>
            </a:r>
            <a:r>
              <a:rPr lang="en-US" sz="1800" b="0" i="0" u="none" strike="noStrike" baseline="0" dirty="0" err="1">
                <a:solidFill>
                  <a:srgbClr val="211D1E"/>
                </a:solidFill>
                <a:latin typeface="Helvetica" pitchFamily="34" charset="0"/>
              </a:rPr>
              <a:t>noncalcare-ous</a:t>
            </a:r>
            <a:r>
              <a:rPr lang="en-US" sz="1800" b="0" i="0" u="none" strike="noStrike" baseline="0" dirty="0">
                <a:solidFill>
                  <a:srgbClr val="211D1E"/>
                </a:solidFill>
                <a:latin typeface="Helvetica" pitchFamily="34" charset="0"/>
              </a:rPr>
              <a:t>; contains a weak soil structure throughout but a strong structure in modern soil solum (upper few feet); soft to moderately stiff; massive to faintly laminated; typically 5 to 7 ft thick. </a:t>
            </a:r>
            <a:r>
              <a:rPr lang="en-US" sz="1200" b="0" i="0" u="none" strike="noStrike" baseline="0" dirty="0">
                <a:solidFill>
                  <a:srgbClr val="211D1E"/>
                </a:solidFill>
                <a:latin typeface="HOEHE F+ Helvetica"/>
              </a:rPr>
              <a:t>Right side (interpretation): </a:t>
            </a:r>
            <a:r>
              <a:rPr lang="en-US" sz="1800" b="1" i="0" u="none" strike="noStrike" baseline="0" dirty="0">
                <a:solidFill>
                  <a:srgbClr val="211D1E"/>
                </a:solidFill>
                <a:latin typeface="Helvetica" pitchFamily="34" charset="0"/>
              </a:rPr>
              <a:t>Mainly loess (windblown silt) and redeposited loess; </a:t>
            </a:r>
            <a:r>
              <a:rPr lang="en-US" sz="1800" b="0" i="0" u="none" strike="noStrike" baseline="0" dirty="0">
                <a:solidFill>
                  <a:srgbClr val="211D1E"/>
                </a:solidFill>
                <a:latin typeface="Helvetica" pitchFamily="34" charset="0"/>
              </a:rPr>
              <a:t>redeposited loess and colluvium common in sloping areas; Peoria Silt (upper unit) contains modern soil; basal Roxana Silt (lower unit) is </a:t>
            </a:r>
            <a:r>
              <a:rPr lang="en-US" sz="1800" b="0" i="0" u="none" strike="noStrike" baseline="0" dirty="0" err="1">
                <a:solidFill>
                  <a:srgbClr val="211D1E"/>
                </a:solidFill>
                <a:latin typeface="Helvetica" pitchFamily="34" charset="0"/>
              </a:rPr>
              <a:t>pedogenically</a:t>
            </a:r>
            <a:r>
              <a:rPr lang="en-US" sz="1800" b="0" i="0" u="none" strike="noStrike" baseline="0" dirty="0">
                <a:solidFill>
                  <a:srgbClr val="211D1E"/>
                </a:solidFill>
                <a:latin typeface="Helvetica" pitchFamily="34" charset="0"/>
              </a:rPr>
              <a:t> mixed and is gradational with the units below; the Peoria and Roxana are sometimes indistinguishable in the field; various Illinois Episode facies and members in the </a:t>
            </a:r>
            <a:r>
              <a:rPr lang="en-US" sz="1800" b="0" i="0" u="none" strike="noStrike" baseline="0" dirty="0" err="1">
                <a:solidFill>
                  <a:srgbClr val="211D1E"/>
                </a:solidFill>
                <a:latin typeface="Helvetica" pitchFamily="34" charset="0"/>
              </a:rPr>
              <a:t>subsur</a:t>
            </a:r>
            <a:r>
              <a:rPr lang="en-US" sz="1800" b="0" i="0" u="none" strike="noStrike" baseline="0" dirty="0">
                <a:solidFill>
                  <a:srgbClr val="211D1E"/>
                </a:solidFill>
                <a:latin typeface="Helvetica" pitchFamily="34" charset="0"/>
              </a:rPr>
              <a:t>-face are indicated on the map by unique patterns (see below) and labels [e.g., pr/pl-h(m)].</a:t>
            </a:r>
          </a:p>
          <a:p>
            <a:pPr marL="171450" indent="-171450" algn="l">
              <a:buFontTx/>
              <a:buChar char="-"/>
            </a:pPr>
            <a:r>
              <a:rPr lang="en-US" sz="1200" b="0" i="0" u="none" strike="noStrike" baseline="0" dirty="0">
                <a:solidFill>
                  <a:srgbClr val="211D1E"/>
                </a:solidFill>
                <a:latin typeface="HOEHE F+ Helvetica"/>
              </a:rPr>
              <a:t>Pearl Formation (Mascoutah facies), (cross sections only), pl(m), in subsurface. Left side (description): </a:t>
            </a:r>
            <a:r>
              <a:rPr lang="en-US" sz="1800" b="1" i="0" u="none" strike="noStrike" baseline="0" dirty="0">
                <a:solidFill>
                  <a:srgbClr val="211D1E"/>
                </a:solidFill>
                <a:latin typeface="Helvetica" pitchFamily="34" charset="0"/>
              </a:rPr>
              <a:t>Fine sand and loamy sand to coarse sand with gravel; </a:t>
            </a:r>
            <a:r>
              <a:rPr lang="en-US" sz="1800" b="0" i="0" u="none" strike="noStrike" baseline="0" dirty="0">
                <a:solidFill>
                  <a:srgbClr val="211D1E"/>
                </a:solidFill>
                <a:latin typeface="Helvetica" pitchFamily="34" charset="0"/>
              </a:rPr>
              <a:t>gravel content is mainly &lt;20% and &lt;1 cm in diameter; brown to yellowish brown; stratified below the zone of alteration; typically weathered or more clayey in upper portions; moderately to well sorted; leached to calcareous; up to 70 ft thick. </a:t>
            </a:r>
            <a:r>
              <a:rPr lang="en-US" sz="1200" b="0" i="0" u="none" strike="noStrike" baseline="0" dirty="0">
                <a:solidFill>
                  <a:srgbClr val="211D1E"/>
                </a:solidFill>
                <a:latin typeface="HOEHE F+ Helvetica"/>
              </a:rPr>
              <a:t>Right side (interpretation): </a:t>
            </a:r>
            <a:r>
              <a:rPr lang="en-US" sz="1800" b="1" i="0" u="none" strike="noStrike" baseline="0" dirty="0">
                <a:solidFill>
                  <a:srgbClr val="211D1E"/>
                </a:solidFill>
                <a:latin typeface="Helvetica" pitchFamily="34" charset="0"/>
              </a:rPr>
              <a:t>Outwash, </a:t>
            </a:r>
            <a:r>
              <a:rPr lang="en-US" sz="1800" b="0" i="0" u="none" strike="noStrike" baseline="0" dirty="0">
                <a:solidFill>
                  <a:srgbClr val="211D1E"/>
                </a:solidFill>
                <a:latin typeface="Helvetica" pitchFamily="34" charset="0"/>
              </a:rPr>
              <a:t>deposited during ice-mar-gin retreat; diagonal line pattern shown on loess-covered Illinois Episode terraces and outwash plains; upper portion contains alteration in the Sangamon </a:t>
            </a:r>
            <a:r>
              <a:rPr lang="en-US" sz="1800" b="0" i="0" u="none" strike="noStrike" baseline="0" dirty="0" err="1">
                <a:solidFill>
                  <a:srgbClr val="211D1E"/>
                </a:solidFill>
                <a:latin typeface="Helvetica" pitchFamily="34" charset="0"/>
              </a:rPr>
              <a:t>Geosol</a:t>
            </a:r>
            <a:r>
              <a:rPr lang="en-US" sz="1800" b="0" i="0" u="none" strike="noStrike" baseline="0" dirty="0">
                <a:solidFill>
                  <a:srgbClr val="211D1E"/>
                </a:solidFill>
                <a:latin typeface="Helvetica" pitchFamily="34" charset="0"/>
              </a:rPr>
              <a:t> solum; occurs in the subsurface beneath the Berry Clay Member, Equality Formation, or Cahokia Formation.</a:t>
            </a:r>
            <a:endParaRPr lang="en-US" sz="1200" b="0" i="0" u="none" strike="noStrike" baseline="0" dirty="0">
              <a:solidFill>
                <a:srgbClr val="211D1E"/>
              </a:solidFill>
              <a:latin typeface="HOEHE F+ Helvetica"/>
            </a:endParaRPr>
          </a:p>
          <a:p>
            <a:pPr marL="171450" indent="-171450" algn="l">
              <a:buFontTx/>
              <a:buChar char="-"/>
            </a:pPr>
            <a:r>
              <a:rPr lang="en-US" sz="1200" b="0" i="0" u="none" strike="noStrike" baseline="0" dirty="0" err="1">
                <a:solidFill>
                  <a:srgbClr val="211D1E"/>
                </a:solidFill>
                <a:latin typeface="HOEHE F+ Helvetica"/>
              </a:rPr>
              <a:t>Hagarstown</a:t>
            </a:r>
            <a:r>
              <a:rPr lang="en-US" sz="1200" b="0" i="0" u="none" strike="noStrike" baseline="0" dirty="0">
                <a:solidFill>
                  <a:srgbClr val="211D1E"/>
                </a:solidFill>
                <a:latin typeface="HOEHE F+ Helvetica"/>
              </a:rPr>
              <a:t> Member, Pearl Formation (sandy facies), pl-h(s), in subsurface. Left side (description): </a:t>
            </a:r>
            <a:r>
              <a:rPr lang="en-US" sz="1800" b="1" i="0" u="none" strike="noStrike" baseline="0" dirty="0">
                <a:solidFill>
                  <a:srgbClr val="211D1E"/>
                </a:solidFill>
                <a:latin typeface="Helvetica" pitchFamily="34" charset="0"/>
              </a:rPr>
              <a:t>Sand to loamy sand to gravelly sand; </a:t>
            </a:r>
            <a:r>
              <a:rPr lang="en-US" sz="1800" b="0" i="0" u="none" strike="noStrike" baseline="0" dirty="0">
                <a:solidFill>
                  <a:srgbClr val="211D1E"/>
                </a:solidFill>
                <a:latin typeface="Helvetica" pitchFamily="34" charset="0"/>
              </a:rPr>
              <a:t>may contain loamy, silty, or </a:t>
            </a:r>
            <a:r>
              <a:rPr lang="en-US" sz="1800" b="0" i="0" u="none" strike="noStrike" baseline="0" dirty="0" err="1">
                <a:solidFill>
                  <a:srgbClr val="211D1E"/>
                </a:solidFill>
                <a:latin typeface="Helvetica" pitchFamily="34" charset="0"/>
              </a:rPr>
              <a:t>diamicton</a:t>
            </a:r>
            <a:r>
              <a:rPr lang="en-US" sz="1800" b="0" i="0" u="none" strike="noStrike" baseline="0" dirty="0">
                <a:solidFill>
                  <a:srgbClr val="211D1E"/>
                </a:solidFill>
                <a:latin typeface="Helvetica" pitchFamily="34" charset="0"/>
              </a:rPr>
              <a:t> beds; yellowish brown to brown; upper 5 to 10 ft is weathered to clay loam or sandy loam; otherwise loose to weakly cohesive; </a:t>
            </a:r>
            <a:r>
              <a:rPr lang="en-US" sz="1800" b="0" i="0" u="none" strike="noStrike" baseline="0" dirty="0" err="1">
                <a:solidFill>
                  <a:srgbClr val="211D1E"/>
                </a:solidFill>
                <a:latin typeface="Helvetica" pitchFamily="34" charset="0"/>
              </a:rPr>
              <a:t>noncalcareous</a:t>
            </a:r>
            <a:r>
              <a:rPr lang="en-US" sz="1800" b="0" i="0" u="none" strike="noStrike" baseline="0" dirty="0">
                <a:solidFill>
                  <a:srgbClr val="211D1E"/>
                </a:solidFill>
                <a:latin typeface="Helvetica" pitchFamily="34" charset="0"/>
              </a:rPr>
              <a:t> to calcareous; up to 85 ft thick. </a:t>
            </a:r>
            <a:r>
              <a:rPr lang="en-US" sz="1200" b="0" i="0" u="none" strike="noStrike" baseline="0" dirty="0">
                <a:solidFill>
                  <a:srgbClr val="211D1E"/>
                </a:solidFill>
                <a:latin typeface="HOEHE F+ Helvetica"/>
              </a:rPr>
              <a:t>Right side (interpretation): </a:t>
            </a:r>
            <a:r>
              <a:rPr lang="en-US" sz="1800" b="1" i="0" u="none" strike="noStrike" baseline="0" dirty="0">
                <a:solidFill>
                  <a:srgbClr val="211D1E"/>
                </a:solidFill>
                <a:latin typeface="Helvetica" pitchFamily="34" charset="0"/>
              </a:rPr>
              <a:t>Ice-contact sediment, </a:t>
            </a:r>
            <a:r>
              <a:rPr lang="en-US" sz="1800" b="0" i="0" u="none" strike="noStrike" baseline="0" dirty="0">
                <a:solidFill>
                  <a:srgbClr val="211D1E"/>
                </a:solidFill>
                <a:latin typeface="Helvetica" pitchFamily="34" charset="0"/>
              </a:rPr>
              <a:t>in glacial hills and ridges; includes </a:t>
            </a:r>
            <a:r>
              <a:rPr lang="en-US" sz="1800" b="0" i="0" u="none" strike="noStrike" baseline="0" dirty="0" err="1">
                <a:solidFill>
                  <a:srgbClr val="211D1E"/>
                </a:solidFill>
                <a:latin typeface="Helvetica" pitchFamily="34" charset="0"/>
              </a:rPr>
              <a:t>eskerine</a:t>
            </a:r>
            <a:r>
              <a:rPr lang="en-US" sz="1800" b="0" i="0" u="none" strike="noStrike" baseline="0" dirty="0">
                <a:solidFill>
                  <a:srgbClr val="211D1E"/>
                </a:solidFill>
                <a:latin typeface="Helvetica" pitchFamily="34" charset="0"/>
              </a:rPr>
              <a:t> or ice-walled channel deposits; also may include debris flows and melt-out deposits; upper portion contains alteration in the Sangamon </a:t>
            </a:r>
            <a:r>
              <a:rPr lang="en-US" sz="1800" b="0" i="0" u="none" strike="noStrike" baseline="0" dirty="0" err="1">
                <a:solidFill>
                  <a:srgbClr val="211D1E"/>
                </a:solidFill>
                <a:latin typeface="Helvetica" pitchFamily="34" charset="0"/>
              </a:rPr>
              <a:t>Geosol</a:t>
            </a:r>
            <a:r>
              <a:rPr lang="en-US" sz="1800" b="0" i="0" u="none" strike="noStrike" baseline="0" dirty="0">
                <a:solidFill>
                  <a:srgbClr val="211D1E"/>
                </a:solidFill>
                <a:latin typeface="Helvetica" pitchFamily="34" charset="0"/>
              </a:rPr>
              <a:t> solum; </a:t>
            </a:r>
            <a:r>
              <a:rPr lang="en-US" sz="1800" b="0" i="0" u="none" strike="noStrike" baseline="0" dirty="0" err="1">
                <a:solidFill>
                  <a:srgbClr val="211D1E"/>
                </a:solidFill>
                <a:latin typeface="Helvetica" pitchFamily="34" charset="0"/>
              </a:rPr>
              <a:t>intertongues</a:t>
            </a:r>
            <a:r>
              <a:rPr lang="en-US" sz="1800" b="0" i="0" u="none" strike="noStrike" baseline="0" dirty="0">
                <a:solidFill>
                  <a:srgbClr val="211D1E"/>
                </a:solidFill>
                <a:latin typeface="Helvetica" pitchFamily="34" charset="0"/>
              </a:rPr>
              <a:t> with the Mascoutah facies and the </a:t>
            </a:r>
            <a:r>
              <a:rPr lang="en-US" sz="1800" b="0" i="0" u="none" strike="noStrike" baseline="0" dirty="0" err="1">
                <a:solidFill>
                  <a:srgbClr val="211D1E"/>
                </a:solidFill>
                <a:latin typeface="Helvetica" pitchFamily="34" charset="0"/>
              </a:rPr>
              <a:t>Glasford</a:t>
            </a:r>
            <a:r>
              <a:rPr lang="en-US" sz="1800" b="0" i="0" u="none" strike="noStrike" baseline="0" dirty="0">
                <a:solidFill>
                  <a:srgbClr val="211D1E"/>
                </a:solidFill>
                <a:latin typeface="Helvetica" pitchFamily="34" charset="0"/>
              </a:rPr>
              <a:t> Formation; may be overlain by the Berry Clay Member.</a:t>
            </a:r>
            <a:endParaRPr lang="en-US" sz="1200" b="0" i="0" u="none" strike="noStrike" baseline="0" dirty="0">
              <a:solidFill>
                <a:srgbClr val="211D1E"/>
              </a:solidFill>
              <a:latin typeface="HOEHE F+ Helvetica"/>
            </a:endParaRPr>
          </a:p>
          <a:p>
            <a:pPr marL="171450" indent="-171450" algn="l">
              <a:buFontTx/>
              <a:buChar char="-"/>
            </a:pPr>
            <a:r>
              <a:rPr lang="en-US" sz="1200" b="0" i="0" u="none" strike="noStrike" baseline="0" dirty="0" err="1">
                <a:solidFill>
                  <a:srgbClr val="211D1E"/>
                </a:solidFill>
                <a:latin typeface="HOEHE F+ Helvetica"/>
              </a:rPr>
              <a:t>Hagarstown</a:t>
            </a:r>
            <a:r>
              <a:rPr lang="en-US" sz="1200" b="0" i="0" u="none" strike="noStrike" baseline="0" dirty="0">
                <a:solidFill>
                  <a:srgbClr val="211D1E"/>
                </a:solidFill>
                <a:latin typeface="HOEHE F+ Helvetica"/>
              </a:rPr>
              <a:t> Member, Pearl Formation (mixed facies), pl-h(m), in subsurface. Left side (description): </a:t>
            </a:r>
            <a:r>
              <a:rPr lang="en-US" sz="1800" b="1" i="0" u="none" strike="noStrike" baseline="0" dirty="0">
                <a:solidFill>
                  <a:srgbClr val="211D1E"/>
                </a:solidFill>
                <a:latin typeface="Helvetica" pitchFamily="34" charset="0"/>
              </a:rPr>
              <a:t>Intermixed sand, sandy loam, clay loam, silt loam, and </a:t>
            </a:r>
            <a:r>
              <a:rPr lang="en-US" sz="1800" b="1" i="0" u="none" strike="noStrike" baseline="0" dirty="0" err="1">
                <a:solidFill>
                  <a:srgbClr val="211D1E"/>
                </a:solidFill>
                <a:latin typeface="Helvetica" pitchFamily="34" charset="0"/>
              </a:rPr>
              <a:t>diamicton</a:t>
            </a:r>
            <a:r>
              <a:rPr lang="en-US" sz="1800" b="1" i="0" u="none" strike="noStrike" baseline="0" dirty="0">
                <a:solidFill>
                  <a:srgbClr val="211D1E"/>
                </a:solidFill>
                <a:latin typeface="Helvetica" pitchFamily="34" charset="0"/>
              </a:rPr>
              <a:t>; </a:t>
            </a:r>
            <a:r>
              <a:rPr lang="en-US" sz="1800" b="0" i="0" u="none" strike="noStrike" baseline="0" dirty="0">
                <a:solidFill>
                  <a:srgbClr val="211D1E"/>
                </a:solidFill>
                <a:latin typeface="Helvetica" pitchFamily="34" charset="0"/>
              </a:rPr>
              <a:t>yellowish brown to light olive brown; massive to faintly or well stratified; typically more weathered or clayey in upper portions; leached to </a:t>
            </a:r>
            <a:r>
              <a:rPr lang="en-US" sz="1800" b="0" i="0" u="none" strike="noStrike" baseline="0" dirty="0" err="1">
                <a:solidFill>
                  <a:srgbClr val="211D1E"/>
                </a:solidFill>
                <a:latin typeface="Helvetica" pitchFamily="34" charset="0"/>
              </a:rPr>
              <a:t>calcare-ous</a:t>
            </a:r>
            <a:r>
              <a:rPr lang="en-US" sz="1800" b="0" i="0" u="none" strike="noStrike" baseline="0" dirty="0">
                <a:solidFill>
                  <a:srgbClr val="211D1E"/>
                </a:solidFill>
                <a:latin typeface="Helvetica" pitchFamily="34" charset="0"/>
              </a:rPr>
              <a:t>; up to 60 ft thick</a:t>
            </a:r>
            <a:r>
              <a:rPr lang="en-US" sz="1200" b="0" i="0" u="none" strike="noStrike" baseline="0" dirty="0">
                <a:solidFill>
                  <a:srgbClr val="211D1E"/>
                </a:solidFill>
                <a:latin typeface="HOEHE F+ Helvetica"/>
              </a:rPr>
              <a:t>. Right side (interpretation): </a:t>
            </a:r>
            <a:r>
              <a:rPr lang="en-US" sz="1200" b="1" i="0" u="none" strike="noStrike" baseline="0" dirty="0">
                <a:solidFill>
                  <a:srgbClr val="211D1E"/>
                </a:solidFill>
                <a:latin typeface="Helvetica" pitchFamily="34" charset="0"/>
              </a:rPr>
              <a:t> I</a:t>
            </a:r>
            <a:r>
              <a:rPr lang="en-US" sz="1800" b="1" i="0" u="none" strike="noStrike" baseline="0" dirty="0">
                <a:solidFill>
                  <a:srgbClr val="211D1E"/>
                </a:solidFill>
                <a:latin typeface="Helvetica" pitchFamily="34" charset="0"/>
              </a:rPr>
              <a:t>ce-contact and supraglacial sediment; </a:t>
            </a:r>
            <a:r>
              <a:rPr lang="en-US" sz="1800" b="0" i="0" u="none" strike="noStrike" baseline="0" dirty="0">
                <a:solidFill>
                  <a:srgbClr val="211D1E"/>
                </a:solidFill>
                <a:latin typeface="Helvetica" pitchFamily="34" charset="0"/>
              </a:rPr>
              <a:t>in glacial hills and ridges; includes debris flows and melt-out deposits; upper portion contains alteration in the Sangamon </a:t>
            </a:r>
            <a:r>
              <a:rPr lang="en-US" sz="1800" b="0" i="0" u="none" strike="noStrike" baseline="0" dirty="0" err="1">
                <a:solidFill>
                  <a:srgbClr val="211D1E"/>
                </a:solidFill>
                <a:latin typeface="Helvetica" pitchFamily="34" charset="0"/>
              </a:rPr>
              <a:t>Geosol</a:t>
            </a:r>
            <a:r>
              <a:rPr lang="en-US" sz="1800" b="0" i="0" u="none" strike="noStrike" baseline="0" dirty="0">
                <a:solidFill>
                  <a:srgbClr val="211D1E"/>
                </a:solidFill>
                <a:latin typeface="Helvetica" pitchFamily="34" charset="0"/>
              </a:rPr>
              <a:t> solum; </a:t>
            </a:r>
            <a:r>
              <a:rPr lang="en-US" sz="1800" b="0" i="0" u="none" strike="noStrike" baseline="0" dirty="0" err="1">
                <a:solidFill>
                  <a:srgbClr val="211D1E"/>
                </a:solidFill>
                <a:latin typeface="Helvetica" pitchFamily="34" charset="0"/>
              </a:rPr>
              <a:t>intertongues</a:t>
            </a:r>
            <a:r>
              <a:rPr lang="en-US" sz="1800" b="0" i="0" u="none" strike="noStrike" baseline="0" dirty="0">
                <a:solidFill>
                  <a:srgbClr val="211D1E"/>
                </a:solidFill>
                <a:latin typeface="Helvetica" pitchFamily="34" charset="0"/>
              </a:rPr>
              <a:t> with the Mascoutah facies, Pearl Formation, and </a:t>
            </a:r>
            <a:r>
              <a:rPr lang="en-US" sz="1800" b="0" i="0" u="none" strike="noStrike" baseline="0" dirty="0" err="1">
                <a:solidFill>
                  <a:srgbClr val="211D1E"/>
                </a:solidFill>
                <a:latin typeface="Helvetica" pitchFamily="34" charset="0"/>
              </a:rPr>
              <a:t>Glasford</a:t>
            </a:r>
            <a:r>
              <a:rPr lang="en-US" sz="1800" b="0" i="0" u="none" strike="noStrike" baseline="0" dirty="0">
                <a:solidFill>
                  <a:srgbClr val="211D1E"/>
                </a:solidFill>
                <a:latin typeface="Helvetica" pitchFamily="34" charset="0"/>
              </a:rPr>
              <a:t> Formation; may be overlain by the Berry Clay Member.</a:t>
            </a:r>
          </a:p>
          <a:p>
            <a:pPr algn="l"/>
            <a:r>
              <a:rPr lang="en-US" sz="1200" b="0" i="0" u="none" strike="noStrike" baseline="0" dirty="0">
                <a:solidFill>
                  <a:srgbClr val="211D1E"/>
                </a:solidFill>
                <a:latin typeface="HOEHE F+ Helvetica"/>
              </a:rPr>
              <a:t>. </a:t>
            </a:r>
          </a:p>
          <a:p>
            <a:endParaRPr lang="en-US" dirty="0"/>
          </a:p>
        </p:txBody>
      </p:sp>
      <p:sp>
        <p:nvSpPr>
          <p:cNvPr id="4" name="Slide Number Placeholder 3"/>
          <p:cNvSpPr>
            <a:spLocks noGrp="1"/>
          </p:cNvSpPr>
          <p:nvPr>
            <p:ph type="sldNum" sz="quarter" idx="5"/>
          </p:nvPr>
        </p:nvSpPr>
        <p:spPr/>
        <p:txBody>
          <a:bodyPr/>
          <a:lstStyle/>
          <a:p>
            <a:fld id="{5C4507B9-DDF4-493D-B87A-489DD1A011B4}" type="slidenum">
              <a:rPr lang="en-US" smtClean="0"/>
              <a:t>7</a:t>
            </a:fld>
            <a:endParaRPr lang="en-US"/>
          </a:p>
        </p:txBody>
      </p:sp>
    </p:spTree>
    <p:extLst>
      <p:ext uri="{BB962C8B-B14F-4D97-AF65-F5344CB8AC3E}">
        <p14:creationId xmlns:p14="http://schemas.microsoft.com/office/powerpoint/2010/main" val="3111189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Emily: now that we’ve introduced stack unit maps, I’ll hand the mic to Janet so she can walk through the general procedure for converting maps from the GMDM to GeMS. I’ll be back to describe what we’ve developed to add in stack units to GeMS. </a:t>
            </a:r>
          </a:p>
        </p:txBody>
      </p:sp>
      <p:sp>
        <p:nvSpPr>
          <p:cNvPr id="4" name="Slide Number Placeholder 3"/>
          <p:cNvSpPr>
            <a:spLocks noGrp="1"/>
          </p:cNvSpPr>
          <p:nvPr>
            <p:ph type="sldNum" sz="quarter" idx="5"/>
          </p:nvPr>
        </p:nvSpPr>
        <p:spPr/>
        <p:txBody>
          <a:bodyPr/>
          <a:lstStyle/>
          <a:p>
            <a:fld id="{91CF3072-C518-45DB-8B49-BA53102633CD}" type="slidenum">
              <a:rPr lang="en-US" smtClean="0"/>
              <a:t>8</a:t>
            </a:fld>
            <a:endParaRPr lang="en-US"/>
          </a:p>
        </p:txBody>
      </p:sp>
    </p:spTree>
    <p:extLst>
      <p:ext uri="{BB962C8B-B14F-4D97-AF65-F5344CB8AC3E}">
        <p14:creationId xmlns:p14="http://schemas.microsoft.com/office/powerpoint/2010/main" val="805903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CF3072-C518-45DB-8B49-BA53102633CD}" type="slidenum">
              <a:rPr lang="en-US" smtClean="0"/>
              <a:t>9</a:t>
            </a:fld>
            <a:endParaRPr lang="en-US"/>
          </a:p>
        </p:txBody>
      </p:sp>
    </p:spTree>
    <p:extLst>
      <p:ext uri="{BB962C8B-B14F-4D97-AF65-F5344CB8AC3E}">
        <p14:creationId xmlns:p14="http://schemas.microsoft.com/office/powerpoint/2010/main" val="21502092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CF3072-C518-45DB-8B49-BA53102633CD}" type="slidenum">
              <a:rPr lang="en-US" smtClean="0"/>
              <a:t>13</a:t>
            </a:fld>
            <a:endParaRPr lang="en-US"/>
          </a:p>
        </p:txBody>
      </p:sp>
    </p:spTree>
    <p:extLst>
      <p:ext uri="{BB962C8B-B14F-4D97-AF65-F5344CB8AC3E}">
        <p14:creationId xmlns:p14="http://schemas.microsoft.com/office/powerpoint/2010/main" val="11465547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CF3072-C518-45DB-8B49-BA53102633CD}" type="slidenum">
              <a:rPr lang="en-US" smtClean="0"/>
              <a:t>18</a:t>
            </a:fld>
            <a:endParaRPr lang="en-US"/>
          </a:p>
        </p:txBody>
      </p:sp>
    </p:spTree>
    <p:extLst>
      <p:ext uri="{BB962C8B-B14F-4D97-AF65-F5344CB8AC3E}">
        <p14:creationId xmlns:p14="http://schemas.microsoft.com/office/powerpoint/2010/main" val="2685066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first encountered stack unit maps, I went straight to the GeMS docs to see if there was any guidance. There was an FAQ entry about encoding stack unit maps. This gave 5 possible options and the second one specifically addressed IL surficial maps. </a:t>
            </a:r>
          </a:p>
        </p:txBody>
      </p:sp>
      <p:sp>
        <p:nvSpPr>
          <p:cNvPr id="4" name="Slide Number Placeholder 3"/>
          <p:cNvSpPr>
            <a:spLocks noGrp="1"/>
          </p:cNvSpPr>
          <p:nvPr>
            <p:ph type="sldNum" sz="quarter" idx="5"/>
          </p:nvPr>
        </p:nvSpPr>
        <p:spPr/>
        <p:txBody>
          <a:bodyPr/>
          <a:lstStyle/>
          <a:p>
            <a:fld id="{5C4507B9-DDF4-493D-B87A-489DD1A011B4}" type="slidenum">
              <a:rPr lang="en-US" smtClean="0"/>
              <a:t>19</a:t>
            </a:fld>
            <a:endParaRPr lang="en-US"/>
          </a:p>
        </p:txBody>
      </p:sp>
    </p:spTree>
    <p:extLst>
      <p:ext uri="{BB962C8B-B14F-4D97-AF65-F5344CB8AC3E}">
        <p14:creationId xmlns:p14="http://schemas.microsoft.com/office/powerpoint/2010/main" val="14475906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case of a stack unit map like the one on the left, the guidance is to add each unique component of stack units to the DMU (orange, lowest table) as individual rows. Then, create a Stack Units to Map Units table (gray, middle table), which is new to GeMS, that links the individual </a:t>
            </a:r>
            <a:r>
              <a:rPr lang="en-US" dirty="0" err="1"/>
              <a:t>MapUnit</a:t>
            </a:r>
            <a:r>
              <a:rPr lang="en-US" dirty="0"/>
              <a:t> components (from the DMU) to the layer order and possible stack unit combinations. Finally, the guidance suggests adding a </a:t>
            </a:r>
            <a:r>
              <a:rPr lang="en-US" dirty="0" err="1"/>
              <a:t>StackUnit</a:t>
            </a:r>
            <a:r>
              <a:rPr lang="en-US" dirty="0"/>
              <a:t> field in the </a:t>
            </a:r>
            <a:r>
              <a:rPr lang="en-US" dirty="0" err="1"/>
              <a:t>MapUnitPolys</a:t>
            </a:r>
            <a:r>
              <a:rPr lang="en-US" dirty="0"/>
              <a:t> feature class (blue, top table), and seems to suggest that this field should be used for all unit designations. So, some values would link to the </a:t>
            </a:r>
            <a:r>
              <a:rPr lang="en-US" dirty="0" err="1"/>
              <a:t>StackUnit</a:t>
            </a:r>
            <a:r>
              <a:rPr lang="en-US" dirty="0"/>
              <a:t> field of the Stack Units to Map Units table, and others that are non-stack units would link to the DMU.  </a:t>
            </a:r>
          </a:p>
        </p:txBody>
      </p:sp>
      <p:sp>
        <p:nvSpPr>
          <p:cNvPr id="4" name="Slide Number Placeholder 3"/>
          <p:cNvSpPr>
            <a:spLocks noGrp="1"/>
          </p:cNvSpPr>
          <p:nvPr>
            <p:ph type="sldNum" sz="quarter" idx="5"/>
          </p:nvPr>
        </p:nvSpPr>
        <p:spPr/>
        <p:txBody>
          <a:bodyPr/>
          <a:lstStyle/>
          <a:p>
            <a:fld id="{91CF3072-C518-45DB-8B49-BA53102633CD}" type="slidenum">
              <a:rPr lang="en-US" smtClean="0"/>
              <a:t>20</a:t>
            </a:fld>
            <a:endParaRPr lang="en-US"/>
          </a:p>
        </p:txBody>
      </p:sp>
    </p:spTree>
    <p:extLst>
      <p:ext uri="{BB962C8B-B14F-4D97-AF65-F5344CB8AC3E}">
        <p14:creationId xmlns:p14="http://schemas.microsoft.com/office/powerpoint/2010/main" val="13296357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Substituting the </a:t>
            </a:r>
            <a:r>
              <a:rPr lang="en-US" dirty="0" err="1"/>
              <a:t>StackUnit</a:t>
            </a:r>
            <a:r>
              <a:rPr lang="en-US" dirty="0"/>
              <a:t> field for </a:t>
            </a:r>
            <a:r>
              <a:rPr lang="en-US" dirty="0" err="1"/>
              <a:t>MapUnit</a:t>
            </a:r>
            <a:r>
              <a:rPr lang="en-US" dirty="0"/>
              <a:t> in </a:t>
            </a:r>
            <a:r>
              <a:rPr lang="en-US" dirty="0" err="1"/>
              <a:t>MapUnitPolys</a:t>
            </a:r>
            <a:r>
              <a:rPr lang="en-US" dirty="0"/>
              <a:t>, means that this model won’t pass GeMS validation and so will not create GeMS compliant geodatabases. This made us ask the question though, why eliminate the </a:t>
            </a:r>
            <a:r>
              <a:rPr lang="en-US" dirty="0" err="1"/>
              <a:t>MapUnit</a:t>
            </a:r>
            <a:r>
              <a:rPr lang="en-US" dirty="0"/>
              <a:t> field in the </a:t>
            </a:r>
            <a:r>
              <a:rPr lang="en-US" dirty="0" err="1"/>
              <a:t>MapUnitPolys</a:t>
            </a:r>
            <a:r>
              <a:rPr lang="en-US" dirty="0"/>
              <a:t> feature class? As I understand it, </a:t>
            </a:r>
            <a:r>
              <a:rPr lang="en-US" dirty="0" err="1"/>
              <a:t>MapUnit</a:t>
            </a:r>
            <a:r>
              <a:rPr lang="en-US" dirty="0"/>
              <a:t> is the key list of map units throughout a map, and stack unit maps still contain individual map units, they just have the added complexity of showing the relationships between some of these units. As we’ve seen through examples, stack unit components can be standalone map units. So, with all that in mind, let’s show you what we’ve implemented with these guidelines. </a:t>
            </a:r>
          </a:p>
        </p:txBody>
      </p:sp>
      <p:sp>
        <p:nvSpPr>
          <p:cNvPr id="4" name="Slide Number Placeholder 3"/>
          <p:cNvSpPr>
            <a:spLocks noGrp="1"/>
          </p:cNvSpPr>
          <p:nvPr>
            <p:ph type="sldNum" sz="quarter" idx="5"/>
          </p:nvPr>
        </p:nvSpPr>
        <p:spPr/>
        <p:txBody>
          <a:bodyPr/>
          <a:lstStyle/>
          <a:p>
            <a:fld id="{5C4507B9-DDF4-493D-B87A-489DD1A011B4}" type="slidenum">
              <a:rPr lang="en-US" smtClean="0"/>
              <a:t>21</a:t>
            </a:fld>
            <a:endParaRPr lang="en-US"/>
          </a:p>
        </p:txBody>
      </p:sp>
    </p:spTree>
    <p:extLst>
      <p:ext uri="{BB962C8B-B14F-4D97-AF65-F5344CB8AC3E}">
        <p14:creationId xmlns:p14="http://schemas.microsoft.com/office/powerpoint/2010/main" val="36005413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process for encoding stack units within the GeMS schema is very similar to the guidance from GeMS, except we keep the </a:t>
            </a:r>
            <a:r>
              <a:rPr lang="en-US" dirty="0" err="1"/>
              <a:t>MapUnit</a:t>
            </a:r>
            <a:r>
              <a:rPr lang="en-US" dirty="0"/>
              <a:t> field in </a:t>
            </a:r>
            <a:r>
              <a:rPr lang="en-US" dirty="0" err="1"/>
              <a:t>MapUnitPolys</a:t>
            </a:r>
            <a:r>
              <a:rPr lang="en-US" dirty="0"/>
              <a:t> and add a feature class for </a:t>
            </a:r>
            <a:r>
              <a:rPr lang="en-US" dirty="0" err="1"/>
              <a:t>MapUnitUnderlyingPolys</a:t>
            </a:r>
            <a:r>
              <a:rPr lang="en-US" dirty="0"/>
              <a:t> to assign a geometry to the bottom layer of the stack units. </a:t>
            </a:r>
          </a:p>
        </p:txBody>
      </p:sp>
      <p:sp>
        <p:nvSpPr>
          <p:cNvPr id="4" name="Slide Number Placeholder 3"/>
          <p:cNvSpPr>
            <a:spLocks noGrp="1"/>
          </p:cNvSpPr>
          <p:nvPr>
            <p:ph type="sldNum" sz="quarter" idx="5"/>
          </p:nvPr>
        </p:nvSpPr>
        <p:spPr/>
        <p:txBody>
          <a:bodyPr/>
          <a:lstStyle/>
          <a:p>
            <a:fld id="{5C4507B9-DDF4-493D-B87A-489DD1A011B4}" type="slidenum">
              <a:rPr lang="en-US" smtClean="0"/>
              <a:t>22</a:t>
            </a:fld>
            <a:endParaRPr lang="en-US"/>
          </a:p>
        </p:txBody>
      </p:sp>
    </p:spTree>
    <p:extLst>
      <p:ext uri="{BB962C8B-B14F-4D97-AF65-F5344CB8AC3E}">
        <p14:creationId xmlns:p14="http://schemas.microsoft.com/office/powerpoint/2010/main" val="4153349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a:t>
            </a:r>
            <a:r>
              <a:rPr lang="en-US" dirty="0" err="1"/>
              <a:t>Geo_Unit_Legend_Tb</a:t>
            </a:r>
            <a:r>
              <a:rPr lang="en-US" dirty="0"/>
              <a:t> is imported to the DMU, we must assess which components of the stack unit table are missing as standalone rows, then delete the stack unit rows. In this example from Paderborn SG, we already had standalone entries for the Cahokia, Equality, and </a:t>
            </a:r>
            <a:r>
              <a:rPr lang="en-US" dirty="0" err="1"/>
              <a:t>Teneriffe</a:t>
            </a:r>
            <a:r>
              <a:rPr lang="en-US" dirty="0"/>
              <a:t>, so we only needed to add Peoria and Roxana Silts. Info for these added rows is gathered from the map PDF or accompanying reports. This way, all components of a stack unit have their own </a:t>
            </a:r>
            <a:r>
              <a:rPr lang="en-US" dirty="0" err="1"/>
              <a:t>GeoMaterial</a:t>
            </a:r>
            <a:r>
              <a:rPr lang="en-US" dirty="0"/>
              <a:t> and Age; they also have their own standalone Symbology (instead of the combined stack unit symbol).  </a:t>
            </a:r>
          </a:p>
          <a:p>
            <a:r>
              <a:rPr lang="en-US" dirty="0"/>
              <a:t>I want to emphasize that much of this modified procedure we do is for the sake of logic and capturing the full potential of these geologic maps, not necessarily something that could be detected by the current Validation Script. We created a GeMS database where the DMU contained the combined stack unit rows, and it fully passed at level 3. However, the values were not quite “right” in terms of age and geomaterial. I also felt that the stack unit rows presented redundancy or could lead to confusion with standalone units. </a:t>
            </a:r>
          </a:p>
        </p:txBody>
      </p:sp>
      <p:sp>
        <p:nvSpPr>
          <p:cNvPr id="4" name="Slide Number Placeholder 3"/>
          <p:cNvSpPr>
            <a:spLocks noGrp="1"/>
          </p:cNvSpPr>
          <p:nvPr>
            <p:ph type="sldNum" sz="quarter" idx="5"/>
          </p:nvPr>
        </p:nvSpPr>
        <p:spPr/>
        <p:txBody>
          <a:bodyPr/>
          <a:lstStyle/>
          <a:p>
            <a:fld id="{5C4507B9-DDF4-493D-B87A-489DD1A011B4}" type="slidenum">
              <a:rPr lang="en-US" smtClean="0"/>
              <a:t>23</a:t>
            </a:fld>
            <a:endParaRPr lang="en-US"/>
          </a:p>
        </p:txBody>
      </p:sp>
    </p:spTree>
    <p:extLst>
      <p:ext uri="{BB962C8B-B14F-4D97-AF65-F5344CB8AC3E}">
        <p14:creationId xmlns:p14="http://schemas.microsoft.com/office/powerpoint/2010/main" val="13485144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StackUnitsToMapUnits</a:t>
            </a:r>
            <a:r>
              <a:rPr lang="en-US" dirty="0"/>
              <a:t> table is necessary to translate between the DMU and </a:t>
            </a:r>
            <a:r>
              <a:rPr lang="en-US" dirty="0" err="1"/>
              <a:t>MapUnitPolys</a:t>
            </a:r>
            <a:r>
              <a:rPr lang="en-US" dirty="0"/>
              <a:t>, provide a list of all possible stack units and their order, and show how to symbolize the stack unit (only applies when it is a single polygon). Since the DMU needs to be able to show the Symbol for standalone components, we do not include stack unit symbology info in the DMU. </a:t>
            </a:r>
          </a:p>
          <a:p>
            <a:r>
              <a:rPr lang="en-US" dirty="0"/>
              <a:t>We have a style file which has many of these stack unit symbols set up. The basic symbol rule is to assign the standalone color for unit 1 as the background fill, then show the underlying unit as diagonal lines in the standalone color for that unit. An example shown here is Cahokia yellow fill with stripes of Equality purple to build the polygon symbol. </a:t>
            </a:r>
          </a:p>
        </p:txBody>
      </p:sp>
      <p:sp>
        <p:nvSpPr>
          <p:cNvPr id="4" name="Slide Number Placeholder 3"/>
          <p:cNvSpPr>
            <a:spLocks noGrp="1"/>
          </p:cNvSpPr>
          <p:nvPr>
            <p:ph type="sldNum" sz="quarter" idx="5"/>
          </p:nvPr>
        </p:nvSpPr>
        <p:spPr/>
        <p:txBody>
          <a:bodyPr/>
          <a:lstStyle/>
          <a:p>
            <a:fld id="{5C4507B9-DDF4-493D-B87A-489DD1A011B4}" type="slidenum">
              <a:rPr lang="en-US" smtClean="0"/>
              <a:t>24</a:t>
            </a:fld>
            <a:endParaRPr lang="en-US"/>
          </a:p>
        </p:txBody>
      </p:sp>
    </p:spTree>
    <p:extLst>
      <p:ext uri="{BB962C8B-B14F-4D97-AF65-F5344CB8AC3E}">
        <p14:creationId xmlns:p14="http://schemas.microsoft.com/office/powerpoint/2010/main" val="539997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suggestion to replace the </a:t>
            </a:r>
            <a:r>
              <a:rPr lang="en-US" dirty="0" err="1"/>
              <a:t>MapUnits</a:t>
            </a:r>
            <a:r>
              <a:rPr lang="en-US" dirty="0"/>
              <a:t> field with a </a:t>
            </a:r>
            <a:r>
              <a:rPr lang="en-US" dirty="0" err="1"/>
              <a:t>StackUnits</a:t>
            </a:r>
            <a:r>
              <a:rPr lang="en-US" dirty="0"/>
              <a:t> field didn’t make sense to us, since the individual components of the stack unit are map units (sometimes they can even be standalone units in addition to stack unit components). So, we propose that in these situations Unit 1 of the stack unit is encoded in the </a:t>
            </a:r>
            <a:r>
              <a:rPr lang="en-US" dirty="0" err="1"/>
              <a:t>MapUnit</a:t>
            </a:r>
            <a:r>
              <a:rPr lang="en-US" dirty="0"/>
              <a:t> field of the </a:t>
            </a:r>
            <a:r>
              <a:rPr lang="en-US" dirty="0" err="1"/>
              <a:t>MapUnitPolys</a:t>
            </a:r>
            <a:r>
              <a:rPr lang="en-US" dirty="0"/>
              <a:t> along with a </a:t>
            </a:r>
            <a:r>
              <a:rPr lang="en-US" dirty="0" err="1"/>
              <a:t>StackUnit</a:t>
            </a:r>
            <a:r>
              <a:rPr lang="en-US" dirty="0"/>
              <a:t> field to show when these polygons are part of a stack unit. This way the </a:t>
            </a:r>
            <a:r>
              <a:rPr lang="en-US" dirty="0" err="1"/>
              <a:t>StackUnit</a:t>
            </a:r>
            <a:r>
              <a:rPr lang="en-US" dirty="0"/>
              <a:t> field only contains stack units, not all </a:t>
            </a:r>
            <a:r>
              <a:rPr lang="en-US" dirty="0" err="1"/>
              <a:t>MapUnit</a:t>
            </a:r>
            <a:r>
              <a:rPr lang="en-US" dirty="0"/>
              <a:t> values. The </a:t>
            </a:r>
            <a:r>
              <a:rPr lang="en-US" dirty="0" err="1"/>
              <a:t>MapUnit</a:t>
            </a:r>
            <a:r>
              <a:rPr lang="en-US" dirty="0"/>
              <a:t> field values will represent all units which are continuous across the surface, regardless of whether they participate in a stack unit. </a:t>
            </a:r>
          </a:p>
        </p:txBody>
      </p:sp>
      <p:sp>
        <p:nvSpPr>
          <p:cNvPr id="4" name="Slide Number Placeholder 3"/>
          <p:cNvSpPr>
            <a:spLocks noGrp="1"/>
          </p:cNvSpPr>
          <p:nvPr>
            <p:ph type="sldNum" sz="quarter" idx="5"/>
          </p:nvPr>
        </p:nvSpPr>
        <p:spPr/>
        <p:txBody>
          <a:bodyPr/>
          <a:lstStyle/>
          <a:p>
            <a:fld id="{5C4507B9-DDF4-493D-B87A-489DD1A011B4}" type="slidenum">
              <a:rPr lang="en-US" smtClean="0"/>
              <a:t>25</a:t>
            </a:fld>
            <a:endParaRPr lang="en-US"/>
          </a:p>
        </p:txBody>
      </p:sp>
    </p:spTree>
    <p:extLst>
      <p:ext uri="{BB962C8B-B14F-4D97-AF65-F5344CB8AC3E}">
        <p14:creationId xmlns:p14="http://schemas.microsoft.com/office/powerpoint/2010/main" val="19318981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introduced a feature class for the second part of the stack unit so we could represent the geometry of those map units in another layer. This feature class is created by exporting the stack unit entries in </a:t>
            </a:r>
            <a:r>
              <a:rPr lang="en-US" dirty="0" err="1"/>
              <a:t>MapUnitPolys</a:t>
            </a:r>
            <a:r>
              <a:rPr lang="en-US" dirty="0"/>
              <a:t> and reconfiguring the resulting feature class to reflect the underlying portion of the stack unit. This way, all values in the list of </a:t>
            </a:r>
            <a:r>
              <a:rPr lang="en-US" dirty="0" err="1"/>
              <a:t>MapUnits</a:t>
            </a:r>
            <a:r>
              <a:rPr lang="en-US" dirty="0"/>
              <a:t> in the DMU are represented by a polygon in the geodatabase. When we presented this process to some of our surficial geologists, they were concerned that the underlying units might get lost in the shuffle or not be fully understood by the users. We are making every effort to document differences with stack units in the metadata and through README files to avoid this problem. They were in favor of the MUUP feature class since they pointed out that this gave them more freedom in establishing confidences for the underlying parts of stack units, which are often more questionable than the unit at the surface. This way they can focus on giving confidence values for the top unit only in MUP rather than trying to aggregate their confidences about the entire stack in one set of fields. They also suggested that we turn MUUP into a continuous feature class where the remaining space is “unmapped”. We imagine that these feature classes could be extremely versatile in transitioning to 3D mapping. </a:t>
            </a:r>
          </a:p>
        </p:txBody>
      </p:sp>
      <p:sp>
        <p:nvSpPr>
          <p:cNvPr id="4" name="Slide Number Placeholder 3"/>
          <p:cNvSpPr>
            <a:spLocks noGrp="1"/>
          </p:cNvSpPr>
          <p:nvPr>
            <p:ph type="sldNum" sz="quarter" idx="5"/>
          </p:nvPr>
        </p:nvSpPr>
        <p:spPr/>
        <p:txBody>
          <a:bodyPr/>
          <a:lstStyle/>
          <a:p>
            <a:fld id="{5C4507B9-DDF4-493D-B87A-489DD1A011B4}" type="slidenum">
              <a:rPr lang="en-US" smtClean="0"/>
              <a:t>26</a:t>
            </a:fld>
            <a:endParaRPr lang="en-US"/>
          </a:p>
        </p:txBody>
      </p:sp>
    </p:spTree>
    <p:extLst>
      <p:ext uri="{BB962C8B-B14F-4D97-AF65-F5344CB8AC3E}">
        <p14:creationId xmlns:p14="http://schemas.microsoft.com/office/powerpoint/2010/main" val="42696261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what we did GeMS compliant? We think so but want to hear your comments. Addition of the </a:t>
            </a:r>
            <a:r>
              <a:rPr lang="en-US" dirty="0" err="1"/>
              <a:t>StackUnits</a:t>
            </a:r>
            <a:r>
              <a:rPr lang="en-US" dirty="0"/>
              <a:t> field to the </a:t>
            </a:r>
            <a:r>
              <a:rPr lang="en-US" dirty="0" err="1"/>
              <a:t>MapUnitPolys</a:t>
            </a:r>
            <a:r>
              <a:rPr lang="en-US" dirty="0"/>
              <a:t>, the </a:t>
            </a:r>
            <a:r>
              <a:rPr lang="en-US" dirty="0" err="1"/>
              <a:t>StackUnitsToMapUnits</a:t>
            </a:r>
            <a:r>
              <a:rPr lang="en-US" dirty="0"/>
              <a:t> table, and </a:t>
            </a:r>
            <a:r>
              <a:rPr lang="en-US" dirty="0" err="1"/>
              <a:t>MapUnitUnderlyingPolys</a:t>
            </a:r>
            <a:r>
              <a:rPr lang="en-US" dirty="0"/>
              <a:t> feature class does not violate GeMS rules since we aren’t eliminating any required fields and tables. We wanted to logically fulfill 2.4, 2.5, 3.8, and 3.9 from the Validation </a:t>
            </a:r>
            <a:r>
              <a:rPr lang="en-US"/>
              <a:t>Script output </a:t>
            </a:r>
            <a:r>
              <a:rPr lang="en-US" dirty="0"/>
              <a:t>with this procedure. The </a:t>
            </a:r>
            <a:r>
              <a:rPr lang="en-US" dirty="0" err="1"/>
              <a:t>MapUnitUnderlyingPolys</a:t>
            </a:r>
            <a:r>
              <a:rPr lang="en-US" dirty="0"/>
              <a:t> feature class helps to fulfill 3.9. </a:t>
            </a:r>
          </a:p>
        </p:txBody>
      </p:sp>
      <p:sp>
        <p:nvSpPr>
          <p:cNvPr id="4" name="Slide Number Placeholder 3"/>
          <p:cNvSpPr>
            <a:spLocks noGrp="1"/>
          </p:cNvSpPr>
          <p:nvPr>
            <p:ph type="sldNum" sz="quarter" idx="5"/>
          </p:nvPr>
        </p:nvSpPr>
        <p:spPr/>
        <p:txBody>
          <a:bodyPr/>
          <a:lstStyle/>
          <a:p>
            <a:fld id="{5C4507B9-DDF4-493D-B87A-489DD1A011B4}" type="slidenum">
              <a:rPr lang="en-US" smtClean="0"/>
              <a:t>27</a:t>
            </a:fld>
            <a:endParaRPr lang="en-US"/>
          </a:p>
        </p:txBody>
      </p:sp>
    </p:spTree>
    <p:extLst>
      <p:ext uri="{BB962C8B-B14F-4D97-AF65-F5344CB8AC3E}">
        <p14:creationId xmlns:p14="http://schemas.microsoft.com/office/powerpoint/2010/main" val="21817338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Maybe symbology should be separated out? We could make a new style file. </a:t>
            </a:r>
          </a:p>
          <a:p>
            <a:pPr marL="228600" indent="-228600">
              <a:buAutoNum type="arabicPeriod"/>
            </a:pPr>
            <a:r>
              <a:rPr lang="en-US" dirty="0"/>
              <a:t>Naming conventions might need to be adjusted for 3 or more stack units in a sequence (MUUP1, MUUP2, etc.).</a:t>
            </a:r>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5C4507B9-DDF4-493D-B87A-489DD1A011B4}" type="slidenum">
              <a:rPr lang="en-US" smtClean="0"/>
              <a:t>28</a:t>
            </a:fld>
            <a:endParaRPr lang="en-US"/>
          </a:p>
        </p:txBody>
      </p:sp>
    </p:spTree>
    <p:extLst>
      <p:ext uri="{BB962C8B-B14F-4D97-AF65-F5344CB8AC3E}">
        <p14:creationId xmlns:p14="http://schemas.microsoft.com/office/powerpoint/2010/main" val="598509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the stack units and handling geologic units which are represented by lines, we’ve thought a lot about the </a:t>
            </a:r>
            <a:r>
              <a:rPr lang="en-US" dirty="0" err="1"/>
              <a:t>MapUnit</a:t>
            </a:r>
            <a:r>
              <a:rPr lang="en-US" dirty="0"/>
              <a:t> field over the last couple of years. This slide explains two additional ways of thinking about </a:t>
            </a:r>
            <a:r>
              <a:rPr lang="en-US" dirty="0" err="1"/>
              <a:t>MapUnits</a:t>
            </a:r>
            <a:r>
              <a:rPr lang="en-US" dirty="0"/>
              <a:t> that we’ve come to realize. </a:t>
            </a:r>
          </a:p>
        </p:txBody>
      </p:sp>
      <p:sp>
        <p:nvSpPr>
          <p:cNvPr id="4" name="Slide Number Placeholder 3"/>
          <p:cNvSpPr>
            <a:spLocks noGrp="1"/>
          </p:cNvSpPr>
          <p:nvPr>
            <p:ph type="sldNum" sz="quarter" idx="5"/>
          </p:nvPr>
        </p:nvSpPr>
        <p:spPr/>
        <p:txBody>
          <a:bodyPr/>
          <a:lstStyle/>
          <a:p>
            <a:fld id="{91CF3072-C518-45DB-8B49-BA53102633CD}" type="slidenum">
              <a:rPr lang="en-US" smtClean="0"/>
              <a:t>29</a:t>
            </a:fld>
            <a:endParaRPr lang="en-US"/>
          </a:p>
        </p:txBody>
      </p:sp>
    </p:spTree>
    <p:extLst>
      <p:ext uri="{BB962C8B-B14F-4D97-AF65-F5344CB8AC3E}">
        <p14:creationId xmlns:p14="http://schemas.microsoft.com/office/powerpoint/2010/main" val="11736748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53984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2210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34532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4/22/2021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2017504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02482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4/22/2021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93371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4/22/2021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43501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4/22/2021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031589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68018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87406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5528888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28532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040259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522152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4/22/2021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3373778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745746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B58F7-7B58-4624-BDBD-7E2F1F28D1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D169C06-9C55-417E-81F7-B02F69C856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40B138-5EE9-425D-96A0-E242CC109A25}"/>
              </a:ext>
            </a:extLst>
          </p:cNvPr>
          <p:cNvSpPr>
            <a:spLocks noGrp="1"/>
          </p:cNvSpPr>
          <p:nvPr>
            <p:ph type="dt" sz="half" idx="10"/>
          </p:nvPr>
        </p:nvSpPr>
        <p:spPr/>
        <p:txBody>
          <a:bodyPr/>
          <a:lstStyle/>
          <a:p>
            <a:fld id="{7D359FCB-B543-42FA-A1FD-4FF3D4B5F602}" type="datetimeFigureOut">
              <a:rPr lang="en-US" smtClean="0"/>
              <a:t>4/22/2021</a:t>
            </a:fld>
            <a:endParaRPr lang="en-US"/>
          </a:p>
        </p:txBody>
      </p:sp>
      <p:sp>
        <p:nvSpPr>
          <p:cNvPr id="5" name="Footer Placeholder 4">
            <a:extLst>
              <a:ext uri="{FF2B5EF4-FFF2-40B4-BE49-F238E27FC236}">
                <a16:creationId xmlns:a16="http://schemas.microsoft.com/office/drawing/2014/main" id="{E7051DCA-38E5-4794-807A-E8CBC9A4DA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4B21DD-5469-4617-936D-F361C3574590}"/>
              </a:ext>
            </a:extLst>
          </p:cNvPr>
          <p:cNvSpPr>
            <a:spLocks noGrp="1"/>
          </p:cNvSpPr>
          <p:nvPr>
            <p:ph type="sldNum" sz="quarter" idx="12"/>
          </p:nvPr>
        </p:nvSpPr>
        <p:spPr/>
        <p:txBody>
          <a:bodyPr/>
          <a:lstStyle/>
          <a:p>
            <a:fld id="{EFB4CB34-3080-47FB-B8F7-AE6DEAE29305}" type="slidenum">
              <a:rPr lang="en-US" smtClean="0"/>
              <a:t>‹#›</a:t>
            </a:fld>
            <a:endParaRPr lang="en-US"/>
          </a:p>
        </p:txBody>
      </p:sp>
    </p:spTree>
    <p:extLst>
      <p:ext uri="{BB962C8B-B14F-4D97-AF65-F5344CB8AC3E}">
        <p14:creationId xmlns:p14="http://schemas.microsoft.com/office/powerpoint/2010/main" val="33140262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9E19C-8F84-4438-9CF1-E0688D064F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568F6A-62F1-49CC-8E91-AFABEB8B82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427D8F-C124-4510-8B5B-9ACBEF5777F1}"/>
              </a:ext>
            </a:extLst>
          </p:cNvPr>
          <p:cNvSpPr>
            <a:spLocks noGrp="1"/>
          </p:cNvSpPr>
          <p:nvPr>
            <p:ph type="dt" sz="half" idx="10"/>
          </p:nvPr>
        </p:nvSpPr>
        <p:spPr/>
        <p:txBody>
          <a:bodyPr/>
          <a:lstStyle/>
          <a:p>
            <a:fld id="{7D359FCB-B543-42FA-A1FD-4FF3D4B5F602}" type="datetimeFigureOut">
              <a:rPr lang="en-US" smtClean="0"/>
              <a:t>4/22/2021</a:t>
            </a:fld>
            <a:endParaRPr lang="en-US"/>
          </a:p>
        </p:txBody>
      </p:sp>
      <p:sp>
        <p:nvSpPr>
          <p:cNvPr id="5" name="Footer Placeholder 4">
            <a:extLst>
              <a:ext uri="{FF2B5EF4-FFF2-40B4-BE49-F238E27FC236}">
                <a16:creationId xmlns:a16="http://schemas.microsoft.com/office/drawing/2014/main" id="{257726E6-2293-4F11-839B-022DDA2EDB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1EF5B-8337-419C-819F-467986641166}"/>
              </a:ext>
            </a:extLst>
          </p:cNvPr>
          <p:cNvSpPr>
            <a:spLocks noGrp="1"/>
          </p:cNvSpPr>
          <p:nvPr>
            <p:ph type="sldNum" sz="quarter" idx="12"/>
          </p:nvPr>
        </p:nvSpPr>
        <p:spPr/>
        <p:txBody>
          <a:bodyPr/>
          <a:lstStyle/>
          <a:p>
            <a:fld id="{EFB4CB34-3080-47FB-B8F7-AE6DEAE29305}" type="slidenum">
              <a:rPr lang="en-US" smtClean="0"/>
              <a:t>‹#›</a:t>
            </a:fld>
            <a:endParaRPr lang="en-US"/>
          </a:p>
        </p:txBody>
      </p:sp>
    </p:spTree>
    <p:extLst>
      <p:ext uri="{BB962C8B-B14F-4D97-AF65-F5344CB8AC3E}">
        <p14:creationId xmlns:p14="http://schemas.microsoft.com/office/powerpoint/2010/main" val="3703812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BC427-5C63-453F-855A-13971EE77D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923600-9482-4A13-A47A-60BAA91809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AB17C6-3E21-4AB8-86F1-6102BF293C73}"/>
              </a:ext>
            </a:extLst>
          </p:cNvPr>
          <p:cNvSpPr>
            <a:spLocks noGrp="1"/>
          </p:cNvSpPr>
          <p:nvPr>
            <p:ph type="dt" sz="half" idx="10"/>
          </p:nvPr>
        </p:nvSpPr>
        <p:spPr/>
        <p:txBody>
          <a:bodyPr/>
          <a:lstStyle/>
          <a:p>
            <a:fld id="{7D359FCB-B543-42FA-A1FD-4FF3D4B5F602}" type="datetimeFigureOut">
              <a:rPr lang="en-US" smtClean="0"/>
              <a:t>4/22/2021</a:t>
            </a:fld>
            <a:endParaRPr lang="en-US"/>
          </a:p>
        </p:txBody>
      </p:sp>
      <p:sp>
        <p:nvSpPr>
          <p:cNvPr id="5" name="Footer Placeholder 4">
            <a:extLst>
              <a:ext uri="{FF2B5EF4-FFF2-40B4-BE49-F238E27FC236}">
                <a16:creationId xmlns:a16="http://schemas.microsoft.com/office/drawing/2014/main" id="{5CFCB7DD-5E77-422D-A2F4-96A092E268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B3851B-7402-49B2-B353-A21259C37A40}"/>
              </a:ext>
            </a:extLst>
          </p:cNvPr>
          <p:cNvSpPr>
            <a:spLocks noGrp="1"/>
          </p:cNvSpPr>
          <p:nvPr>
            <p:ph type="sldNum" sz="quarter" idx="12"/>
          </p:nvPr>
        </p:nvSpPr>
        <p:spPr/>
        <p:txBody>
          <a:bodyPr/>
          <a:lstStyle/>
          <a:p>
            <a:fld id="{EFB4CB34-3080-47FB-B8F7-AE6DEAE29305}" type="slidenum">
              <a:rPr lang="en-US" smtClean="0"/>
              <a:t>‹#›</a:t>
            </a:fld>
            <a:endParaRPr lang="en-US"/>
          </a:p>
        </p:txBody>
      </p:sp>
    </p:spTree>
    <p:extLst>
      <p:ext uri="{BB962C8B-B14F-4D97-AF65-F5344CB8AC3E}">
        <p14:creationId xmlns:p14="http://schemas.microsoft.com/office/powerpoint/2010/main" val="28032267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8FBFE-61D8-4A5C-B2EE-D87C1227A1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4EF501-1285-43A1-BCD0-34043788C1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D93110-72DD-4E2D-B37B-1F2E6E370F1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63EA97-639A-4CA1-9C56-4049A86DD6B2}"/>
              </a:ext>
            </a:extLst>
          </p:cNvPr>
          <p:cNvSpPr>
            <a:spLocks noGrp="1"/>
          </p:cNvSpPr>
          <p:nvPr>
            <p:ph type="dt" sz="half" idx="10"/>
          </p:nvPr>
        </p:nvSpPr>
        <p:spPr/>
        <p:txBody>
          <a:bodyPr/>
          <a:lstStyle/>
          <a:p>
            <a:fld id="{7D359FCB-B543-42FA-A1FD-4FF3D4B5F602}" type="datetimeFigureOut">
              <a:rPr lang="en-US" smtClean="0"/>
              <a:t>4/22/2021</a:t>
            </a:fld>
            <a:endParaRPr lang="en-US"/>
          </a:p>
        </p:txBody>
      </p:sp>
      <p:sp>
        <p:nvSpPr>
          <p:cNvPr id="6" name="Footer Placeholder 5">
            <a:extLst>
              <a:ext uri="{FF2B5EF4-FFF2-40B4-BE49-F238E27FC236}">
                <a16:creationId xmlns:a16="http://schemas.microsoft.com/office/drawing/2014/main" id="{1BF8DBD4-11A9-4913-B2D4-6A5003D7D2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74FF61-9C47-429B-9B2F-36CBADEE2046}"/>
              </a:ext>
            </a:extLst>
          </p:cNvPr>
          <p:cNvSpPr>
            <a:spLocks noGrp="1"/>
          </p:cNvSpPr>
          <p:nvPr>
            <p:ph type="sldNum" sz="quarter" idx="12"/>
          </p:nvPr>
        </p:nvSpPr>
        <p:spPr/>
        <p:txBody>
          <a:bodyPr/>
          <a:lstStyle/>
          <a:p>
            <a:fld id="{EFB4CB34-3080-47FB-B8F7-AE6DEAE29305}" type="slidenum">
              <a:rPr lang="en-US" smtClean="0"/>
              <a:t>‹#›</a:t>
            </a:fld>
            <a:endParaRPr lang="en-US"/>
          </a:p>
        </p:txBody>
      </p:sp>
    </p:spTree>
    <p:extLst>
      <p:ext uri="{BB962C8B-B14F-4D97-AF65-F5344CB8AC3E}">
        <p14:creationId xmlns:p14="http://schemas.microsoft.com/office/powerpoint/2010/main" val="26050953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07915-51AA-4617-907F-FEC21CFCA17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D06C03-5814-46FF-A54A-56B4181E45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7BF4050-AD5A-482E-BB63-0BE8194974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72DDD0-1771-4158-9A89-DD23EA7962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720F0D-9AB0-4540-ACBA-82684AA21A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A8AF0B-03D5-4D9C-A27F-81E412381423}"/>
              </a:ext>
            </a:extLst>
          </p:cNvPr>
          <p:cNvSpPr>
            <a:spLocks noGrp="1"/>
          </p:cNvSpPr>
          <p:nvPr>
            <p:ph type="dt" sz="half" idx="10"/>
          </p:nvPr>
        </p:nvSpPr>
        <p:spPr/>
        <p:txBody>
          <a:bodyPr/>
          <a:lstStyle/>
          <a:p>
            <a:fld id="{7D359FCB-B543-42FA-A1FD-4FF3D4B5F602}" type="datetimeFigureOut">
              <a:rPr lang="en-US" smtClean="0"/>
              <a:t>4/22/2021</a:t>
            </a:fld>
            <a:endParaRPr lang="en-US"/>
          </a:p>
        </p:txBody>
      </p:sp>
      <p:sp>
        <p:nvSpPr>
          <p:cNvPr id="8" name="Footer Placeholder 7">
            <a:extLst>
              <a:ext uri="{FF2B5EF4-FFF2-40B4-BE49-F238E27FC236}">
                <a16:creationId xmlns:a16="http://schemas.microsoft.com/office/drawing/2014/main" id="{9C5DCAD5-2DC5-416F-ACEA-1F3E501D5DB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1CCD873-EF4C-4FC8-87E8-15D8AE457E6A}"/>
              </a:ext>
            </a:extLst>
          </p:cNvPr>
          <p:cNvSpPr>
            <a:spLocks noGrp="1"/>
          </p:cNvSpPr>
          <p:nvPr>
            <p:ph type="sldNum" sz="quarter" idx="12"/>
          </p:nvPr>
        </p:nvSpPr>
        <p:spPr/>
        <p:txBody>
          <a:bodyPr/>
          <a:lstStyle/>
          <a:p>
            <a:fld id="{EFB4CB34-3080-47FB-B8F7-AE6DEAE29305}" type="slidenum">
              <a:rPr lang="en-US" smtClean="0"/>
              <a:t>‹#›</a:t>
            </a:fld>
            <a:endParaRPr lang="en-US"/>
          </a:p>
        </p:txBody>
      </p:sp>
    </p:spTree>
    <p:extLst>
      <p:ext uri="{BB962C8B-B14F-4D97-AF65-F5344CB8AC3E}">
        <p14:creationId xmlns:p14="http://schemas.microsoft.com/office/powerpoint/2010/main" val="25194033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8B4B5-3810-459F-82E2-D41E2DE998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AB6ED9B-5EBC-4E5B-9E84-A3CDCBEC3473}"/>
              </a:ext>
            </a:extLst>
          </p:cNvPr>
          <p:cNvSpPr>
            <a:spLocks noGrp="1"/>
          </p:cNvSpPr>
          <p:nvPr>
            <p:ph type="dt" sz="half" idx="10"/>
          </p:nvPr>
        </p:nvSpPr>
        <p:spPr/>
        <p:txBody>
          <a:bodyPr/>
          <a:lstStyle/>
          <a:p>
            <a:fld id="{7D359FCB-B543-42FA-A1FD-4FF3D4B5F602}" type="datetimeFigureOut">
              <a:rPr lang="en-US" smtClean="0"/>
              <a:t>4/22/2021</a:t>
            </a:fld>
            <a:endParaRPr lang="en-US"/>
          </a:p>
        </p:txBody>
      </p:sp>
      <p:sp>
        <p:nvSpPr>
          <p:cNvPr id="4" name="Footer Placeholder 3">
            <a:extLst>
              <a:ext uri="{FF2B5EF4-FFF2-40B4-BE49-F238E27FC236}">
                <a16:creationId xmlns:a16="http://schemas.microsoft.com/office/drawing/2014/main" id="{33403D5A-FBBA-4C93-94F6-390BD4276B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952CB74-EDED-4506-B6EB-A1683A128630}"/>
              </a:ext>
            </a:extLst>
          </p:cNvPr>
          <p:cNvSpPr>
            <a:spLocks noGrp="1"/>
          </p:cNvSpPr>
          <p:nvPr>
            <p:ph type="sldNum" sz="quarter" idx="12"/>
          </p:nvPr>
        </p:nvSpPr>
        <p:spPr/>
        <p:txBody>
          <a:bodyPr/>
          <a:lstStyle/>
          <a:p>
            <a:fld id="{EFB4CB34-3080-47FB-B8F7-AE6DEAE29305}" type="slidenum">
              <a:rPr lang="en-US" smtClean="0"/>
              <a:t>‹#›</a:t>
            </a:fld>
            <a:endParaRPr lang="en-US"/>
          </a:p>
        </p:txBody>
      </p:sp>
    </p:spTree>
    <p:extLst>
      <p:ext uri="{BB962C8B-B14F-4D97-AF65-F5344CB8AC3E}">
        <p14:creationId xmlns:p14="http://schemas.microsoft.com/office/powerpoint/2010/main" val="21487604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18A91C-7427-40CF-B3E4-1DE306767B3C}"/>
              </a:ext>
            </a:extLst>
          </p:cNvPr>
          <p:cNvSpPr>
            <a:spLocks noGrp="1"/>
          </p:cNvSpPr>
          <p:nvPr>
            <p:ph type="dt" sz="half" idx="10"/>
          </p:nvPr>
        </p:nvSpPr>
        <p:spPr/>
        <p:txBody>
          <a:bodyPr/>
          <a:lstStyle/>
          <a:p>
            <a:fld id="{7D359FCB-B543-42FA-A1FD-4FF3D4B5F602}" type="datetimeFigureOut">
              <a:rPr lang="en-US" smtClean="0"/>
              <a:t>4/22/2021</a:t>
            </a:fld>
            <a:endParaRPr lang="en-US"/>
          </a:p>
        </p:txBody>
      </p:sp>
      <p:sp>
        <p:nvSpPr>
          <p:cNvPr id="3" name="Footer Placeholder 2">
            <a:extLst>
              <a:ext uri="{FF2B5EF4-FFF2-40B4-BE49-F238E27FC236}">
                <a16:creationId xmlns:a16="http://schemas.microsoft.com/office/drawing/2014/main" id="{B9E9DE98-788C-4D0A-A397-62966FE4B0E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226B87-C1C4-4C19-9695-BDA38AACF2F6}"/>
              </a:ext>
            </a:extLst>
          </p:cNvPr>
          <p:cNvSpPr>
            <a:spLocks noGrp="1"/>
          </p:cNvSpPr>
          <p:nvPr>
            <p:ph type="sldNum" sz="quarter" idx="12"/>
          </p:nvPr>
        </p:nvSpPr>
        <p:spPr/>
        <p:txBody>
          <a:bodyPr/>
          <a:lstStyle/>
          <a:p>
            <a:fld id="{EFB4CB34-3080-47FB-B8F7-AE6DEAE29305}" type="slidenum">
              <a:rPr lang="en-US" smtClean="0"/>
              <a:t>‹#›</a:t>
            </a:fld>
            <a:endParaRPr lang="en-US"/>
          </a:p>
        </p:txBody>
      </p:sp>
    </p:spTree>
    <p:extLst>
      <p:ext uri="{BB962C8B-B14F-4D97-AF65-F5344CB8AC3E}">
        <p14:creationId xmlns:p14="http://schemas.microsoft.com/office/powerpoint/2010/main" val="1364153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3E54E-070D-45BB-A31E-CBAD943404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40EDF7-39AE-49E1-81A9-FD9E4A3852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65B77B-AAC6-4E54-AF0A-1A3805CB15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2D11E3-D520-4178-B02C-53FA959D4CA3}"/>
              </a:ext>
            </a:extLst>
          </p:cNvPr>
          <p:cNvSpPr>
            <a:spLocks noGrp="1"/>
          </p:cNvSpPr>
          <p:nvPr>
            <p:ph type="dt" sz="half" idx="10"/>
          </p:nvPr>
        </p:nvSpPr>
        <p:spPr/>
        <p:txBody>
          <a:bodyPr/>
          <a:lstStyle/>
          <a:p>
            <a:fld id="{7D359FCB-B543-42FA-A1FD-4FF3D4B5F602}" type="datetimeFigureOut">
              <a:rPr lang="en-US" smtClean="0"/>
              <a:t>4/22/2021</a:t>
            </a:fld>
            <a:endParaRPr lang="en-US"/>
          </a:p>
        </p:txBody>
      </p:sp>
      <p:sp>
        <p:nvSpPr>
          <p:cNvPr id="6" name="Footer Placeholder 5">
            <a:extLst>
              <a:ext uri="{FF2B5EF4-FFF2-40B4-BE49-F238E27FC236}">
                <a16:creationId xmlns:a16="http://schemas.microsoft.com/office/drawing/2014/main" id="{0C0789BB-407B-4098-BE8D-9308237579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22A299-F23F-4434-AF2E-6E63C73A1468}"/>
              </a:ext>
            </a:extLst>
          </p:cNvPr>
          <p:cNvSpPr>
            <a:spLocks noGrp="1"/>
          </p:cNvSpPr>
          <p:nvPr>
            <p:ph type="sldNum" sz="quarter" idx="12"/>
          </p:nvPr>
        </p:nvSpPr>
        <p:spPr/>
        <p:txBody>
          <a:bodyPr/>
          <a:lstStyle/>
          <a:p>
            <a:fld id="{EFB4CB34-3080-47FB-B8F7-AE6DEAE29305}" type="slidenum">
              <a:rPr lang="en-US" smtClean="0"/>
              <a:t>‹#›</a:t>
            </a:fld>
            <a:endParaRPr lang="en-US"/>
          </a:p>
        </p:txBody>
      </p:sp>
    </p:spTree>
    <p:extLst>
      <p:ext uri="{BB962C8B-B14F-4D97-AF65-F5344CB8AC3E}">
        <p14:creationId xmlns:p14="http://schemas.microsoft.com/office/powerpoint/2010/main" val="24470498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79497-4C04-4217-92D7-5C3F8E60CC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D745C15-EA9B-4724-9CF6-41308A1057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5A4B7CF-5E3C-4D2C-964D-C8A8A660E6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208D36-F61C-44D7-A936-5CCC25C223D8}"/>
              </a:ext>
            </a:extLst>
          </p:cNvPr>
          <p:cNvSpPr>
            <a:spLocks noGrp="1"/>
          </p:cNvSpPr>
          <p:nvPr>
            <p:ph type="dt" sz="half" idx="10"/>
          </p:nvPr>
        </p:nvSpPr>
        <p:spPr/>
        <p:txBody>
          <a:bodyPr/>
          <a:lstStyle/>
          <a:p>
            <a:fld id="{7D359FCB-B543-42FA-A1FD-4FF3D4B5F602}" type="datetimeFigureOut">
              <a:rPr lang="en-US" smtClean="0"/>
              <a:t>4/22/2021</a:t>
            </a:fld>
            <a:endParaRPr lang="en-US"/>
          </a:p>
        </p:txBody>
      </p:sp>
      <p:sp>
        <p:nvSpPr>
          <p:cNvPr id="6" name="Footer Placeholder 5">
            <a:extLst>
              <a:ext uri="{FF2B5EF4-FFF2-40B4-BE49-F238E27FC236}">
                <a16:creationId xmlns:a16="http://schemas.microsoft.com/office/drawing/2014/main" id="{DC7C55C5-F9B4-47EB-9DC2-A507D08EF2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E22DD8-51F4-4818-8D69-176EBEFC0B34}"/>
              </a:ext>
            </a:extLst>
          </p:cNvPr>
          <p:cNvSpPr>
            <a:spLocks noGrp="1"/>
          </p:cNvSpPr>
          <p:nvPr>
            <p:ph type="sldNum" sz="quarter" idx="12"/>
          </p:nvPr>
        </p:nvSpPr>
        <p:spPr/>
        <p:txBody>
          <a:bodyPr/>
          <a:lstStyle/>
          <a:p>
            <a:fld id="{EFB4CB34-3080-47FB-B8F7-AE6DEAE29305}" type="slidenum">
              <a:rPr lang="en-US" smtClean="0"/>
              <a:t>‹#›</a:t>
            </a:fld>
            <a:endParaRPr lang="en-US"/>
          </a:p>
        </p:txBody>
      </p:sp>
    </p:spTree>
    <p:extLst>
      <p:ext uri="{BB962C8B-B14F-4D97-AF65-F5344CB8AC3E}">
        <p14:creationId xmlns:p14="http://schemas.microsoft.com/office/powerpoint/2010/main" val="14834378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F44D8-50EC-41EF-8204-BF381330E85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B40BB4-200D-4376-AA08-3D20B3B5A76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C81842-F232-4CF4-831F-181F9399A592}"/>
              </a:ext>
            </a:extLst>
          </p:cNvPr>
          <p:cNvSpPr>
            <a:spLocks noGrp="1"/>
          </p:cNvSpPr>
          <p:nvPr>
            <p:ph type="dt" sz="half" idx="10"/>
          </p:nvPr>
        </p:nvSpPr>
        <p:spPr/>
        <p:txBody>
          <a:bodyPr/>
          <a:lstStyle/>
          <a:p>
            <a:fld id="{7D359FCB-B543-42FA-A1FD-4FF3D4B5F602}" type="datetimeFigureOut">
              <a:rPr lang="en-US" smtClean="0"/>
              <a:t>4/22/2021</a:t>
            </a:fld>
            <a:endParaRPr lang="en-US"/>
          </a:p>
        </p:txBody>
      </p:sp>
      <p:sp>
        <p:nvSpPr>
          <p:cNvPr id="5" name="Footer Placeholder 4">
            <a:extLst>
              <a:ext uri="{FF2B5EF4-FFF2-40B4-BE49-F238E27FC236}">
                <a16:creationId xmlns:a16="http://schemas.microsoft.com/office/drawing/2014/main" id="{5B435C2B-0E4F-4064-97AF-1358AB62E7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3E04-4AEA-4F05-A3E2-EC7C7F9D031F}"/>
              </a:ext>
            </a:extLst>
          </p:cNvPr>
          <p:cNvSpPr>
            <a:spLocks noGrp="1"/>
          </p:cNvSpPr>
          <p:nvPr>
            <p:ph type="sldNum" sz="quarter" idx="12"/>
          </p:nvPr>
        </p:nvSpPr>
        <p:spPr/>
        <p:txBody>
          <a:bodyPr/>
          <a:lstStyle/>
          <a:p>
            <a:fld id="{EFB4CB34-3080-47FB-B8F7-AE6DEAE29305}" type="slidenum">
              <a:rPr lang="en-US" smtClean="0"/>
              <a:t>‹#›</a:t>
            </a:fld>
            <a:endParaRPr lang="en-US"/>
          </a:p>
        </p:txBody>
      </p:sp>
    </p:spTree>
    <p:extLst>
      <p:ext uri="{BB962C8B-B14F-4D97-AF65-F5344CB8AC3E}">
        <p14:creationId xmlns:p14="http://schemas.microsoft.com/office/powerpoint/2010/main" val="24376926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B1FAF5-184E-4111-AA9F-F5438449E53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C99CD9-1203-49D1-8C55-12462FBE7DC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4A1983-AF18-4086-897A-A0D3CC701BAA}"/>
              </a:ext>
            </a:extLst>
          </p:cNvPr>
          <p:cNvSpPr>
            <a:spLocks noGrp="1"/>
          </p:cNvSpPr>
          <p:nvPr>
            <p:ph type="dt" sz="half" idx="10"/>
          </p:nvPr>
        </p:nvSpPr>
        <p:spPr/>
        <p:txBody>
          <a:bodyPr/>
          <a:lstStyle/>
          <a:p>
            <a:fld id="{7D359FCB-B543-42FA-A1FD-4FF3D4B5F602}" type="datetimeFigureOut">
              <a:rPr lang="en-US" smtClean="0"/>
              <a:t>4/22/2021</a:t>
            </a:fld>
            <a:endParaRPr lang="en-US"/>
          </a:p>
        </p:txBody>
      </p:sp>
      <p:sp>
        <p:nvSpPr>
          <p:cNvPr id="5" name="Footer Placeholder 4">
            <a:extLst>
              <a:ext uri="{FF2B5EF4-FFF2-40B4-BE49-F238E27FC236}">
                <a16:creationId xmlns:a16="http://schemas.microsoft.com/office/drawing/2014/main" id="{F9E17C2C-06AF-432D-8849-C88703CD65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F99E5C-4F65-422A-9EC0-B6D32D9EF6F8}"/>
              </a:ext>
            </a:extLst>
          </p:cNvPr>
          <p:cNvSpPr>
            <a:spLocks noGrp="1"/>
          </p:cNvSpPr>
          <p:nvPr>
            <p:ph type="sldNum" sz="quarter" idx="12"/>
          </p:nvPr>
        </p:nvSpPr>
        <p:spPr/>
        <p:txBody>
          <a:bodyPr/>
          <a:lstStyle/>
          <a:p>
            <a:fld id="{EFB4CB34-3080-47FB-B8F7-AE6DEAE29305}" type="slidenum">
              <a:rPr lang="en-US" smtClean="0"/>
              <a:t>‹#›</a:t>
            </a:fld>
            <a:endParaRPr lang="en-US"/>
          </a:p>
        </p:txBody>
      </p:sp>
    </p:spTree>
    <p:extLst>
      <p:ext uri="{BB962C8B-B14F-4D97-AF65-F5344CB8AC3E}">
        <p14:creationId xmlns:p14="http://schemas.microsoft.com/office/powerpoint/2010/main" val="2563530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4/22/2021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93350680"/>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E15456-17E4-450D-A39A-A629E03CA2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FF0DA25-6F34-48AB-B15E-54ED423ADA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CE58E2-6223-483A-87ED-8F4A2E1C28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359FCB-B543-42FA-A1FD-4FF3D4B5F602}" type="datetimeFigureOut">
              <a:rPr lang="en-US" smtClean="0"/>
              <a:t>4/22/2021</a:t>
            </a:fld>
            <a:endParaRPr lang="en-US"/>
          </a:p>
        </p:txBody>
      </p:sp>
      <p:sp>
        <p:nvSpPr>
          <p:cNvPr id="5" name="Footer Placeholder 4">
            <a:extLst>
              <a:ext uri="{FF2B5EF4-FFF2-40B4-BE49-F238E27FC236}">
                <a16:creationId xmlns:a16="http://schemas.microsoft.com/office/drawing/2014/main" id="{2C0883D2-9C1D-436E-A3A0-5F0BE0B232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9D4C951-F03D-449E-B0D9-A4C3DCFEF2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B4CB34-3080-47FB-B8F7-AE6DEAE29305}" type="slidenum">
              <a:rPr lang="en-US" smtClean="0"/>
              <a:t>‹#›</a:t>
            </a:fld>
            <a:endParaRPr lang="en-US"/>
          </a:p>
        </p:txBody>
      </p:sp>
    </p:spTree>
    <p:extLst>
      <p:ext uri="{BB962C8B-B14F-4D97-AF65-F5344CB8AC3E}">
        <p14:creationId xmlns:p14="http://schemas.microsoft.com/office/powerpoint/2010/main" val="1212044476"/>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00.png"/><Relationship Id="rId13" Type="http://schemas.openxmlformats.org/officeDocument/2006/relationships/customXml" Target="../ink/ink5.xml"/><Relationship Id="rId18" Type="http://schemas.openxmlformats.org/officeDocument/2006/relationships/customXml" Target="../ink/ink7.xml"/><Relationship Id="rId3" Type="http://schemas.openxmlformats.org/officeDocument/2006/relationships/image" Target="../media/image9.png"/><Relationship Id="rId7" Type="http://schemas.openxmlformats.org/officeDocument/2006/relationships/customXml" Target="../ink/ink2.xml"/><Relationship Id="rId12" Type="http://schemas.openxmlformats.org/officeDocument/2006/relationships/image" Target="../media/image12.png"/><Relationship Id="rId17" Type="http://schemas.openxmlformats.org/officeDocument/2006/relationships/image" Target="../media/image15.png"/><Relationship Id="rId2" Type="http://schemas.openxmlformats.org/officeDocument/2006/relationships/notesSlide" Target="../notesSlides/notesSlide5.xml"/><Relationship Id="rId16" Type="http://schemas.openxmlformats.org/officeDocument/2006/relationships/image" Target="../media/image14.png"/><Relationship Id="rId1" Type="http://schemas.openxmlformats.org/officeDocument/2006/relationships/slideLayout" Target="../slideLayouts/slideLayout4.xml"/><Relationship Id="rId6" Type="http://schemas.openxmlformats.org/officeDocument/2006/relationships/image" Target="../media/image90.png"/><Relationship Id="rId11" Type="http://schemas.openxmlformats.org/officeDocument/2006/relationships/customXml" Target="../ink/ink4.xml"/><Relationship Id="rId5" Type="http://schemas.openxmlformats.org/officeDocument/2006/relationships/customXml" Target="../ink/ink1.xml"/><Relationship Id="rId15" Type="http://schemas.openxmlformats.org/officeDocument/2006/relationships/customXml" Target="../ink/ink6.xml"/><Relationship Id="rId10" Type="http://schemas.openxmlformats.org/officeDocument/2006/relationships/image" Target="../media/image11.png"/><Relationship Id="rId19" Type="http://schemas.openxmlformats.org/officeDocument/2006/relationships/customXml" Target="../ink/ink8.xml"/><Relationship Id="rId4" Type="http://schemas.openxmlformats.org/officeDocument/2006/relationships/image" Target="../media/image10.png"/><Relationship Id="rId9" Type="http://schemas.openxmlformats.org/officeDocument/2006/relationships/customXml" Target="../ink/ink3.xml"/><Relationship Id="rId1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6.tmp"/><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9.tmp"/><Relationship Id="rId5" Type="http://schemas.openxmlformats.org/officeDocument/2006/relationships/image" Target="../media/image28.tmp"/><Relationship Id="rId4" Type="http://schemas.openxmlformats.org/officeDocument/2006/relationships/image" Target="../media/image27.tmp"/></Relationships>
</file>

<file path=ppt/slides/_rels/slide10.xml.rels><?xml version="1.0" encoding="UTF-8" standalone="yes"?>
<Relationships xmlns="http://schemas.openxmlformats.org/package/2006/relationships"><Relationship Id="rId3" Type="http://schemas.openxmlformats.org/officeDocument/2006/relationships/image" Target="../media/image30.tmp"/><Relationship Id="rId2" Type="http://schemas.openxmlformats.org/officeDocument/2006/relationships/hyperlink" Target="https://github.com/usgs/gems-tools-arcmap" TargetMode="External"/><Relationship Id="rId1" Type="http://schemas.openxmlformats.org/officeDocument/2006/relationships/slideLayout" Target="../slideLayouts/slideLayout2.xml"/><Relationship Id="rId4" Type="http://schemas.openxmlformats.org/officeDocument/2006/relationships/image" Target="../media/image31.tmp"/></Relationships>
</file>

<file path=ppt/slides/_rels/slide11.xml.rels><?xml version="1.0" encoding="UTF-8" standalone="yes"?>
<Relationships xmlns="http://schemas.openxmlformats.org/package/2006/relationships"><Relationship Id="rId3" Type="http://schemas.openxmlformats.org/officeDocument/2006/relationships/image" Target="../media/image33.tmp"/><Relationship Id="rId2" Type="http://schemas.openxmlformats.org/officeDocument/2006/relationships/image" Target="../media/image32.tmp"/><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6.tmp"/><Relationship Id="rId2" Type="http://schemas.openxmlformats.org/officeDocument/2006/relationships/image" Target="../media/image35.tmp"/><Relationship Id="rId1" Type="http://schemas.openxmlformats.org/officeDocument/2006/relationships/slideLayout" Target="../slideLayouts/slideLayout2.xml"/><Relationship Id="rId4" Type="http://schemas.openxmlformats.org/officeDocument/2006/relationships/image" Target="../media/image37.tmp"/></Relationships>
</file>

<file path=ppt/slides/_rels/slide13.xml.rels><?xml version="1.0" encoding="UTF-8" standalone="yes"?>
<Relationships xmlns="http://schemas.openxmlformats.org/package/2006/relationships"><Relationship Id="rId3" Type="http://schemas.openxmlformats.org/officeDocument/2006/relationships/image" Target="../media/image38.tmp"/><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0.tmp"/><Relationship Id="rId4" Type="http://schemas.openxmlformats.org/officeDocument/2006/relationships/image" Target="../media/image39.tmp"/></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tmp"/><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4.tmp"/><Relationship Id="rId2" Type="http://schemas.openxmlformats.org/officeDocument/2006/relationships/image" Target="../media/image43.tmp"/><Relationship Id="rId1" Type="http://schemas.openxmlformats.org/officeDocument/2006/relationships/slideLayout" Target="../slideLayouts/slideLayout2.xml"/><Relationship Id="rId5" Type="http://schemas.openxmlformats.org/officeDocument/2006/relationships/image" Target="../media/image46.tmp"/><Relationship Id="rId4" Type="http://schemas.openxmlformats.org/officeDocument/2006/relationships/image" Target="../media/image45.tmp"/></Relationships>
</file>

<file path=ppt/slides/_rels/slide16.xml.rels><?xml version="1.0" encoding="UTF-8" standalone="yes"?>
<Relationships xmlns="http://schemas.openxmlformats.org/package/2006/relationships"><Relationship Id="rId3" Type="http://schemas.openxmlformats.org/officeDocument/2006/relationships/image" Target="../media/image48.tmp"/><Relationship Id="rId2" Type="http://schemas.openxmlformats.org/officeDocument/2006/relationships/image" Target="../media/image47.tmp"/><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0.tmp"/><Relationship Id="rId2" Type="http://schemas.openxmlformats.org/officeDocument/2006/relationships/image" Target="../media/image49.tmp"/><Relationship Id="rId1" Type="http://schemas.openxmlformats.org/officeDocument/2006/relationships/slideLayout" Target="../slideLayouts/slideLayout2.xml"/><Relationship Id="rId4" Type="http://schemas.openxmlformats.org/officeDocument/2006/relationships/image" Target="../media/image51.tmp"/></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pubs.usgs.gov/tm/11b10/tm11b10.pdf#p69"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2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doi.org/10.3133/tm11B1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00F84263-8F4D-4C46-B5AD-418B982C16CF}"/>
              </a:ext>
            </a:extLst>
          </p:cNvPr>
          <p:cNvPicPr>
            <a:picLocks noChangeAspect="1"/>
          </p:cNvPicPr>
          <p:nvPr/>
        </p:nvPicPr>
        <p:blipFill rotWithShape="1">
          <a:blip r:embed="rId3">
            <a:alphaModFix amt="35000"/>
          </a:blip>
          <a:srcRect r="29214"/>
          <a:stretch/>
        </p:blipFill>
        <p:spPr>
          <a:xfrm>
            <a:off x="6442782" y="-1654"/>
            <a:ext cx="2876557" cy="6858000"/>
          </a:xfrm>
          <a:prstGeom prst="rect">
            <a:avLst/>
          </a:prstGeom>
        </p:spPr>
      </p:pic>
      <p:pic>
        <p:nvPicPr>
          <p:cNvPr id="7" name="Picture 6">
            <a:extLst>
              <a:ext uri="{FF2B5EF4-FFF2-40B4-BE49-F238E27FC236}">
                <a16:creationId xmlns:a16="http://schemas.microsoft.com/office/drawing/2014/main" id="{AD0FF8BB-1058-41A0-9045-3DFD16D9C6D0}"/>
              </a:ext>
            </a:extLst>
          </p:cNvPr>
          <p:cNvPicPr>
            <a:picLocks noChangeAspect="1"/>
          </p:cNvPicPr>
          <p:nvPr/>
        </p:nvPicPr>
        <p:blipFill rotWithShape="1">
          <a:blip r:embed="rId4">
            <a:alphaModFix amt="35000"/>
          </a:blip>
          <a:srcRect r="31542"/>
          <a:stretch/>
        </p:blipFill>
        <p:spPr>
          <a:xfrm>
            <a:off x="3221664" y="8939"/>
            <a:ext cx="3221664" cy="6804222"/>
          </a:xfrm>
          <a:prstGeom prst="rect">
            <a:avLst/>
          </a:prstGeom>
        </p:spPr>
      </p:pic>
      <p:pic>
        <p:nvPicPr>
          <p:cNvPr id="6" name="Picture 5">
            <a:extLst>
              <a:ext uri="{FF2B5EF4-FFF2-40B4-BE49-F238E27FC236}">
                <a16:creationId xmlns:a16="http://schemas.microsoft.com/office/drawing/2014/main" id="{2A785E20-7382-4B28-8A3C-B8EBB78290E1}"/>
              </a:ext>
            </a:extLst>
          </p:cNvPr>
          <p:cNvPicPr>
            <a:picLocks noChangeAspect="1"/>
          </p:cNvPicPr>
          <p:nvPr/>
        </p:nvPicPr>
        <p:blipFill>
          <a:blip r:embed="rId5">
            <a:alphaModFix amt="35000"/>
          </a:blip>
          <a:stretch>
            <a:fillRect/>
          </a:stretch>
        </p:blipFill>
        <p:spPr>
          <a:xfrm>
            <a:off x="-1" y="14176"/>
            <a:ext cx="3221665" cy="6835998"/>
          </a:xfrm>
          <a:prstGeom prst="rect">
            <a:avLst/>
          </a:prstGeom>
        </p:spPr>
      </p:pic>
      <p:pic>
        <p:nvPicPr>
          <p:cNvPr id="8" name="Picture 7">
            <a:extLst>
              <a:ext uri="{FF2B5EF4-FFF2-40B4-BE49-F238E27FC236}">
                <a16:creationId xmlns:a16="http://schemas.microsoft.com/office/drawing/2014/main" id="{217B913B-F5F8-479D-9F34-B3EBC98BB353}"/>
              </a:ext>
            </a:extLst>
          </p:cNvPr>
          <p:cNvPicPr>
            <a:picLocks noChangeAspect="1"/>
          </p:cNvPicPr>
          <p:nvPr/>
        </p:nvPicPr>
        <p:blipFill>
          <a:blip r:embed="rId6">
            <a:alphaModFix amt="0"/>
          </a:blip>
          <a:stretch>
            <a:fillRect/>
          </a:stretch>
        </p:blipFill>
        <p:spPr>
          <a:xfrm>
            <a:off x="-2" y="0"/>
            <a:ext cx="3221665" cy="2418639"/>
          </a:xfrm>
          <a:prstGeom prst="rect">
            <a:avLst/>
          </a:prstGeom>
        </p:spPr>
      </p:pic>
      <p:sp>
        <p:nvSpPr>
          <p:cNvPr id="9" name="TextBox 8">
            <a:extLst>
              <a:ext uri="{FF2B5EF4-FFF2-40B4-BE49-F238E27FC236}">
                <a16:creationId xmlns:a16="http://schemas.microsoft.com/office/drawing/2014/main" id="{7B9842F4-3D0E-4CB0-9F06-21844B4AB45C}"/>
              </a:ext>
            </a:extLst>
          </p:cNvPr>
          <p:cNvSpPr txBox="1"/>
          <p:nvPr/>
        </p:nvSpPr>
        <p:spPr>
          <a:xfrm>
            <a:off x="2524777" y="-28802"/>
            <a:ext cx="72301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alpha val="50000"/>
                  </a:prstClr>
                </a:solidFill>
                <a:effectLst/>
                <a:uLnTx/>
                <a:uFillTx/>
                <a:latin typeface="Calibri" panose="020F0502020204030204"/>
                <a:ea typeface="+mn-ea"/>
                <a:cs typeface="Arial" panose="020B0604020202020204" pitchFamily="34" charset="0"/>
              </a:rPr>
              <a:t>1969</a:t>
            </a:r>
          </a:p>
        </p:txBody>
      </p:sp>
      <p:sp>
        <p:nvSpPr>
          <p:cNvPr id="10" name="TextBox 9">
            <a:extLst>
              <a:ext uri="{FF2B5EF4-FFF2-40B4-BE49-F238E27FC236}">
                <a16:creationId xmlns:a16="http://schemas.microsoft.com/office/drawing/2014/main" id="{F2DA4593-4F7A-464B-BF96-208FB242BE85}"/>
              </a:ext>
            </a:extLst>
          </p:cNvPr>
          <p:cNvSpPr txBox="1"/>
          <p:nvPr/>
        </p:nvSpPr>
        <p:spPr>
          <a:xfrm>
            <a:off x="5839942" y="-28802"/>
            <a:ext cx="72301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alpha val="50000"/>
                  </a:prstClr>
                </a:solidFill>
                <a:effectLst/>
                <a:uLnTx/>
                <a:uFillTx/>
                <a:latin typeface="Calibri" panose="020F0502020204030204"/>
                <a:ea typeface="+mn-ea"/>
                <a:cs typeface="Arial" panose="020B0604020202020204" pitchFamily="34" charset="0"/>
              </a:rPr>
              <a:t>1988</a:t>
            </a:r>
          </a:p>
        </p:txBody>
      </p:sp>
      <p:pic>
        <p:nvPicPr>
          <p:cNvPr id="12" name="Picture 11">
            <a:extLst>
              <a:ext uri="{FF2B5EF4-FFF2-40B4-BE49-F238E27FC236}">
                <a16:creationId xmlns:a16="http://schemas.microsoft.com/office/drawing/2014/main" id="{4BE5945A-9B7C-4F05-8F87-FE0B472DFAA2}"/>
              </a:ext>
            </a:extLst>
          </p:cNvPr>
          <p:cNvPicPr>
            <a:picLocks noChangeAspect="1"/>
          </p:cNvPicPr>
          <p:nvPr/>
        </p:nvPicPr>
        <p:blipFill>
          <a:blip r:embed="rId7">
            <a:alphaModFix amt="0"/>
          </a:blip>
          <a:stretch>
            <a:fillRect/>
          </a:stretch>
        </p:blipFill>
        <p:spPr>
          <a:xfrm>
            <a:off x="3143286" y="4444915"/>
            <a:ext cx="3328228" cy="2383995"/>
          </a:xfrm>
          <a:prstGeom prst="rect">
            <a:avLst/>
          </a:prstGeom>
        </p:spPr>
      </p:pic>
      <p:sp>
        <p:nvSpPr>
          <p:cNvPr id="21" name="TextBox 20">
            <a:extLst>
              <a:ext uri="{FF2B5EF4-FFF2-40B4-BE49-F238E27FC236}">
                <a16:creationId xmlns:a16="http://schemas.microsoft.com/office/drawing/2014/main" id="{2659D179-87E7-4BE0-B8A5-635312274624}"/>
              </a:ext>
            </a:extLst>
          </p:cNvPr>
          <p:cNvSpPr txBox="1"/>
          <p:nvPr/>
        </p:nvSpPr>
        <p:spPr>
          <a:xfrm>
            <a:off x="8597415" y="-28802"/>
            <a:ext cx="72301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alpha val="50000"/>
                  </a:prstClr>
                </a:solidFill>
                <a:effectLst/>
                <a:uLnTx/>
                <a:uFillTx/>
                <a:latin typeface="Calibri" panose="020F0502020204030204"/>
                <a:ea typeface="+mn-ea"/>
                <a:cs typeface="Arial" panose="020B0604020202020204" pitchFamily="34" charset="0"/>
              </a:rPr>
              <a:t>1993</a:t>
            </a:r>
          </a:p>
        </p:txBody>
      </p:sp>
      <p:pic>
        <p:nvPicPr>
          <p:cNvPr id="23" name="Picture 22">
            <a:extLst>
              <a:ext uri="{FF2B5EF4-FFF2-40B4-BE49-F238E27FC236}">
                <a16:creationId xmlns:a16="http://schemas.microsoft.com/office/drawing/2014/main" id="{F9CF7A96-6C83-4A18-A02D-3BAE7A5B40A7}"/>
              </a:ext>
            </a:extLst>
          </p:cNvPr>
          <p:cNvPicPr>
            <a:picLocks noChangeAspect="1"/>
          </p:cNvPicPr>
          <p:nvPr/>
        </p:nvPicPr>
        <p:blipFill rotWithShape="1">
          <a:blip r:embed="rId8">
            <a:alphaModFix amt="35000"/>
          </a:blip>
          <a:srcRect l="1" r="13022"/>
          <a:stretch/>
        </p:blipFill>
        <p:spPr>
          <a:xfrm>
            <a:off x="9311091" y="-4124"/>
            <a:ext cx="2876557" cy="6858000"/>
          </a:xfrm>
          <a:prstGeom prst="rect">
            <a:avLst/>
          </a:prstGeom>
        </p:spPr>
      </p:pic>
      <p:sp>
        <p:nvSpPr>
          <p:cNvPr id="24" name="TextBox 23">
            <a:extLst>
              <a:ext uri="{FF2B5EF4-FFF2-40B4-BE49-F238E27FC236}">
                <a16:creationId xmlns:a16="http://schemas.microsoft.com/office/drawing/2014/main" id="{9784E4DA-2F72-4323-B7E7-830D8F5969DB}"/>
              </a:ext>
            </a:extLst>
          </p:cNvPr>
          <p:cNvSpPr txBox="1"/>
          <p:nvPr/>
        </p:nvSpPr>
        <p:spPr>
          <a:xfrm>
            <a:off x="11521239" y="-28802"/>
            <a:ext cx="72301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alpha val="50000"/>
                  </a:prstClr>
                </a:solidFill>
                <a:effectLst/>
                <a:uLnTx/>
                <a:uFillTx/>
                <a:latin typeface="Calibri" panose="020F0502020204030204"/>
                <a:ea typeface="+mn-ea"/>
                <a:cs typeface="Arial" panose="020B0604020202020204" pitchFamily="34" charset="0"/>
              </a:rPr>
              <a:t>2017</a:t>
            </a:r>
          </a:p>
        </p:txBody>
      </p:sp>
      <p:sp>
        <p:nvSpPr>
          <p:cNvPr id="2" name="Title 1">
            <a:extLst>
              <a:ext uri="{FF2B5EF4-FFF2-40B4-BE49-F238E27FC236}">
                <a16:creationId xmlns:a16="http://schemas.microsoft.com/office/drawing/2014/main" id="{94030F9B-EEA6-474D-B7C0-5CFAE8D9EEAA}"/>
              </a:ext>
            </a:extLst>
          </p:cNvPr>
          <p:cNvSpPr>
            <a:spLocks noGrp="1"/>
          </p:cNvSpPr>
          <p:nvPr>
            <p:ph type="ctrTitle"/>
          </p:nvPr>
        </p:nvSpPr>
        <p:spPr>
          <a:xfrm>
            <a:off x="1629448" y="2048922"/>
            <a:ext cx="9144000" cy="3127340"/>
          </a:xfrm>
          <a:effectLst/>
        </p:spPr>
        <p:txBody>
          <a:bodyPr>
            <a:normAutofit fontScale="90000"/>
          </a:bodyPr>
          <a:lstStyle/>
          <a:p>
            <a:r>
              <a:rPr lang="en-US" b="1" dirty="0">
                <a:ln w="12700">
                  <a:noFill/>
                </a:ln>
                <a:solidFill>
                  <a:schemeClr val="tx1">
                    <a:lumMod val="95000"/>
                    <a:lumOff val="5000"/>
                  </a:schemeClr>
                </a:solidFill>
              </a:rPr>
              <a:t>Converting Surficial, </a:t>
            </a:r>
            <a:br>
              <a:rPr lang="en-US" b="1" dirty="0">
                <a:ln w="12700">
                  <a:noFill/>
                </a:ln>
                <a:solidFill>
                  <a:schemeClr val="tx1">
                    <a:lumMod val="95000"/>
                    <a:lumOff val="5000"/>
                  </a:schemeClr>
                </a:solidFill>
              </a:rPr>
            </a:br>
            <a:r>
              <a:rPr lang="en-US" b="1" dirty="0">
                <a:ln w="12700">
                  <a:noFill/>
                </a:ln>
                <a:solidFill>
                  <a:schemeClr val="tx1">
                    <a:lumMod val="95000"/>
                    <a:lumOff val="5000"/>
                  </a:schemeClr>
                </a:solidFill>
              </a:rPr>
              <a:t>Stack-Unit Maps to GeMS</a:t>
            </a:r>
            <a:br>
              <a:rPr lang="en-US" b="1" dirty="0">
                <a:ln w="12700">
                  <a:noFill/>
                </a:ln>
                <a:solidFill>
                  <a:schemeClr val="tx1">
                    <a:lumMod val="95000"/>
                    <a:lumOff val="5000"/>
                  </a:schemeClr>
                </a:solidFill>
              </a:rPr>
            </a:br>
            <a:r>
              <a:rPr lang="en-US" sz="2400" dirty="0">
                <a:ln w="6350">
                  <a:noFill/>
                </a:ln>
              </a:rPr>
              <a:t>Presented by Emily Bunse and Janet Camarca, Illinois State Geological Survey </a:t>
            </a:r>
            <a:br>
              <a:rPr lang="en-US" sz="2400" dirty="0">
                <a:ln w="6350">
                  <a:noFill/>
                </a:ln>
              </a:rPr>
            </a:br>
            <a:r>
              <a:rPr lang="en-US" sz="2400" dirty="0">
                <a:ln w="6350">
                  <a:noFill/>
                </a:ln>
              </a:rPr>
              <a:t>CDEFG Meeting, April 12, 2021</a:t>
            </a:r>
            <a:br>
              <a:rPr lang="en-US" b="1" dirty="0">
                <a:ln w="12700">
                  <a:solidFill>
                    <a:schemeClr val="bg1"/>
                  </a:solidFill>
                </a:ln>
                <a:solidFill>
                  <a:schemeClr val="tx1">
                    <a:lumMod val="95000"/>
                    <a:lumOff val="5000"/>
                  </a:schemeClr>
                </a:solidFill>
              </a:rPr>
            </a:br>
            <a:endParaRPr lang="en-US" b="1" dirty="0">
              <a:ln w="12700">
                <a:solidFill>
                  <a:schemeClr val="bg1"/>
                </a:solidFill>
              </a:ln>
              <a:solidFill>
                <a:schemeClr val="tx1">
                  <a:lumMod val="95000"/>
                  <a:lumOff val="5000"/>
                </a:schemeClr>
              </a:solidFill>
              <a:effectLst/>
            </a:endParaRPr>
          </a:p>
        </p:txBody>
      </p:sp>
    </p:spTree>
    <p:extLst>
      <p:ext uri="{BB962C8B-B14F-4D97-AF65-F5344CB8AC3E}">
        <p14:creationId xmlns:p14="http://schemas.microsoft.com/office/powerpoint/2010/main" val="2321347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00F84263-8F4D-4C46-B5AD-418B982C16CF}"/>
              </a:ext>
            </a:extLst>
          </p:cNvPr>
          <p:cNvPicPr>
            <a:picLocks noChangeAspect="1"/>
          </p:cNvPicPr>
          <p:nvPr/>
        </p:nvPicPr>
        <p:blipFill rotWithShape="1">
          <a:blip r:embed="rId3">
            <a:alphaModFix/>
          </a:blip>
          <a:srcRect r="29214"/>
          <a:stretch/>
        </p:blipFill>
        <p:spPr>
          <a:xfrm>
            <a:off x="6442782" y="-1654"/>
            <a:ext cx="2876557" cy="6858000"/>
          </a:xfrm>
          <a:prstGeom prst="rect">
            <a:avLst/>
          </a:prstGeom>
        </p:spPr>
      </p:pic>
      <p:pic>
        <p:nvPicPr>
          <p:cNvPr id="7" name="Picture 6">
            <a:extLst>
              <a:ext uri="{FF2B5EF4-FFF2-40B4-BE49-F238E27FC236}">
                <a16:creationId xmlns:a16="http://schemas.microsoft.com/office/drawing/2014/main" id="{AD0FF8BB-1058-41A0-9045-3DFD16D9C6D0}"/>
              </a:ext>
            </a:extLst>
          </p:cNvPr>
          <p:cNvPicPr>
            <a:picLocks noChangeAspect="1"/>
          </p:cNvPicPr>
          <p:nvPr/>
        </p:nvPicPr>
        <p:blipFill rotWithShape="1">
          <a:blip r:embed="rId4">
            <a:alphaModFix/>
          </a:blip>
          <a:srcRect r="31542"/>
          <a:stretch/>
        </p:blipFill>
        <p:spPr>
          <a:xfrm>
            <a:off x="3221664" y="8939"/>
            <a:ext cx="3221664" cy="6804222"/>
          </a:xfrm>
          <a:prstGeom prst="rect">
            <a:avLst/>
          </a:prstGeom>
        </p:spPr>
      </p:pic>
      <p:pic>
        <p:nvPicPr>
          <p:cNvPr id="6" name="Picture 5">
            <a:extLst>
              <a:ext uri="{FF2B5EF4-FFF2-40B4-BE49-F238E27FC236}">
                <a16:creationId xmlns:a16="http://schemas.microsoft.com/office/drawing/2014/main" id="{2A785E20-7382-4B28-8A3C-B8EBB78290E1}"/>
              </a:ext>
            </a:extLst>
          </p:cNvPr>
          <p:cNvPicPr>
            <a:picLocks noChangeAspect="1"/>
          </p:cNvPicPr>
          <p:nvPr/>
        </p:nvPicPr>
        <p:blipFill>
          <a:blip r:embed="rId5">
            <a:alphaModFix/>
          </a:blip>
          <a:stretch>
            <a:fillRect/>
          </a:stretch>
        </p:blipFill>
        <p:spPr>
          <a:xfrm>
            <a:off x="-1" y="14176"/>
            <a:ext cx="3221665" cy="6835998"/>
          </a:xfrm>
          <a:prstGeom prst="rect">
            <a:avLst/>
          </a:prstGeom>
        </p:spPr>
      </p:pic>
      <p:pic>
        <p:nvPicPr>
          <p:cNvPr id="8" name="Picture 7">
            <a:extLst>
              <a:ext uri="{FF2B5EF4-FFF2-40B4-BE49-F238E27FC236}">
                <a16:creationId xmlns:a16="http://schemas.microsoft.com/office/drawing/2014/main" id="{217B913B-F5F8-479D-9F34-B3EBC98BB353}"/>
              </a:ext>
            </a:extLst>
          </p:cNvPr>
          <p:cNvPicPr>
            <a:picLocks noChangeAspect="1"/>
          </p:cNvPicPr>
          <p:nvPr/>
        </p:nvPicPr>
        <p:blipFill>
          <a:blip r:embed="rId6">
            <a:alphaModFix/>
          </a:blip>
          <a:stretch>
            <a:fillRect/>
          </a:stretch>
        </p:blipFill>
        <p:spPr>
          <a:xfrm>
            <a:off x="-2" y="0"/>
            <a:ext cx="3221665" cy="2418639"/>
          </a:xfrm>
          <a:prstGeom prst="rect">
            <a:avLst/>
          </a:prstGeom>
        </p:spPr>
      </p:pic>
      <p:sp>
        <p:nvSpPr>
          <p:cNvPr id="9" name="TextBox 8">
            <a:extLst>
              <a:ext uri="{FF2B5EF4-FFF2-40B4-BE49-F238E27FC236}">
                <a16:creationId xmlns:a16="http://schemas.microsoft.com/office/drawing/2014/main" id="{7B9842F4-3D0E-4CB0-9F06-21844B4AB45C}"/>
              </a:ext>
            </a:extLst>
          </p:cNvPr>
          <p:cNvSpPr txBox="1"/>
          <p:nvPr/>
        </p:nvSpPr>
        <p:spPr>
          <a:xfrm>
            <a:off x="2524777" y="-28802"/>
            <a:ext cx="72301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1969</a:t>
            </a:r>
          </a:p>
        </p:txBody>
      </p:sp>
      <p:sp>
        <p:nvSpPr>
          <p:cNvPr id="10" name="TextBox 9">
            <a:extLst>
              <a:ext uri="{FF2B5EF4-FFF2-40B4-BE49-F238E27FC236}">
                <a16:creationId xmlns:a16="http://schemas.microsoft.com/office/drawing/2014/main" id="{F2DA4593-4F7A-464B-BF96-208FB242BE85}"/>
              </a:ext>
            </a:extLst>
          </p:cNvPr>
          <p:cNvSpPr txBox="1"/>
          <p:nvPr/>
        </p:nvSpPr>
        <p:spPr>
          <a:xfrm>
            <a:off x="5839942" y="-28802"/>
            <a:ext cx="72301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1988</a:t>
            </a:r>
          </a:p>
        </p:txBody>
      </p:sp>
      <p:pic>
        <p:nvPicPr>
          <p:cNvPr id="12" name="Picture 11">
            <a:extLst>
              <a:ext uri="{FF2B5EF4-FFF2-40B4-BE49-F238E27FC236}">
                <a16:creationId xmlns:a16="http://schemas.microsoft.com/office/drawing/2014/main" id="{4BE5945A-9B7C-4F05-8F87-FE0B472DFAA2}"/>
              </a:ext>
            </a:extLst>
          </p:cNvPr>
          <p:cNvPicPr>
            <a:picLocks noChangeAspect="1"/>
          </p:cNvPicPr>
          <p:nvPr/>
        </p:nvPicPr>
        <p:blipFill>
          <a:blip r:embed="rId7">
            <a:alphaModFix/>
          </a:blip>
          <a:stretch>
            <a:fillRect/>
          </a:stretch>
        </p:blipFill>
        <p:spPr>
          <a:xfrm>
            <a:off x="3143286" y="4444915"/>
            <a:ext cx="3328228" cy="2383995"/>
          </a:xfrm>
          <a:prstGeom prst="rect">
            <a:avLst/>
          </a:prstGeom>
        </p:spPr>
      </p:pic>
      <p:sp>
        <p:nvSpPr>
          <p:cNvPr id="21" name="TextBox 20">
            <a:extLst>
              <a:ext uri="{FF2B5EF4-FFF2-40B4-BE49-F238E27FC236}">
                <a16:creationId xmlns:a16="http://schemas.microsoft.com/office/drawing/2014/main" id="{2659D179-87E7-4BE0-B8A5-635312274624}"/>
              </a:ext>
            </a:extLst>
          </p:cNvPr>
          <p:cNvSpPr txBox="1"/>
          <p:nvPr/>
        </p:nvSpPr>
        <p:spPr>
          <a:xfrm>
            <a:off x="8597415" y="-28802"/>
            <a:ext cx="72301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1993</a:t>
            </a:r>
          </a:p>
        </p:txBody>
      </p:sp>
      <p:pic>
        <p:nvPicPr>
          <p:cNvPr id="23" name="Picture 22">
            <a:extLst>
              <a:ext uri="{FF2B5EF4-FFF2-40B4-BE49-F238E27FC236}">
                <a16:creationId xmlns:a16="http://schemas.microsoft.com/office/drawing/2014/main" id="{F9CF7A96-6C83-4A18-A02D-3BAE7A5B40A7}"/>
              </a:ext>
            </a:extLst>
          </p:cNvPr>
          <p:cNvPicPr>
            <a:picLocks noChangeAspect="1"/>
          </p:cNvPicPr>
          <p:nvPr/>
        </p:nvPicPr>
        <p:blipFill rotWithShape="1">
          <a:blip r:embed="rId8">
            <a:alphaModFix/>
          </a:blip>
          <a:srcRect l="1" r="13022"/>
          <a:stretch/>
        </p:blipFill>
        <p:spPr>
          <a:xfrm>
            <a:off x="9311091" y="-4124"/>
            <a:ext cx="2876557" cy="6858000"/>
          </a:xfrm>
          <a:prstGeom prst="rect">
            <a:avLst/>
          </a:prstGeom>
        </p:spPr>
      </p:pic>
      <p:sp>
        <p:nvSpPr>
          <p:cNvPr id="24" name="TextBox 23">
            <a:extLst>
              <a:ext uri="{FF2B5EF4-FFF2-40B4-BE49-F238E27FC236}">
                <a16:creationId xmlns:a16="http://schemas.microsoft.com/office/drawing/2014/main" id="{9784E4DA-2F72-4323-B7E7-830D8F5969DB}"/>
              </a:ext>
            </a:extLst>
          </p:cNvPr>
          <p:cNvSpPr txBox="1"/>
          <p:nvPr/>
        </p:nvSpPr>
        <p:spPr>
          <a:xfrm>
            <a:off x="11521239" y="-28802"/>
            <a:ext cx="72301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2017</a:t>
            </a:r>
          </a:p>
        </p:txBody>
      </p:sp>
    </p:spTree>
    <p:extLst>
      <p:ext uri="{BB962C8B-B14F-4D97-AF65-F5344CB8AC3E}">
        <p14:creationId xmlns:p14="http://schemas.microsoft.com/office/powerpoint/2010/main" val="1600119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21"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DBFC9-F8D4-4B2F-BB69-EBA159FD99D5}"/>
              </a:ext>
            </a:extLst>
          </p:cNvPr>
          <p:cNvSpPr>
            <a:spLocks noGrp="1"/>
          </p:cNvSpPr>
          <p:nvPr>
            <p:ph type="title"/>
          </p:nvPr>
        </p:nvSpPr>
        <p:spPr>
          <a:xfrm>
            <a:off x="677334" y="498708"/>
            <a:ext cx="8596668" cy="1320800"/>
          </a:xfrm>
        </p:spPr>
        <p:txBody>
          <a:bodyPr/>
          <a:lstStyle/>
          <a:p>
            <a:r>
              <a:rPr lang="en-US" dirty="0">
                <a:cs typeface="Arial" panose="020B0604020202020204" pitchFamily="34" charset="0"/>
              </a:rPr>
              <a:t>Why do we map stack units?</a:t>
            </a:r>
          </a:p>
        </p:txBody>
      </p:sp>
      <p:sp>
        <p:nvSpPr>
          <p:cNvPr id="3" name="Content Placeholder 2">
            <a:extLst>
              <a:ext uri="{FF2B5EF4-FFF2-40B4-BE49-F238E27FC236}">
                <a16:creationId xmlns:a16="http://schemas.microsoft.com/office/drawing/2014/main" id="{B1310281-3FB4-4746-8FAB-C3EDB5B19203}"/>
              </a:ext>
            </a:extLst>
          </p:cNvPr>
          <p:cNvSpPr>
            <a:spLocks noGrp="1"/>
          </p:cNvSpPr>
          <p:nvPr>
            <p:ph sz="half" idx="1"/>
          </p:nvPr>
        </p:nvSpPr>
        <p:spPr>
          <a:xfrm>
            <a:off x="677334" y="1488614"/>
            <a:ext cx="7938727" cy="3204408"/>
          </a:xfrm>
        </p:spPr>
        <p:txBody>
          <a:bodyPr>
            <a:normAutofit fontScale="70000" lnSpcReduction="20000"/>
          </a:bodyPr>
          <a:lstStyle/>
          <a:p>
            <a:r>
              <a:rPr lang="en-US" sz="3100" dirty="0">
                <a:cs typeface="Arial" panose="020B0604020202020204" pitchFamily="34" charset="0"/>
              </a:rPr>
              <a:t>Environmental Concerns</a:t>
            </a:r>
          </a:p>
          <a:p>
            <a:pPr lvl="1">
              <a:buFont typeface="Courier New" panose="02070309020205020404" pitchFamily="49" charset="0"/>
              <a:buChar char="o"/>
            </a:pPr>
            <a:r>
              <a:rPr lang="en-US" sz="2800" dirty="0">
                <a:cs typeface="Arial" panose="020B0604020202020204" pitchFamily="34" charset="0"/>
              </a:rPr>
              <a:t>The second surficial unit in the stack sequence is often mapped because it is the location of </a:t>
            </a:r>
            <a:r>
              <a:rPr lang="en-US" sz="2800" b="1" dirty="0">
                <a:cs typeface="Arial" panose="020B0604020202020204" pitchFamily="34" charset="0"/>
              </a:rPr>
              <a:t>aquifers</a:t>
            </a:r>
            <a:r>
              <a:rPr lang="en-US" sz="2800" dirty="0">
                <a:cs typeface="Arial" panose="020B0604020202020204" pitchFamily="34" charset="0"/>
              </a:rPr>
              <a:t> (groundwater resource management and landfill construction) or </a:t>
            </a:r>
            <a:r>
              <a:rPr lang="en-US" sz="2800" b="1" dirty="0">
                <a:cs typeface="Arial" panose="020B0604020202020204" pitchFamily="34" charset="0"/>
              </a:rPr>
              <a:t>geologic hazards </a:t>
            </a:r>
            <a:r>
              <a:rPr lang="en-US" sz="2800" dirty="0">
                <a:cs typeface="Arial" panose="020B0604020202020204" pitchFamily="34" charset="0"/>
              </a:rPr>
              <a:t>(construction/engineering). </a:t>
            </a:r>
          </a:p>
          <a:p>
            <a:r>
              <a:rPr lang="en-US" sz="3100" dirty="0">
                <a:cs typeface="Arial" panose="020B0604020202020204" pitchFamily="34" charset="0"/>
              </a:rPr>
              <a:t>Showing the lateral extent, thickness, and depth of shallow sand and gravel resources</a:t>
            </a:r>
          </a:p>
          <a:p>
            <a:r>
              <a:rPr lang="en-US" sz="3100" dirty="0">
                <a:cs typeface="Arial" panose="020B0604020202020204" pitchFamily="34" charset="0"/>
              </a:rPr>
              <a:t>Our understanding and classification of glacial deposits </a:t>
            </a:r>
          </a:p>
          <a:p>
            <a:r>
              <a:rPr lang="en-US" sz="3100" dirty="0">
                <a:cs typeface="Arial" panose="020B0604020202020204" pitchFamily="34" charset="0"/>
              </a:rPr>
              <a:t>There is often 5-10 feet of loess covering critical units.</a:t>
            </a:r>
          </a:p>
        </p:txBody>
      </p:sp>
      <p:sp>
        <p:nvSpPr>
          <p:cNvPr id="4" name="TextBox 3">
            <a:extLst>
              <a:ext uri="{FF2B5EF4-FFF2-40B4-BE49-F238E27FC236}">
                <a16:creationId xmlns:a16="http://schemas.microsoft.com/office/drawing/2014/main" id="{AFEB3A19-7858-4EA0-9934-B20E55315D16}"/>
              </a:ext>
            </a:extLst>
          </p:cNvPr>
          <p:cNvSpPr txBox="1"/>
          <p:nvPr/>
        </p:nvSpPr>
        <p:spPr>
          <a:xfrm>
            <a:off x="7445496" y="6382363"/>
            <a:ext cx="4734560" cy="461665"/>
          </a:xfrm>
          <a:prstGeom prst="rect">
            <a:avLst/>
          </a:prstGeom>
          <a:noFill/>
        </p:spPr>
        <p:txBody>
          <a:bodyPr wrap="square" rtlCol="0">
            <a:spAutoFit/>
          </a:bodyPr>
          <a:lstStyle/>
          <a:p>
            <a:pPr algn="r"/>
            <a:r>
              <a:rPr lang="en-US" sz="1200" dirty="0">
                <a:cs typeface="Arial" panose="020B0604020202020204" pitchFamily="34" charset="0"/>
              </a:rPr>
              <a:t> Kempton, 1981</a:t>
            </a:r>
          </a:p>
          <a:p>
            <a:pPr algn="r"/>
            <a:r>
              <a:rPr lang="en-US" sz="1200" dirty="0">
                <a:cs typeface="Arial" panose="020B0604020202020204" pitchFamily="34" charset="0"/>
              </a:rPr>
              <a:t>Phillips and Grimley, personal com. 2021</a:t>
            </a:r>
          </a:p>
        </p:txBody>
      </p:sp>
      <p:pic>
        <p:nvPicPr>
          <p:cNvPr id="6" name="Picture 5">
            <a:extLst>
              <a:ext uri="{FF2B5EF4-FFF2-40B4-BE49-F238E27FC236}">
                <a16:creationId xmlns:a16="http://schemas.microsoft.com/office/drawing/2014/main" id="{4AC15B74-0B58-4DDB-B685-2D555485531C}"/>
              </a:ext>
            </a:extLst>
          </p:cNvPr>
          <p:cNvPicPr>
            <a:picLocks noChangeAspect="1"/>
          </p:cNvPicPr>
          <p:nvPr/>
        </p:nvPicPr>
        <p:blipFill>
          <a:blip r:embed="rId3"/>
          <a:stretch>
            <a:fillRect/>
          </a:stretch>
        </p:blipFill>
        <p:spPr>
          <a:xfrm>
            <a:off x="677334" y="5041241"/>
            <a:ext cx="8471878" cy="1454568"/>
          </a:xfrm>
          <a:prstGeom prst="rect">
            <a:avLst/>
          </a:prstGeom>
        </p:spPr>
      </p:pic>
      <p:sp>
        <p:nvSpPr>
          <p:cNvPr id="8" name="TextBox 7">
            <a:extLst>
              <a:ext uri="{FF2B5EF4-FFF2-40B4-BE49-F238E27FC236}">
                <a16:creationId xmlns:a16="http://schemas.microsoft.com/office/drawing/2014/main" id="{08F6783D-8DCC-4FD7-9AA1-06452A3E22E2}"/>
              </a:ext>
            </a:extLst>
          </p:cNvPr>
          <p:cNvSpPr txBox="1"/>
          <p:nvPr/>
        </p:nvSpPr>
        <p:spPr>
          <a:xfrm>
            <a:off x="1210485" y="6518247"/>
            <a:ext cx="7405576" cy="307777"/>
          </a:xfrm>
          <a:prstGeom prst="rect">
            <a:avLst/>
          </a:prstGeom>
          <a:noFill/>
        </p:spPr>
        <p:txBody>
          <a:bodyPr wrap="square">
            <a:spAutoFit/>
          </a:bodyPr>
          <a:lstStyle/>
          <a:p>
            <a:pPr marL="0" indent="0" algn="ctr">
              <a:buNone/>
            </a:pPr>
            <a:r>
              <a:rPr lang="en-US" sz="1400" dirty="0">
                <a:cs typeface="Arial" panose="020B0604020202020204" pitchFamily="34" charset="0"/>
              </a:rPr>
              <a:t>(Kempton, 1981, p. 3)</a:t>
            </a:r>
          </a:p>
        </p:txBody>
      </p:sp>
      <p:pic>
        <p:nvPicPr>
          <p:cNvPr id="5" name="Picture 4">
            <a:extLst>
              <a:ext uri="{FF2B5EF4-FFF2-40B4-BE49-F238E27FC236}">
                <a16:creationId xmlns:a16="http://schemas.microsoft.com/office/drawing/2014/main" id="{F5EC17FE-6573-470C-995C-1EF4CC01E562}"/>
              </a:ext>
            </a:extLst>
          </p:cNvPr>
          <p:cNvPicPr>
            <a:picLocks noChangeAspect="1"/>
          </p:cNvPicPr>
          <p:nvPr/>
        </p:nvPicPr>
        <p:blipFill>
          <a:blip r:embed="rId4"/>
          <a:stretch>
            <a:fillRect/>
          </a:stretch>
        </p:blipFill>
        <p:spPr>
          <a:xfrm>
            <a:off x="8560114" y="0"/>
            <a:ext cx="3631886" cy="4842515"/>
          </a:xfrm>
          <a:prstGeom prst="rect">
            <a:avLst/>
          </a:prstGeom>
        </p:spPr>
      </p:pic>
      <p:sp>
        <p:nvSpPr>
          <p:cNvPr id="7" name="TextBox 6">
            <a:extLst>
              <a:ext uri="{FF2B5EF4-FFF2-40B4-BE49-F238E27FC236}">
                <a16:creationId xmlns:a16="http://schemas.microsoft.com/office/drawing/2014/main" id="{F62788A0-C68A-453C-8A84-C0C7832FB87D}"/>
              </a:ext>
            </a:extLst>
          </p:cNvPr>
          <p:cNvSpPr txBox="1"/>
          <p:nvPr/>
        </p:nvSpPr>
        <p:spPr>
          <a:xfrm>
            <a:off x="10265135" y="4595851"/>
            <a:ext cx="1994435" cy="246221"/>
          </a:xfrm>
          <a:prstGeom prst="rect">
            <a:avLst/>
          </a:prstGeom>
          <a:noFill/>
        </p:spPr>
        <p:txBody>
          <a:bodyPr wrap="square" rtlCol="0">
            <a:spAutoFit/>
          </a:bodyPr>
          <a:lstStyle/>
          <a:p>
            <a:r>
              <a:rPr lang="en-US" sz="1000" dirty="0">
                <a:solidFill>
                  <a:schemeClr val="bg1"/>
                </a:solidFill>
              </a:rPr>
              <a:t>Photo courtesy of Dave Grimley </a:t>
            </a:r>
          </a:p>
        </p:txBody>
      </p:sp>
    </p:spTree>
    <p:extLst>
      <p:ext uri="{BB962C8B-B14F-4D97-AF65-F5344CB8AC3E}">
        <p14:creationId xmlns:p14="http://schemas.microsoft.com/office/powerpoint/2010/main" val="3912707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0FE42-3543-4174-973C-BCD62820769F}"/>
              </a:ext>
            </a:extLst>
          </p:cNvPr>
          <p:cNvSpPr>
            <a:spLocks noGrp="1"/>
          </p:cNvSpPr>
          <p:nvPr>
            <p:ph type="title"/>
          </p:nvPr>
        </p:nvSpPr>
        <p:spPr/>
        <p:txBody>
          <a:bodyPr/>
          <a:lstStyle/>
          <a:p>
            <a:r>
              <a:rPr lang="en-US" dirty="0">
                <a:cs typeface="Arial" panose="020B0604020202020204" pitchFamily="34" charset="0"/>
              </a:rPr>
              <a:t>Stack Unit Terms</a:t>
            </a:r>
          </a:p>
        </p:txBody>
      </p:sp>
      <p:sp>
        <p:nvSpPr>
          <p:cNvPr id="4" name="Content Placeholder 3">
            <a:extLst>
              <a:ext uri="{FF2B5EF4-FFF2-40B4-BE49-F238E27FC236}">
                <a16:creationId xmlns:a16="http://schemas.microsoft.com/office/drawing/2014/main" id="{D15F21EC-54B2-4EA2-8EA2-B0EE3EEFA1A0}"/>
              </a:ext>
            </a:extLst>
          </p:cNvPr>
          <p:cNvSpPr>
            <a:spLocks noGrp="1"/>
          </p:cNvSpPr>
          <p:nvPr>
            <p:ph sz="half" idx="2"/>
          </p:nvPr>
        </p:nvSpPr>
        <p:spPr>
          <a:xfrm>
            <a:off x="773168" y="1488613"/>
            <a:ext cx="8404999" cy="3880773"/>
          </a:xfrm>
        </p:spPr>
        <p:txBody>
          <a:bodyPr>
            <a:noAutofit/>
          </a:bodyPr>
          <a:lstStyle/>
          <a:p>
            <a:pPr marL="0" indent="0">
              <a:buNone/>
            </a:pPr>
            <a:r>
              <a:rPr lang="en-US" sz="2000" b="1" dirty="0"/>
              <a:t>Stack Unit Maps </a:t>
            </a:r>
          </a:p>
          <a:p>
            <a:pPr lvl="1"/>
            <a:r>
              <a:rPr lang="en-US" sz="2000" dirty="0"/>
              <a:t>Show the </a:t>
            </a:r>
            <a:r>
              <a:rPr lang="en-US" sz="2000" u="sng" dirty="0"/>
              <a:t>areal</a:t>
            </a:r>
            <a:r>
              <a:rPr lang="en-US" sz="2000" dirty="0"/>
              <a:t> and </a:t>
            </a:r>
            <a:r>
              <a:rPr lang="en-US" sz="2000" u="sng" dirty="0"/>
              <a:t>vertical</a:t>
            </a:r>
            <a:r>
              <a:rPr lang="en-US" sz="2000" dirty="0"/>
              <a:t> distribution of geologic deposits and formations </a:t>
            </a:r>
          </a:p>
          <a:p>
            <a:pPr lvl="1"/>
            <a:r>
              <a:rPr lang="en-US" sz="2000" dirty="0"/>
              <a:t>Enable the visualization of geologic information at multiple surfaces. </a:t>
            </a:r>
          </a:p>
          <a:p>
            <a:pPr lvl="1"/>
            <a:r>
              <a:rPr lang="en-US" sz="2000" dirty="0"/>
              <a:t>Includes information that otherwise is shown on separate maps, cross sections, or in text descriptions. </a:t>
            </a:r>
          </a:p>
          <a:p>
            <a:pPr marL="0" indent="0">
              <a:buNone/>
            </a:pPr>
            <a:r>
              <a:rPr lang="en-US" sz="2000" b="1" dirty="0"/>
              <a:t>Unit 1, Top Unit </a:t>
            </a:r>
          </a:p>
          <a:p>
            <a:pPr marL="457200" lvl="1" indent="0">
              <a:buNone/>
            </a:pPr>
            <a:r>
              <a:rPr lang="en-US" sz="2000" dirty="0"/>
              <a:t>The </a:t>
            </a:r>
            <a:r>
              <a:rPr lang="en-US" sz="2000" u="sng" dirty="0"/>
              <a:t>overlying</a:t>
            </a:r>
            <a:r>
              <a:rPr lang="en-US" sz="2000" dirty="0"/>
              <a:t>, named geologic unit or informal material in a stack unit. This occurs at the surface. </a:t>
            </a:r>
          </a:p>
          <a:p>
            <a:pPr marL="0" indent="0">
              <a:buNone/>
            </a:pPr>
            <a:r>
              <a:rPr lang="en-US" sz="2000" b="1" dirty="0"/>
              <a:t>Unit 2, Bottom Unit</a:t>
            </a:r>
          </a:p>
          <a:p>
            <a:pPr marL="457200" lvl="1" indent="0">
              <a:buNone/>
            </a:pPr>
            <a:r>
              <a:rPr lang="en-US" sz="2000" dirty="0"/>
              <a:t>The </a:t>
            </a:r>
            <a:r>
              <a:rPr lang="en-US" sz="2000" u="sng" dirty="0"/>
              <a:t>underlying</a:t>
            </a:r>
            <a:r>
              <a:rPr lang="en-US" sz="2000" dirty="0"/>
              <a:t>, named geologic unit or informal material in a stack unit. This unit, on its own, may not be part of a continuous map unit dataset. </a:t>
            </a:r>
          </a:p>
        </p:txBody>
      </p:sp>
      <p:sp>
        <p:nvSpPr>
          <p:cNvPr id="6" name="TextBox 5">
            <a:extLst>
              <a:ext uri="{FF2B5EF4-FFF2-40B4-BE49-F238E27FC236}">
                <a16:creationId xmlns:a16="http://schemas.microsoft.com/office/drawing/2014/main" id="{8C4DA93D-87EC-4210-B724-DD41A8652769}"/>
              </a:ext>
            </a:extLst>
          </p:cNvPr>
          <p:cNvSpPr txBox="1"/>
          <p:nvPr/>
        </p:nvSpPr>
        <p:spPr>
          <a:xfrm>
            <a:off x="10977439" y="6492875"/>
            <a:ext cx="1214561" cy="276999"/>
          </a:xfrm>
          <a:prstGeom prst="rect">
            <a:avLst/>
          </a:prstGeom>
          <a:noFill/>
        </p:spPr>
        <p:txBody>
          <a:bodyPr wrap="square">
            <a:spAutoFit/>
          </a:bodyPr>
          <a:lstStyle/>
          <a:p>
            <a:r>
              <a:rPr lang="en-US" sz="1200" dirty="0">
                <a:cs typeface="Arial" panose="020B0604020202020204" pitchFamily="34" charset="0"/>
              </a:rPr>
              <a:t>Kempton, 1981</a:t>
            </a:r>
            <a:endParaRPr lang="en-US" sz="1200" dirty="0"/>
          </a:p>
        </p:txBody>
      </p:sp>
      <p:cxnSp>
        <p:nvCxnSpPr>
          <p:cNvPr id="31" name="Straight Connector 30">
            <a:extLst>
              <a:ext uri="{FF2B5EF4-FFF2-40B4-BE49-F238E27FC236}">
                <a16:creationId xmlns:a16="http://schemas.microsoft.com/office/drawing/2014/main" id="{AE884957-BCA5-4567-A287-89A40E12E479}"/>
              </a:ext>
            </a:extLst>
          </p:cNvPr>
          <p:cNvCxnSpPr>
            <a:cxnSpLocks/>
          </p:cNvCxnSpPr>
          <p:nvPr/>
        </p:nvCxnSpPr>
        <p:spPr>
          <a:xfrm>
            <a:off x="11957142" y="4779976"/>
            <a:ext cx="0" cy="119930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0491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A94A0372-8554-4CC2-B379-CA17B909F259}"/>
              </a:ext>
            </a:extLst>
          </p:cNvPr>
          <p:cNvPicPr>
            <a:picLocks noChangeAspect="1"/>
          </p:cNvPicPr>
          <p:nvPr/>
        </p:nvPicPr>
        <p:blipFill>
          <a:blip r:embed="rId3"/>
          <a:stretch>
            <a:fillRect/>
          </a:stretch>
        </p:blipFill>
        <p:spPr>
          <a:xfrm>
            <a:off x="7165693" y="768324"/>
            <a:ext cx="4216617" cy="2133710"/>
          </a:xfrm>
          <a:prstGeom prst="rect">
            <a:avLst/>
          </a:prstGeom>
        </p:spPr>
      </p:pic>
      <p:sp>
        <p:nvSpPr>
          <p:cNvPr id="2" name="Title 1">
            <a:extLst>
              <a:ext uri="{FF2B5EF4-FFF2-40B4-BE49-F238E27FC236}">
                <a16:creationId xmlns:a16="http://schemas.microsoft.com/office/drawing/2014/main" id="{8E741A9B-8B0A-4878-A5D8-299F951C585A}"/>
              </a:ext>
            </a:extLst>
          </p:cNvPr>
          <p:cNvSpPr>
            <a:spLocks noGrp="1"/>
          </p:cNvSpPr>
          <p:nvPr>
            <p:ph type="title"/>
          </p:nvPr>
        </p:nvSpPr>
        <p:spPr/>
        <p:txBody>
          <a:bodyPr/>
          <a:lstStyle/>
          <a:p>
            <a:r>
              <a:rPr lang="en-US" dirty="0">
                <a:cs typeface="Arial" panose="020B0604020202020204" pitchFamily="34" charset="0"/>
              </a:rPr>
              <a:t>Stack Unit Relationships</a:t>
            </a:r>
            <a:endParaRPr lang="en-US" dirty="0"/>
          </a:p>
        </p:txBody>
      </p:sp>
      <p:sp>
        <p:nvSpPr>
          <p:cNvPr id="5" name="Content Placeholder 2">
            <a:extLst>
              <a:ext uri="{FF2B5EF4-FFF2-40B4-BE49-F238E27FC236}">
                <a16:creationId xmlns:a16="http://schemas.microsoft.com/office/drawing/2014/main" id="{6FF93153-7D48-43ED-90B3-965B74EA6F3C}"/>
              </a:ext>
            </a:extLst>
          </p:cNvPr>
          <p:cNvSpPr>
            <a:spLocks noGrp="1"/>
          </p:cNvSpPr>
          <p:nvPr>
            <p:ph sz="half" idx="1"/>
          </p:nvPr>
        </p:nvSpPr>
        <p:spPr>
          <a:xfrm>
            <a:off x="686504" y="1456811"/>
            <a:ext cx="4999897" cy="3880772"/>
          </a:xfrm>
        </p:spPr>
        <p:txBody>
          <a:bodyPr>
            <a:normAutofit/>
          </a:bodyPr>
          <a:lstStyle/>
          <a:p>
            <a:r>
              <a:rPr lang="en-US" sz="2200" dirty="0">
                <a:cs typeface="Arial" panose="020B0604020202020204" pitchFamily="34" charset="0"/>
              </a:rPr>
              <a:t>Unit 1 of the stack is also a standalone unit at the surface. </a:t>
            </a:r>
          </a:p>
          <a:p>
            <a:r>
              <a:rPr lang="en-US" sz="2200" dirty="0">
                <a:cs typeface="Arial" panose="020B0604020202020204" pitchFamily="34" charset="0"/>
              </a:rPr>
              <a:t>Unit 2 of the stack unit is also a standalone unit which occurs at the surface and is continuous with other Unit 1s. </a:t>
            </a:r>
          </a:p>
          <a:p>
            <a:r>
              <a:rPr lang="en-US" sz="2200" dirty="0">
                <a:cs typeface="Arial" panose="020B0604020202020204" pitchFamily="34" charset="0"/>
              </a:rPr>
              <a:t>Unit 2 of the stack unit is only featured as an underlying unit and does not occur at the surface. </a:t>
            </a:r>
          </a:p>
          <a:p>
            <a:pPr marL="514350" indent="-514350">
              <a:buFont typeface="+mj-lt"/>
              <a:buAutoNum type="arabicPeriod"/>
            </a:pPr>
            <a:endParaRPr lang="en-US" sz="2400" dirty="0">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98B008DD-DBC4-4A45-ACDD-8308AE5B3302}"/>
              </a:ext>
            </a:extLst>
          </p:cNvPr>
          <p:cNvPicPr>
            <a:picLocks noChangeAspect="1"/>
          </p:cNvPicPr>
          <p:nvPr/>
        </p:nvPicPr>
        <p:blipFill>
          <a:blip r:embed="rId4"/>
          <a:stretch>
            <a:fillRect/>
          </a:stretch>
        </p:blipFill>
        <p:spPr>
          <a:xfrm>
            <a:off x="6883104" y="3527524"/>
            <a:ext cx="4781796" cy="2876698"/>
          </a:xfrm>
          <a:prstGeom prst="rect">
            <a:avLst/>
          </a:prstGeom>
        </p:spPr>
      </p:pic>
      <p:sp>
        <p:nvSpPr>
          <p:cNvPr id="13" name="Rectangle 12">
            <a:extLst>
              <a:ext uri="{FF2B5EF4-FFF2-40B4-BE49-F238E27FC236}">
                <a16:creationId xmlns:a16="http://schemas.microsoft.com/office/drawing/2014/main" id="{A9CBE866-CBC6-4B3A-9BCB-3BE9CD27A8EB}"/>
              </a:ext>
            </a:extLst>
          </p:cNvPr>
          <p:cNvSpPr/>
          <p:nvPr/>
        </p:nvSpPr>
        <p:spPr>
          <a:xfrm rot="1997743">
            <a:off x="8918468" y="1421247"/>
            <a:ext cx="910114" cy="2896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08AC66A-A96D-471D-B0A5-BF57EC508847}"/>
              </a:ext>
            </a:extLst>
          </p:cNvPr>
          <p:cNvSpPr/>
          <p:nvPr/>
        </p:nvSpPr>
        <p:spPr>
          <a:xfrm>
            <a:off x="8591108" y="5174517"/>
            <a:ext cx="928576" cy="21265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5">
            <p14:nvContentPartPr>
              <p14:cNvPr id="15" name="Ink 14">
                <a:extLst>
                  <a:ext uri="{FF2B5EF4-FFF2-40B4-BE49-F238E27FC236}">
                    <a16:creationId xmlns:a16="http://schemas.microsoft.com/office/drawing/2014/main" id="{928B7814-FAB6-4740-8529-A8CC8DBE18C2}"/>
                  </a:ext>
                </a:extLst>
              </p14:cNvPr>
              <p14:cNvContentPartPr/>
              <p14:nvPr/>
            </p14:nvContentPartPr>
            <p14:xfrm>
              <a:off x="9259135" y="2062965"/>
              <a:ext cx="199080" cy="6840"/>
            </p14:xfrm>
          </p:contentPart>
        </mc:Choice>
        <mc:Fallback xmlns="">
          <p:pic>
            <p:nvPicPr>
              <p:cNvPr id="15" name="Ink 14">
                <a:extLst>
                  <a:ext uri="{FF2B5EF4-FFF2-40B4-BE49-F238E27FC236}">
                    <a16:creationId xmlns:a16="http://schemas.microsoft.com/office/drawing/2014/main" id="{928B7814-FAB6-4740-8529-A8CC8DBE18C2}"/>
                  </a:ext>
                </a:extLst>
              </p:cNvPr>
              <p:cNvPicPr/>
              <p:nvPr/>
            </p:nvPicPr>
            <p:blipFill>
              <a:blip r:embed="rId6"/>
              <a:stretch>
                <a:fillRect/>
              </a:stretch>
            </p:blipFill>
            <p:spPr>
              <a:xfrm>
                <a:off x="9205135" y="1948965"/>
                <a:ext cx="306720" cy="2344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6" name="Ink 15">
                <a:extLst>
                  <a:ext uri="{FF2B5EF4-FFF2-40B4-BE49-F238E27FC236}">
                    <a16:creationId xmlns:a16="http://schemas.microsoft.com/office/drawing/2014/main" id="{E5AF7F76-ED74-429C-A989-5CED1138E176}"/>
                  </a:ext>
                </a:extLst>
              </p14:cNvPr>
              <p14:cNvContentPartPr/>
              <p14:nvPr/>
            </p14:nvContentPartPr>
            <p14:xfrm>
              <a:off x="9382328" y="1270000"/>
              <a:ext cx="50174" cy="360"/>
            </p14:xfrm>
          </p:contentPart>
        </mc:Choice>
        <mc:Fallback xmlns="">
          <p:pic>
            <p:nvPicPr>
              <p:cNvPr id="16" name="Ink 15">
                <a:extLst>
                  <a:ext uri="{FF2B5EF4-FFF2-40B4-BE49-F238E27FC236}">
                    <a16:creationId xmlns:a16="http://schemas.microsoft.com/office/drawing/2014/main" id="{E5AF7F76-ED74-429C-A989-5CED1138E176}"/>
                  </a:ext>
                </a:extLst>
              </p:cNvPr>
              <p:cNvPicPr/>
              <p:nvPr/>
            </p:nvPicPr>
            <p:blipFill>
              <a:blip r:embed="rId8"/>
              <a:stretch>
                <a:fillRect/>
              </a:stretch>
            </p:blipFill>
            <p:spPr>
              <a:xfrm>
                <a:off x="9328570" y="1162000"/>
                <a:ext cx="157331"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3" name="Ink 22">
                <a:extLst>
                  <a:ext uri="{FF2B5EF4-FFF2-40B4-BE49-F238E27FC236}">
                    <a16:creationId xmlns:a16="http://schemas.microsoft.com/office/drawing/2014/main" id="{2E825F87-1733-4A71-9EAB-CCBCD5B55988}"/>
                  </a:ext>
                </a:extLst>
              </p14:cNvPr>
              <p14:cNvContentPartPr/>
              <p14:nvPr/>
            </p14:nvContentPartPr>
            <p14:xfrm>
              <a:off x="9267651" y="984786"/>
              <a:ext cx="431640" cy="27360"/>
            </p14:xfrm>
          </p:contentPart>
        </mc:Choice>
        <mc:Fallback xmlns="">
          <p:pic>
            <p:nvPicPr>
              <p:cNvPr id="23" name="Ink 22">
                <a:extLst>
                  <a:ext uri="{FF2B5EF4-FFF2-40B4-BE49-F238E27FC236}">
                    <a16:creationId xmlns:a16="http://schemas.microsoft.com/office/drawing/2014/main" id="{2E825F87-1733-4A71-9EAB-CCBCD5B55988}"/>
                  </a:ext>
                </a:extLst>
              </p:cNvPr>
              <p:cNvPicPr/>
              <p:nvPr/>
            </p:nvPicPr>
            <p:blipFill>
              <a:blip r:embed="rId10"/>
              <a:stretch>
                <a:fillRect/>
              </a:stretch>
            </p:blipFill>
            <p:spPr>
              <a:xfrm>
                <a:off x="9213651" y="875346"/>
                <a:ext cx="539280" cy="245875"/>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4" name="Ink 23">
                <a:extLst>
                  <a:ext uri="{FF2B5EF4-FFF2-40B4-BE49-F238E27FC236}">
                    <a16:creationId xmlns:a16="http://schemas.microsoft.com/office/drawing/2014/main" id="{FA85A5C5-412D-42AE-9EF1-2BE1B9E63BE6}"/>
                  </a:ext>
                </a:extLst>
              </p14:cNvPr>
              <p14:cNvContentPartPr/>
              <p14:nvPr/>
            </p14:nvContentPartPr>
            <p14:xfrm>
              <a:off x="10344408" y="1877150"/>
              <a:ext cx="409680" cy="34200"/>
            </p14:xfrm>
          </p:contentPart>
        </mc:Choice>
        <mc:Fallback xmlns="">
          <p:pic>
            <p:nvPicPr>
              <p:cNvPr id="24" name="Ink 23">
                <a:extLst>
                  <a:ext uri="{FF2B5EF4-FFF2-40B4-BE49-F238E27FC236}">
                    <a16:creationId xmlns:a16="http://schemas.microsoft.com/office/drawing/2014/main" id="{FA85A5C5-412D-42AE-9EF1-2BE1B9E63BE6}"/>
                  </a:ext>
                </a:extLst>
              </p:cNvPr>
              <p:cNvPicPr/>
              <p:nvPr/>
            </p:nvPicPr>
            <p:blipFill>
              <a:blip r:embed="rId12"/>
              <a:stretch>
                <a:fillRect/>
              </a:stretch>
            </p:blipFill>
            <p:spPr>
              <a:xfrm>
                <a:off x="10290408" y="1769150"/>
                <a:ext cx="517320"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5" name="Ink 24">
                <a:extLst>
                  <a:ext uri="{FF2B5EF4-FFF2-40B4-BE49-F238E27FC236}">
                    <a16:creationId xmlns:a16="http://schemas.microsoft.com/office/drawing/2014/main" id="{FFE063E7-EA27-48A7-9258-1F38A9C19501}"/>
                  </a:ext>
                </a:extLst>
              </p14:cNvPr>
              <p14:cNvContentPartPr/>
              <p14:nvPr/>
            </p14:nvContentPartPr>
            <p14:xfrm>
              <a:off x="10135348" y="2729368"/>
              <a:ext cx="443520" cy="36360"/>
            </p14:xfrm>
          </p:contentPart>
        </mc:Choice>
        <mc:Fallback xmlns="">
          <p:pic>
            <p:nvPicPr>
              <p:cNvPr id="25" name="Ink 24">
                <a:extLst>
                  <a:ext uri="{FF2B5EF4-FFF2-40B4-BE49-F238E27FC236}">
                    <a16:creationId xmlns:a16="http://schemas.microsoft.com/office/drawing/2014/main" id="{FFE063E7-EA27-48A7-9258-1F38A9C19501}"/>
                  </a:ext>
                </a:extLst>
              </p:cNvPr>
              <p:cNvPicPr/>
              <p:nvPr/>
            </p:nvPicPr>
            <p:blipFill>
              <a:blip r:embed="rId14"/>
              <a:stretch>
                <a:fillRect/>
              </a:stretch>
            </p:blipFill>
            <p:spPr>
              <a:xfrm>
                <a:off x="10081304" y="2620288"/>
                <a:ext cx="551247" cy="254156"/>
              </a:xfrm>
              <a:prstGeom prst="rect">
                <a:avLst/>
              </a:prstGeom>
            </p:spPr>
          </p:pic>
        </mc:Fallback>
      </mc:AlternateContent>
      <p:sp>
        <p:nvSpPr>
          <p:cNvPr id="27" name="Rectangle 26">
            <a:extLst>
              <a:ext uri="{FF2B5EF4-FFF2-40B4-BE49-F238E27FC236}">
                <a16:creationId xmlns:a16="http://schemas.microsoft.com/office/drawing/2014/main" id="{3CD0E930-213D-47A6-BC57-C477C597FC79}"/>
              </a:ext>
            </a:extLst>
          </p:cNvPr>
          <p:cNvSpPr/>
          <p:nvPr/>
        </p:nvSpPr>
        <p:spPr>
          <a:xfrm rot="2601741">
            <a:off x="10743137" y="2549433"/>
            <a:ext cx="203908" cy="2896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0B6B042A-016C-4E21-9AC9-796E6C0ECBFA}"/>
              </a:ext>
            </a:extLst>
          </p:cNvPr>
          <p:cNvSpPr/>
          <p:nvPr/>
        </p:nvSpPr>
        <p:spPr>
          <a:xfrm>
            <a:off x="10923803" y="5134096"/>
            <a:ext cx="203908" cy="2896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A668928E-8023-47CA-A9E0-8C331AF8B6B2}"/>
              </a:ext>
            </a:extLst>
          </p:cNvPr>
          <p:cNvSpPr txBox="1"/>
          <p:nvPr/>
        </p:nvSpPr>
        <p:spPr>
          <a:xfrm>
            <a:off x="9208335" y="1936977"/>
            <a:ext cx="311349" cy="246221"/>
          </a:xfrm>
          <a:prstGeom prst="rect">
            <a:avLst/>
          </a:prstGeom>
          <a:noFill/>
        </p:spPr>
        <p:txBody>
          <a:bodyPr wrap="square" rtlCol="0">
            <a:spAutoFit/>
          </a:bodyPr>
          <a:lstStyle/>
          <a:p>
            <a:r>
              <a:rPr lang="en-US" sz="1000" dirty="0">
                <a:latin typeface="Helvetica" pitchFamily="34" charset="0"/>
              </a:rPr>
              <a:t>pr</a:t>
            </a:r>
          </a:p>
        </p:txBody>
      </p:sp>
      <mc:AlternateContent xmlns:mc="http://schemas.openxmlformats.org/markup-compatibility/2006" xmlns:p14="http://schemas.microsoft.com/office/powerpoint/2010/main">
        <mc:Choice Requires="p14">
          <p:contentPart p14:bwMode="auto" r:id="rId15">
            <p14:nvContentPartPr>
              <p14:cNvPr id="35" name="Ink 34">
                <a:extLst>
                  <a:ext uri="{FF2B5EF4-FFF2-40B4-BE49-F238E27FC236}">
                    <a16:creationId xmlns:a16="http://schemas.microsoft.com/office/drawing/2014/main" id="{C1CE9B5B-F490-4A57-8E69-372568559033}"/>
                  </a:ext>
                </a:extLst>
              </p14:cNvPr>
              <p14:cNvContentPartPr/>
              <p14:nvPr/>
            </p14:nvContentPartPr>
            <p14:xfrm>
              <a:off x="8702706" y="1776635"/>
              <a:ext cx="274680" cy="20520"/>
            </p14:xfrm>
          </p:contentPart>
        </mc:Choice>
        <mc:Fallback xmlns="">
          <p:pic>
            <p:nvPicPr>
              <p:cNvPr id="35" name="Ink 34">
                <a:extLst>
                  <a:ext uri="{FF2B5EF4-FFF2-40B4-BE49-F238E27FC236}">
                    <a16:creationId xmlns:a16="http://schemas.microsoft.com/office/drawing/2014/main" id="{C1CE9B5B-F490-4A57-8E69-372568559033}"/>
                  </a:ext>
                </a:extLst>
              </p:cNvPr>
              <p:cNvPicPr/>
              <p:nvPr/>
            </p:nvPicPr>
            <p:blipFill>
              <a:blip r:embed="rId16"/>
              <a:stretch>
                <a:fillRect/>
              </a:stretch>
            </p:blipFill>
            <p:spPr>
              <a:xfrm>
                <a:off x="8648706" y="1666706"/>
                <a:ext cx="382320" cy="240011"/>
              </a:xfrm>
              <a:prstGeom prst="rect">
                <a:avLst/>
              </a:prstGeom>
            </p:spPr>
          </p:pic>
        </mc:Fallback>
      </mc:AlternateContent>
      <p:sp>
        <p:nvSpPr>
          <p:cNvPr id="36" name="Rectangle 35">
            <a:extLst>
              <a:ext uri="{FF2B5EF4-FFF2-40B4-BE49-F238E27FC236}">
                <a16:creationId xmlns:a16="http://schemas.microsoft.com/office/drawing/2014/main" id="{60273EB3-8B4A-4E8B-A423-1B468358BE4A}"/>
              </a:ext>
            </a:extLst>
          </p:cNvPr>
          <p:cNvSpPr/>
          <p:nvPr/>
        </p:nvSpPr>
        <p:spPr>
          <a:xfrm rot="1341795">
            <a:off x="7511565" y="922793"/>
            <a:ext cx="910114" cy="2896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C8193D3F-6EAD-42C5-BA34-C4EB24DE9146}"/>
              </a:ext>
            </a:extLst>
          </p:cNvPr>
          <p:cNvSpPr/>
          <p:nvPr/>
        </p:nvSpPr>
        <p:spPr>
          <a:xfrm>
            <a:off x="7152219" y="5263763"/>
            <a:ext cx="910114" cy="4214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Arrow Connector 38">
            <a:extLst>
              <a:ext uri="{FF2B5EF4-FFF2-40B4-BE49-F238E27FC236}">
                <a16:creationId xmlns:a16="http://schemas.microsoft.com/office/drawing/2014/main" id="{155E774B-D5A6-4294-B613-115817213F71}"/>
              </a:ext>
            </a:extLst>
          </p:cNvPr>
          <p:cNvCxnSpPr>
            <a:cxnSpLocks/>
          </p:cNvCxnSpPr>
          <p:nvPr/>
        </p:nvCxnSpPr>
        <p:spPr>
          <a:xfrm>
            <a:off x="6430632" y="5064981"/>
            <a:ext cx="543679" cy="3221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0C91EBB5-187D-4207-A345-06D3D5FD6B15}"/>
              </a:ext>
            </a:extLst>
          </p:cNvPr>
          <p:cNvSpPr txBox="1"/>
          <p:nvPr/>
        </p:nvSpPr>
        <p:spPr>
          <a:xfrm>
            <a:off x="6134187" y="4863993"/>
            <a:ext cx="311349" cy="246221"/>
          </a:xfrm>
          <a:prstGeom prst="rect">
            <a:avLst/>
          </a:prstGeom>
          <a:noFill/>
        </p:spPr>
        <p:txBody>
          <a:bodyPr wrap="square" rtlCol="0">
            <a:spAutoFit/>
          </a:bodyPr>
          <a:lstStyle/>
          <a:p>
            <a:r>
              <a:rPr lang="en-US" sz="1000" dirty="0">
                <a:latin typeface="Helvetica" pitchFamily="34" charset="0"/>
              </a:rPr>
              <a:t>pr</a:t>
            </a:r>
          </a:p>
        </p:txBody>
      </p:sp>
      <p:cxnSp>
        <p:nvCxnSpPr>
          <p:cNvPr id="43" name="Straight Arrow Connector 42">
            <a:extLst>
              <a:ext uri="{FF2B5EF4-FFF2-40B4-BE49-F238E27FC236}">
                <a16:creationId xmlns:a16="http://schemas.microsoft.com/office/drawing/2014/main" id="{75B9837C-B7DC-425F-959E-6513C6B5918D}"/>
              </a:ext>
            </a:extLst>
          </p:cNvPr>
          <p:cNvCxnSpPr>
            <a:cxnSpLocks/>
            <a:stCxn id="44" idx="3"/>
          </p:cNvCxnSpPr>
          <p:nvPr/>
        </p:nvCxnSpPr>
        <p:spPr>
          <a:xfrm>
            <a:off x="6360072" y="5476266"/>
            <a:ext cx="568635" cy="260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5F32A8B0-DE4D-4139-9714-972E0DEFB1DF}"/>
              </a:ext>
            </a:extLst>
          </p:cNvPr>
          <p:cNvSpPr txBox="1"/>
          <p:nvPr/>
        </p:nvSpPr>
        <p:spPr>
          <a:xfrm>
            <a:off x="5855140" y="5353155"/>
            <a:ext cx="504932" cy="246221"/>
          </a:xfrm>
          <a:prstGeom prst="rect">
            <a:avLst/>
          </a:prstGeom>
          <a:noFill/>
        </p:spPr>
        <p:txBody>
          <a:bodyPr wrap="square" rtlCol="0">
            <a:spAutoFit/>
          </a:bodyPr>
          <a:lstStyle/>
          <a:p>
            <a:r>
              <a:rPr lang="en-US" sz="1000" dirty="0">
                <a:latin typeface="Helvetica" pitchFamily="34" charset="0"/>
              </a:rPr>
              <a:t>pl(m)</a:t>
            </a:r>
          </a:p>
        </p:txBody>
      </p:sp>
      <p:pic>
        <p:nvPicPr>
          <p:cNvPr id="48" name="Picture 47">
            <a:extLst>
              <a:ext uri="{FF2B5EF4-FFF2-40B4-BE49-F238E27FC236}">
                <a16:creationId xmlns:a16="http://schemas.microsoft.com/office/drawing/2014/main" id="{196F3209-EC31-4A86-B6BE-D095C9BC07F4}"/>
              </a:ext>
            </a:extLst>
          </p:cNvPr>
          <p:cNvPicPr>
            <a:picLocks noChangeAspect="1"/>
          </p:cNvPicPr>
          <p:nvPr/>
        </p:nvPicPr>
        <p:blipFill>
          <a:blip r:embed="rId17"/>
          <a:stretch>
            <a:fillRect/>
          </a:stretch>
        </p:blipFill>
        <p:spPr>
          <a:xfrm>
            <a:off x="494919" y="5193606"/>
            <a:ext cx="5383066" cy="1228176"/>
          </a:xfrm>
          <a:prstGeom prst="rect">
            <a:avLst/>
          </a:prstGeom>
        </p:spPr>
      </p:pic>
      <mc:AlternateContent xmlns:mc="http://schemas.openxmlformats.org/markup-compatibility/2006" xmlns:p14="http://schemas.microsoft.com/office/powerpoint/2010/main">
        <mc:Choice Requires="p14">
          <p:contentPart p14:bwMode="auto" r:id="rId18">
            <p14:nvContentPartPr>
              <p14:cNvPr id="49" name="Ink 48">
                <a:extLst>
                  <a:ext uri="{FF2B5EF4-FFF2-40B4-BE49-F238E27FC236}">
                    <a16:creationId xmlns:a16="http://schemas.microsoft.com/office/drawing/2014/main" id="{8F63F7AD-6234-4CFE-9FCD-723E79184F43}"/>
                  </a:ext>
                </a:extLst>
              </p14:cNvPr>
              <p14:cNvContentPartPr/>
              <p14:nvPr/>
            </p14:nvContentPartPr>
            <p14:xfrm>
              <a:off x="7278011" y="1270000"/>
              <a:ext cx="50174" cy="360"/>
            </p14:xfrm>
          </p:contentPart>
        </mc:Choice>
        <mc:Fallback xmlns="">
          <p:pic>
            <p:nvPicPr>
              <p:cNvPr id="49" name="Ink 48">
                <a:extLst>
                  <a:ext uri="{FF2B5EF4-FFF2-40B4-BE49-F238E27FC236}">
                    <a16:creationId xmlns:a16="http://schemas.microsoft.com/office/drawing/2014/main" id="{8F63F7AD-6234-4CFE-9FCD-723E79184F43}"/>
                  </a:ext>
                </a:extLst>
              </p:cNvPr>
              <p:cNvPicPr/>
              <p:nvPr/>
            </p:nvPicPr>
            <p:blipFill>
              <a:blip r:embed="rId8"/>
              <a:stretch>
                <a:fillRect/>
              </a:stretch>
            </p:blipFill>
            <p:spPr>
              <a:xfrm>
                <a:off x="7224253" y="1162000"/>
                <a:ext cx="157331"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50" name="Ink 49">
                <a:extLst>
                  <a:ext uri="{FF2B5EF4-FFF2-40B4-BE49-F238E27FC236}">
                    <a16:creationId xmlns:a16="http://schemas.microsoft.com/office/drawing/2014/main" id="{C20E7954-8EB5-4DBF-B9D0-32627C263EC5}"/>
                  </a:ext>
                </a:extLst>
              </p14:cNvPr>
              <p14:cNvContentPartPr/>
              <p14:nvPr/>
            </p14:nvContentPartPr>
            <p14:xfrm>
              <a:off x="8540934" y="1453122"/>
              <a:ext cx="50174" cy="360"/>
            </p14:xfrm>
          </p:contentPart>
        </mc:Choice>
        <mc:Fallback xmlns="">
          <p:pic>
            <p:nvPicPr>
              <p:cNvPr id="50" name="Ink 49">
                <a:extLst>
                  <a:ext uri="{FF2B5EF4-FFF2-40B4-BE49-F238E27FC236}">
                    <a16:creationId xmlns:a16="http://schemas.microsoft.com/office/drawing/2014/main" id="{C20E7954-8EB5-4DBF-B9D0-32627C263EC5}"/>
                  </a:ext>
                </a:extLst>
              </p:cNvPr>
              <p:cNvPicPr/>
              <p:nvPr/>
            </p:nvPicPr>
            <p:blipFill>
              <a:blip r:embed="rId8"/>
              <a:stretch>
                <a:fillRect/>
              </a:stretch>
            </p:blipFill>
            <p:spPr>
              <a:xfrm>
                <a:off x="8487176" y="1345122"/>
                <a:ext cx="157331" cy="216000"/>
              </a:xfrm>
              <a:prstGeom prst="rect">
                <a:avLst/>
              </a:prstGeom>
            </p:spPr>
          </p:pic>
        </mc:Fallback>
      </mc:AlternateContent>
      <p:sp>
        <p:nvSpPr>
          <p:cNvPr id="51" name="TextBox 50">
            <a:extLst>
              <a:ext uri="{FF2B5EF4-FFF2-40B4-BE49-F238E27FC236}">
                <a16:creationId xmlns:a16="http://schemas.microsoft.com/office/drawing/2014/main" id="{3D41F999-C8FE-4E54-8028-AC7BE34426F2}"/>
              </a:ext>
            </a:extLst>
          </p:cNvPr>
          <p:cNvSpPr txBox="1"/>
          <p:nvPr/>
        </p:nvSpPr>
        <p:spPr>
          <a:xfrm>
            <a:off x="9980787" y="6581001"/>
            <a:ext cx="2293848" cy="276999"/>
          </a:xfrm>
          <a:prstGeom prst="rect">
            <a:avLst/>
          </a:prstGeom>
          <a:noFill/>
        </p:spPr>
        <p:txBody>
          <a:bodyPr wrap="square" rtlCol="0">
            <a:spAutoFit/>
          </a:bodyPr>
          <a:lstStyle/>
          <a:p>
            <a:r>
              <a:rPr lang="en-US" sz="1200" dirty="0">
                <a:effectLst/>
                <a:cs typeface="Arial" panose="020B0604020202020204" pitchFamily="34" charset="0"/>
              </a:rPr>
              <a:t>Grimley and </a:t>
            </a:r>
            <a:r>
              <a:rPr lang="en-US" sz="1200" dirty="0" err="1">
                <a:effectLst/>
                <a:cs typeface="Arial" panose="020B0604020202020204" pitchFamily="34" charset="0"/>
              </a:rPr>
              <a:t>Walkowska</a:t>
            </a:r>
            <a:r>
              <a:rPr lang="en-US" sz="1200" dirty="0">
                <a:effectLst/>
                <a:cs typeface="Arial" panose="020B0604020202020204" pitchFamily="34" charset="0"/>
              </a:rPr>
              <a:t>, 2017</a:t>
            </a:r>
          </a:p>
        </p:txBody>
      </p:sp>
      <p:sp>
        <p:nvSpPr>
          <p:cNvPr id="52" name="TextBox 51">
            <a:extLst>
              <a:ext uri="{FF2B5EF4-FFF2-40B4-BE49-F238E27FC236}">
                <a16:creationId xmlns:a16="http://schemas.microsoft.com/office/drawing/2014/main" id="{9D82D59F-81BF-459B-AB7C-820412362D44}"/>
              </a:ext>
            </a:extLst>
          </p:cNvPr>
          <p:cNvSpPr txBox="1"/>
          <p:nvPr/>
        </p:nvSpPr>
        <p:spPr>
          <a:xfrm>
            <a:off x="7150396" y="258690"/>
            <a:ext cx="2420073" cy="524087"/>
          </a:xfrm>
          <a:prstGeom prst="rect">
            <a:avLst/>
          </a:prstGeom>
          <a:noFill/>
        </p:spPr>
        <p:txBody>
          <a:bodyPr wrap="square" rtlCol="0">
            <a:spAutoFit/>
          </a:bodyPr>
          <a:lstStyle/>
          <a:p>
            <a:r>
              <a:rPr lang="en-US" sz="1400" dirty="0" err="1">
                <a:cs typeface="Arial" panose="020B0604020202020204" pitchFamily="34" charset="0"/>
              </a:rPr>
              <a:t>Keyesport</a:t>
            </a:r>
            <a:r>
              <a:rPr lang="en-US" sz="1400" dirty="0">
                <a:cs typeface="Arial" panose="020B0604020202020204" pitchFamily="34" charset="0"/>
              </a:rPr>
              <a:t> Surficial Geology Map View Excerpt </a:t>
            </a:r>
          </a:p>
        </p:txBody>
      </p:sp>
      <p:sp>
        <p:nvSpPr>
          <p:cNvPr id="53" name="TextBox 52">
            <a:extLst>
              <a:ext uri="{FF2B5EF4-FFF2-40B4-BE49-F238E27FC236}">
                <a16:creationId xmlns:a16="http://schemas.microsoft.com/office/drawing/2014/main" id="{B48EA07C-574A-4C96-8C2A-B60DCC57C8DE}"/>
              </a:ext>
            </a:extLst>
          </p:cNvPr>
          <p:cNvSpPr txBox="1"/>
          <p:nvPr/>
        </p:nvSpPr>
        <p:spPr>
          <a:xfrm>
            <a:off x="7112881" y="3132374"/>
            <a:ext cx="2406804" cy="523220"/>
          </a:xfrm>
          <a:prstGeom prst="rect">
            <a:avLst/>
          </a:prstGeom>
          <a:noFill/>
        </p:spPr>
        <p:txBody>
          <a:bodyPr wrap="square" rtlCol="0">
            <a:spAutoFit/>
          </a:bodyPr>
          <a:lstStyle/>
          <a:p>
            <a:r>
              <a:rPr lang="en-US" sz="1400" dirty="0" err="1">
                <a:cs typeface="Arial" panose="020B0604020202020204" pitchFamily="34" charset="0"/>
              </a:rPr>
              <a:t>Keyesport</a:t>
            </a:r>
            <a:r>
              <a:rPr lang="en-US" sz="1400" dirty="0">
                <a:cs typeface="Arial" panose="020B0604020202020204" pitchFamily="34" charset="0"/>
              </a:rPr>
              <a:t> Surficial Geology Cross Section B Excerpt </a:t>
            </a:r>
          </a:p>
        </p:txBody>
      </p:sp>
    </p:spTree>
    <p:extLst>
      <p:ext uri="{BB962C8B-B14F-4D97-AF65-F5344CB8AC3E}">
        <p14:creationId xmlns:p14="http://schemas.microsoft.com/office/powerpoint/2010/main" val="2493578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5"/>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16"/>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3"/>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4"/>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49"/>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50"/>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
                                            <p:txEl>
                                              <p:pRg st="2" end="2"/>
                                            </p:txEl>
                                          </p:spTgt>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27"/>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28"/>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23"/>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24"/>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25"/>
                                        </p:tgtEl>
                                        <p:attrNameLst>
                                          <p:attrName>style.visibility</p:attrName>
                                        </p:attrNameLst>
                                      </p:cBhvr>
                                      <p:to>
                                        <p:strVal val="hidden"/>
                                      </p:to>
                                    </p:set>
                                  </p:childTnLst>
                                </p:cTn>
                              </p:par>
                              <p:par>
                                <p:cTn id="59" presetID="1" presetClass="entr" presetSubtype="0" fill="hold" grpId="0" nodeType="withEffect">
                                  <p:stCondLst>
                                    <p:cond delay="0"/>
                                  </p:stCondLst>
                                  <p:childTnLst>
                                    <p:set>
                                      <p:cBhvr>
                                        <p:cTn id="60" dur="1" fill="hold">
                                          <p:stCondLst>
                                            <p:cond delay="0"/>
                                          </p:stCondLst>
                                        </p:cTn>
                                        <p:tgtEl>
                                          <p:spTgt spid="3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3"/>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1"/>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5"/>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27" grpId="0" animBg="1"/>
      <p:bldP spid="27" grpId="1" animBg="1"/>
      <p:bldP spid="28" grpId="0" animBg="1"/>
      <p:bldP spid="28" grpId="1" animBg="1"/>
      <p:bldP spid="36" grpId="0" animBg="1"/>
      <p:bldP spid="37" grpId="0" animBg="1"/>
      <p:bldP spid="41" grpId="0"/>
      <p:bldP spid="4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B3750A-2CF5-4844-8437-7E3801896B59}"/>
              </a:ext>
            </a:extLst>
          </p:cNvPr>
          <p:cNvPicPr>
            <a:picLocks noChangeAspect="1"/>
          </p:cNvPicPr>
          <p:nvPr/>
        </p:nvPicPr>
        <p:blipFill>
          <a:blip r:embed="rId3"/>
          <a:stretch>
            <a:fillRect/>
          </a:stretch>
        </p:blipFill>
        <p:spPr>
          <a:xfrm>
            <a:off x="980210" y="1288842"/>
            <a:ext cx="5198836" cy="4082807"/>
          </a:xfrm>
          <a:prstGeom prst="rect">
            <a:avLst/>
          </a:prstGeom>
        </p:spPr>
      </p:pic>
      <p:sp>
        <p:nvSpPr>
          <p:cNvPr id="4" name="Title 1">
            <a:extLst>
              <a:ext uri="{FF2B5EF4-FFF2-40B4-BE49-F238E27FC236}">
                <a16:creationId xmlns:a16="http://schemas.microsoft.com/office/drawing/2014/main" id="{09EBAAA0-FAB5-445A-8527-A4F01AC15B28}"/>
              </a:ext>
            </a:extLst>
          </p:cNvPr>
          <p:cNvSpPr txBox="1">
            <a:spLocks/>
          </p:cNvSpPr>
          <p:nvPr/>
        </p:nvSpPr>
        <p:spPr>
          <a:xfrm>
            <a:off x="921246" y="126879"/>
            <a:ext cx="10515600" cy="8397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457200"/>
            <a:r>
              <a:rPr lang="en-US" sz="2500" dirty="0">
                <a:solidFill>
                  <a:schemeClr val="accent1"/>
                </a:solidFill>
                <a:latin typeface="+mn-lt"/>
                <a:cs typeface="Arial" panose="020B0604020202020204" pitchFamily="34" charset="0"/>
              </a:rPr>
              <a:t>Example Stack Unit Maps from ISGS</a:t>
            </a:r>
            <a:br>
              <a:rPr lang="en-US" sz="2500" dirty="0">
                <a:solidFill>
                  <a:schemeClr val="accent1"/>
                </a:solidFill>
                <a:latin typeface="+mn-lt"/>
                <a:cs typeface="Arial" panose="020B0604020202020204" pitchFamily="34" charset="0"/>
              </a:rPr>
            </a:br>
            <a:r>
              <a:rPr lang="en-US" sz="2500" dirty="0">
                <a:solidFill>
                  <a:schemeClr val="accent1"/>
                </a:solidFill>
                <a:latin typeface="+mn-lt"/>
                <a:cs typeface="Arial" panose="020B0604020202020204" pitchFamily="34" charset="0"/>
              </a:rPr>
              <a:t>Surficial Geology of Paderborn Quadrangle (2010)</a:t>
            </a:r>
          </a:p>
        </p:txBody>
      </p:sp>
      <p:pic>
        <p:nvPicPr>
          <p:cNvPr id="6" name="Picture 5">
            <a:extLst>
              <a:ext uri="{FF2B5EF4-FFF2-40B4-BE49-F238E27FC236}">
                <a16:creationId xmlns:a16="http://schemas.microsoft.com/office/drawing/2014/main" id="{4B2E62E1-DE56-4C65-8B86-ECDE746433BB}"/>
              </a:ext>
            </a:extLst>
          </p:cNvPr>
          <p:cNvPicPr>
            <a:picLocks noChangeAspect="1"/>
          </p:cNvPicPr>
          <p:nvPr/>
        </p:nvPicPr>
        <p:blipFill>
          <a:blip r:embed="rId4"/>
          <a:stretch>
            <a:fillRect/>
          </a:stretch>
        </p:blipFill>
        <p:spPr>
          <a:xfrm>
            <a:off x="6701579" y="3919137"/>
            <a:ext cx="4343623" cy="920797"/>
          </a:xfrm>
          <a:prstGeom prst="rect">
            <a:avLst/>
          </a:prstGeom>
        </p:spPr>
      </p:pic>
      <p:pic>
        <p:nvPicPr>
          <p:cNvPr id="8" name="Picture 7">
            <a:extLst>
              <a:ext uri="{FF2B5EF4-FFF2-40B4-BE49-F238E27FC236}">
                <a16:creationId xmlns:a16="http://schemas.microsoft.com/office/drawing/2014/main" id="{765A84A4-B394-484E-8E60-6E9054E2D925}"/>
              </a:ext>
            </a:extLst>
          </p:cNvPr>
          <p:cNvPicPr>
            <a:picLocks noChangeAspect="1"/>
          </p:cNvPicPr>
          <p:nvPr/>
        </p:nvPicPr>
        <p:blipFill>
          <a:blip r:embed="rId5"/>
          <a:stretch>
            <a:fillRect/>
          </a:stretch>
        </p:blipFill>
        <p:spPr>
          <a:xfrm>
            <a:off x="6758732" y="4924641"/>
            <a:ext cx="4286470" cy="1238314"/>
          </a:xfrm>
          <a:prstGeom prst="rect">
            <a:avLst/>
          </a:prstGeom>
        </p:spPr>
      </p:pic>
      <p:pic>
        <p:nvPicPr>
          <p:cNvPr id="10" name="Picture 9">
            <a:extLst>
              <a:ext uri="{FF2B5EF4-FFF2-40B4-BE49-F238E27FC236}">
                <a16:creationId xmlns:a16="http://schemas.microsoft.com/office/drawing/2014/main" id="{E10F4B34-1524-4039-8976-926BED016ECD}"/>
              </a:ext>
            </a:extLst>
          </p:cNvPr>
          <p:cNvPicPr>
            <a:picLocks noChangeAspect="1"/>
          </p:cNvPicPr>
          <p:nvPr/>
        </p:nvPicPr>
        <p:blipFill>
          <a:blip r:embed="rId6"/>
          <a:stretch>
            <a:fillRect/>
          </a:stretch>
        </p:blipFill>
        <p:spPr>
          <a:xfrm>
            <a:off x="6676642" y="1365117"/>
            <a:ext cx="4305521" cy="1416123"/>
          </a:xfrm>
          <a:prstGeom prst="rect">
            <a:avLst/>
          </a:prstGeom>
        </p:spPr>
      </p:pic>
      <p:cxnSp>
        <p:nvCxnSpPr>
          <p:cNvPr id="12" name="Straight Arrow Connector 11">
            <a:extLst>
              <a:ext uri="{FF2B5EF4-FFF2-40B4-BE49-F238E27FC236}">
                <a16:creationId xmlns:a16="http://schemas.microsoft.com/office/drawing/2014/main" id="{A1A13DC3-9C80-4E44-9582-98232EE7ACE4}"/>
              </a:ext>
            </a:extLst>
          </p:cNvPr>
          <p:cNvCxnSpPr>
            <a:cxnSpLocks/>
          </p:cNvCxnSpPr>
          <p:nvPr/>
        </p:nvCxnSpPr>
        <p:spPr>
          <a:xfrm flipV="1">
            <a:off x="2359024" y="1440284"/>
            <a:ext cx="4325384" cy="562174"/>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244AB325-B0BD-4290-AB9A-C86C503D74FD}"/>
              </a:ext>
            </a:extLst>
          </p:cNvPr>
          <p:cNvSpPr/>
          <p:nvPr/>
        </p:nvSpPr>
        <p:spPr>
          <a:xfrm>
            <a:off x="2109642" y="1909220"/>
            <a:ext cx="249382" cy="13411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32DEFF24-6BED-480F-8119-CB3F82EF713B}"/>
              </a:ext>
            </a:extLst>
          </p:cNvPr>
          <p:cNvCxnSpPr>
            <a:cxnSpLocks/>
            <a:stCxn id="16" idx="6"/>
          </p:cNvCxnSpPr>
          <p:nvPr/>
        </p:nvCxnSpPr>
        <p:spPr>
          <a:xfrm>
            <a:off x="3868942" y="3998751"/>
            <a:ext cx="2832637"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03C86826-F5BB-4B6B-AA48-3720F4F479DC}"/>
              </a:ext>
            </a:extLst>
          </p:cNvPr>
          <p:cNvSpPr/>
          <p:nvPr/>
        </p:nvSpPr>
        <p:spPr>
          <a:xfrm>
            <a:off x="3619560" y="3931695"/>
            <a:ext cx="249382" cy="13411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045A324A-024D-4A31-AD7C-557105AEB25C}"/>
              </a:ext>
            </a:extLst>
          </p:cNvPr>
          <p:cNvPicPr>
            <a:picLocks noChangeAspect="1"/>
          </p:cNvPicPr>
          <p:nvPr/>
        </p:nvPicPr>
        <p:blipFill>
          <a:blip r:embed="rId7"/>
          <a:stretch>
            <a:fillRect/>
          </a:stretch>
        </p:blipFill>
        <p:spPr>
          <a:xfrm>
            <a:off x="6732608" y="2903104"/>
            <a:ext cx="4343623" cy="787440"/>
          </a:xfrm>
          <a:prstGeom prst="rect">
            <a:avLst/>
          </a:prstGeom>
        </p:spPr>
      </p:pic>
      <p:sp>
        <p:nvSpPr>
          <p:cNvPr id="21" name="Oval 20">
            <a:extLst>
              <a:ext uri="{FF2B5EF4-FFF2-40B4-BE49-F238E27FC236}">
                <a16:creationId xmlns:a16="http://schemas.microsoft.com/office/drawing/2014/main" id="{B5BD6DB4-B6B7-450F-B020-1C0B040F7934}"/>
              </a:ext>
            </a:extLst>
          </p:cNvPr>
          <p:cNvSpPr/>
          <p:nvPr/>
        </p:nvSpPr>
        <p:spPr>
          <a:xfrm>
            <a:off x="1796690" y="1902133"/>
            <a:ext cx="249382" cy="13411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4C360FB1-EAAF-4837-9FD4-1096C2C341BB}"/>
              </a:ext>
            </a:extLst>
          </p:cNvPr>
          <p:cNvCxnSpPr>
            <a:cxnSpLocks/>
            <a:stCxn id="16" idx="5"/>
          </p:cNvCxnSpPr>
          <p:nvPr/>
        </p:nvCxnSpPr>
        <p:spPr>
          <a:xfrm>
            <a:off x="3832421" y="4046166"/>
            <a:ext cx="2851987" cy="977747"/>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A721FFA5-4206-4FE3-8B7F-278BAEFC2DC1}"/>
              </a:ext>
            </a:extLst>
          </p:cNvPr>
          <p:cNvCxnSpPr>
            <a:cxnSpLocks/>
            <a:stCxn id="13" idx="5"/>
          </p:cNvCxnSpPr>
          <p:nvPr/>
        </p:nvCxnSpPr>
        <p:spPr>
          <a:xfrm>
            <a:off x="2322503" y="2023691"/>
            <a:ext cx="4349542" cy="961338"/>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DD108E14-7B52-41F1-80D8-1C56F319CDAC}"/>
              </a:ext>
            </a:extLst>
          </p:cNvPr>
          <p:cNvSpPr txBox="1"/>
          <p:nvPr/>
        </p:nvSpPr>
        <p:spPr>
          <a:xfrm>
            <a:off x="7150376" y="6156709"/>
            <a:ext cx="4286470" cy="307777"/>
          </a:xfrm>
          <a:prstGeom prst="rect">
            <a:avLst/>
          </a:prstGeom>
          <a:noFill/>
        </p:spPr>
        <p:txBody>
          <a:bodyPr wrap="square" rtlCol="0">
            <a:spAutoFit/>
          </a:bodyPr>
          <a:lstStyle/>
          <a:p>
            <a:r>
              <a:rPr lang="en-US" sz="1400" dirty="0">
                <a:cs typeface="Arial" panose="020B0604020202020204" pitchFamily="34" charset="0"/>
              </a:rPr>
              <a:t>Units are not in stratigraphic order on this slide</a:t>
            </a:r>
          </a:p>
        </p:txBody>
      </p:sp>
      <p:sp>
        <p:nvSpPr>
          <p:cNvPr id="51" name="Oval 50">
            <a:extLst>
              <a:ext uri="{FF2B5EF4-FFF2-40B4-BE49-F238E27FC236}">
                <a16:creationId xmlns:a16="http://schemas.microsoft.com/office/drawing/2014/main" id="{E1177AD7-E372-4388-8C24-AC4C25C11FED}"/>
              </a:ext>
            </a:extLst>
          </p:cNvPr>
          <p:cNvSpPr/>
          <p:nvPr/>
        </p:nvSpPr>
        <p:spPr>
          <a:xfrm rot="1318328">
            <a:off x="3113493" y="4506231"/>
            <a:ext cx="287577" cy="8504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2" name="Straight Arrow Connector 51">
            <a:extLst>
              <a:ext uri="{FF2B5EF4-FFF2-40B4-BE49-F238E27FC236}">
                <a16:creationId xmlns:a16="http://schemas.microsoft.com/office/drawing/2014/main" id="{0797CC1B-4DD2-40E8-BA97-4F99D969EB75}"/>
              </a:ext>
            </a:extLst>
          </p:cNvPr>
          <p:cNvCxnSpPr>
            <a:cxnSpLocks/>
          </p:cNvCxnSpPr>
          <p:nvPr/>
        </p:nvCxnSpPr>
        <p:spPr>
          <a:xfrm flipV="1">
            <a:off x="3476766" y="3998751"/>
            <a:ext cx="3220342" cy="69190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763385D3-0016-41E2-8D10-456FF6FA3A0D}"/>
              </a:ext>
            </a:extLst>
          </p:cNvPr>
          <p:cNvSpPr txBox="1"/>
          <p:nvPr/>
        </p:nvSpPr>
        <p:spPr>
          <a:xfrm>
            <a:off x="11026029" y="6563815"/>
            <a:ext cx="1165971" cy="276999"/>
          </a:xfrm>
          <a:prstGeom prst="rect">
            <a:avLst/>
          </a:prstGeom>
          <a:noFill/>
        </p:spPr>
        <p:txBody>
          <a:bodyPr wrap="square" rtlCol="0">
            <a:spAutoFit/>
          </a:bodyPr>
          <a:lstStyle/>
          <a:p>
            <a:r>
              <a:rPr lang="en-US" sz="1200" dirty="0">
                <a:effectLst/>
                <a:cs typeface="Arial" panose="020B0604020202020204" pitchFamily="34" charset="0"/>
              </a:rPr>
              <a:t>Phillips, 2010</a:t>
            </a:r>
          </a:p>
        </p:txBody>
      </p:sp>
      <p:sp>
        <p:nvSpPr>
          <p:cNvPr id="66" name="TextBox 65">
            <a:extLst>
              <a:ext uri="{FF2B5EF4-FFF2-40B4-BE49-F238E27FC236}">
                <a16:creationId xmlns:a16="http://schemas.microsoft.com/office/drawing/2014/main" id="{606A65FF-9769-40EC-AF95-CD616BF89449}"/>
              </a:ext>
            </a:extLst>
          </p:cNvPr>
          <p:cNvSpPr txBox="1"/>
          <p:nvPr/>
        </p:nvSpPr>
        <p:spPr>
          <a:xfrm>
            <a:off x="921246" y="5416209"/>
            <a:ext cx="2597943" cy="307777"/>
          </a:xfrm>
          <a:prstGeom prst="rect">
            <a:avLst/>
          </a:prstGeom>
          <a:noFill/>
        </p:spPr>
        <p:txBody>
          <a:bodyPr wrap="square" rtlCol="0">
            <a:spAutoFit/>
          </a:bodyPr>
          <a:lstStyle/>
          <a:p>
            <a:r>
              <a:rPr lang="en-US" sz="1400" dirty="0">
                <a:cs typeface="Arial" panose="020B0604020202020204" pitchFamily="34" charset="0"/>
              </a:rPr>
              <a:t>Map is not at original scale</a:t>
            </a:r>
          </a:p>
        </p:txBody>
      </p:sp>
      <p:sp>
        <p:nvSpPr>
          <p:cNvPr id="23" name="Oval 22">
            <a:extLst>
              <a:ext uri="{FF2B5EF4-FFF2-40B4-BE49-F238E27FC236}">
                <a16:creationId xmlns:a16="http://schemas.microsoft.com/office/drawing/2014/main" id="{5B720E2A-8D21-4859-86D3-31485844E86F}"/>
              </a:ext>
            </a:extLst>
          </p:cNvPr>
          <p:cNvSpPr/>
          <p:nvPr/>
        </p:nvSpPr>
        <p:spPr>
          <a:xfrm>
            <a:off x="2565778" y="2955720"/>
            <a:ext cx="249382" cy="13411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90063DC7-FF44-4B37-94B3-83A979D7B4DF}"/>
              </a:ext>
            </a:extLst>
          </p:cNvPr>
          <p:cNvSpPr/>
          <p:nvPr/>
        </p:nvSpPr>
        <p:spPr>
          <a:xfrm>
            <a:off x="5727220" y="1874582"/>
            <a:ext cx="249382" cy="13411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2791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16"/>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22"/>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5"/>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51"/>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52"/>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23"/>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26"/>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13"/>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12"/>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6" grpId="0" animBg="1"/>
      <p:bldP spid="16" grpId="1" animBg="1"/>
      <p:bldP spid="21" grpId="0" animBg="1"/>
      <p:bldP spid="51" grpId="0" animBg="1"/>
      <p:bldP spid="51" grpId="1" animBg="1"/>
      <p:bldP spid="23" grpId="0" animBg="1"/>
      <p:bldP spid="23" grpId="1" animBg="1"/>
      <p:bldP spid="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1D495-C89F-45EA-86E3-3DF8B4247AC7}"/>
              </a:ext>
            </a:extLst>
          </p:cNvPr>
          <p:cNvSpPr txBox="1">
            <a:spLocks/>
          </p:cNvSpPr>
          <p:nvPr/>
        </p:nvSpPr>
        <p:spPr>
          <a:xfrm>
            <a:off x="838200" y="95697"/>
            <a:ext cx="10515600" cy="83978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457200"/>
            <a:r>
              <a:rPr lang="en-US" sz="2400" dirty="0">
                <a:solidFill>
                  <a:schemeClr val="accent1"/>
                </a:solidFill>
                <a:latin typeface="+mn-lt"/>
                <a:cs typeface="Arial" panose="020B0604020202020204" pitchFamily="34" charset="0"/>
              </a:rPr>
              <a:t>Example Stack Unit Maps from ISGS</a:t>
            </a:r>
            <a:br>
              <a:rPr lang="en-US" sz="2400" dirty="0">
                <a:solidFill>
                  <a:schemeClr val="accent1"/>
                </a:solidFill>
                <a:latin typeface="+mn-lt"/>
                <a:cs typeface="Arial" panose="020B0604020202020204" pitchFamily="34" charset="0"/>
              </a:rPr>
            </a:br>
            <a:r>
              <a:rPr lang="en-US" sz="2400" dirty="0">
                <a:solidFill>
                  <a:schemeClr val="accent1"/>
                </a:solidFill>
                <a:latin typeface="+mn-lt"/>
                <a:cs typeface="Arial" panose="020B0604020202020204" pitchFamily="34" charset="0"/>
              </a:rPr>
              <a:t>Surficial Geology of </a:t>
            </a:r>
            <a:r>
              <a:rPr lang="en-US" sz="2400" dirty="0" err="1">
                <a:solidFill>
                  <a:schemeClr val="accent1"/>
                </a:solidFill>
                <a:latin typeface="+mn-lt"/>
                <a:cs typeface="Arial" panose="020B0604020202020204" pitchFamily="34" charset="0"/>
              </a:rPr>
              <a:t>Keyesport</a:t>
            </a:r>
            <a:r>
              <a:rPr lang="en-US" sz="2400" dirty="0">
                <a:solidFill>
                  <a:schemeClr val="accent1"/>
                </a:solidFill>
                <a:latin typeface="+mn-lt"/>
                <a:cs typeface="Arial" panose="020B0604020202020204" pitchFamily="34" charset="0"/>
              </a:rPr>
              <a:t> Quadrangle (2017)</a:t>
            </a:r>
          </a:p>
        </p:txBody>
      </p:sp>
      <p:pic>
        <p:nvPicPr>
          <p:cNvPr id="4" name="Picture 3">
            <a:extLst>
              <a:ext uri="{FF2B5EF4-FFF2-40B4-BE49-F238E27FC236}">
                <a16:creationId xmlns:a16="http://schemas.microsoft.com/office/drawing/2014/main" id="{899B8146-83FD-48BE-92E1-9026B96F70A6}"/>
              </a:ext>
            </a:extLst>
          </p:cNvPr>
          <p:cNvPicPr>
            <a:picLocks noChangeAspect="1"/>
          </p:cNvPicPr>
          <p:nvPr/>
        </p:nvPicPr>
        <p:blipFill>
          <a:blip r:embed="rId3"/>
          <a:stretch>
            <a:fillRect/>
          </a:stretch>
        </p:blipFill>
        <p:spPr>
          <a:xfrm>
            <a:off x="6501628" y="1617356"/>
            <a:ext cx="5328865" cy="4507498"/>
          </a:xfrm>
          <a:prstGeom prst="rect">
            <a:avLst/>
          </a:prstGeom>
        </p:spPr>
      </p:pic>
      <p:pic>
        <p:nvPicPr>
          <p:cNvPr id="6" name="Picture 5">
            <a:extLst>
              <a:ext uri="{FF2B5EF4-FFF2-40B4-BE49-F238E27FC236}">
                <a16:creationId xmlns:a16="http://schemas.microsoft.com/office/drawing/2014/main" id="{F828B384-66AC-4D51-8F62-CACE60F616BC}"/>
              </a:ext>
            </a:extLst>
          </p:cNvPr>
          <p:cNvPicPr>
            <a:picLocks noChangeAspect="1"/>
          </p:cNvPicPr>
          <p:nvPr/>
        </p:nvPicPr>
        <p:blipFill>
          <a:blip r:embed="rId4"/>
          <a:stretch>
            <a:fillRect/>
          </a:stretch>
        </p:blipFill>
        <p:spPr>
          <a:xfrm>
            <a:off x="1071933" y="1114129"/>
            <a:ext cx="4235668" cy="1473276"/>
          </a:xfrm>
          <a:prstGeom prst="rect">
            <a:avLst/>
          </a:prstGeom>
        </p:spPr>
      </p:pic>
      <p:pic>
        <p:nvPicPr>
          <p:cNvPr id="8" name="Picture 7">
            <a:extLst>
              <a:ext uri="{FF2B5EF4-FFF2-40B4-BE49-F238E27FC236}">
                <a16:creationId xmlns:a16="http://schemas.microsoft.com/office/drawing/2014/main" id="{6A5AD1CF-B1A7-43F5-9B26-5EE970A2384C}"/>
              </a:ext>
            </a:extLst>
          </p:cNvPr>
          <p:cNvPicPr>
            <a:picLocks noChangeAspect="1"/>
          </p:cNvPicPr>
          <p:nvPr/>
        </p:nvPicPr>
        <p:blipFill>
          <a:blip r:embed="rId5"/>
          <a:stretch>
            <a:fillRect/>
          </a:stretch>
        </p:blipFill>
        <p:spPr>
          <a:xfrm>
            <a:off x="1071933" y="2637440"/>
            <a:ext cx="4292821" cy="1016052"/>
          </a:xfrm>
          <a:prstGeom prst="rect">
            <a:avLst/>
          </a:prstGeom>
        </p:spPr>
      </p:pic>
      <p:pic>
        <p:nvPicPr>
          <p:cNvPr id="10" name="Picture 9">
            <a:extLst>
              <a:ext uri="{FF2B5EF4-FFF2-40B4-BE49-F238E27FC236}">
                <a16:creationId xmlns:a16="http://schemas.microsoft.com/office/drawing/2014/main" id="{3AC4DD78-33B5-4A22-844E-DBCC518807A8}"/>
              </a:ext>
            </a:extLst>
          </p:cNvPr>
          <p:cNvPicPr>
            <a:picLocks noChangeAspect="1"/>
          </p:cNvPicPr>
          <p:nvPr/>
        </p:nvPicPr>
        <p:blipFill>
          <a:blip r:embed="rId6"/>
          <a:stretch>
            <a:fillRect/>
          </a:stretch>
        </p:blipFill>
        <p:spPr>
          <a:xfrm>
            <a:off x="1071933" y="4068201"/>
            <a:ext cx="4254719" cy="1073205"/>
          </a:xfrm>
          <a:prstGeom prst="rect">
            <a:avLst/>
          </a:prstGeom>
        </p:spPr>
      </p:pic>
      <p:pic>
        <p:nvPicPr>
          <p:cNvPr id="12" name="Picture 11">
            <a:extLst>
              <a:ext uri="{FF2B5EF4-FFF2-40B4-BE49-F238E27FC236}">
                <a16:creationId xmlns:a16="http://schemas.microsoft.com/office/drawing/2014/main" id="{4DF38EB5-40FF-45F4-BEE3-85B70F0B62CC}"/>
              </a:ext>
            </a:extLst>
          </p:cNvPr>
          <p:cNvPicPr>
            <a:picLocks noChangeAspect="1"/>
          </p:cNvPicPr>
          <p:nvPr/>
        </p:nvPicPr>
        <p:blipFill>
          <a:blip r:embed="rId7"/>
          <a:stretch>
            <a:fillRect/>
          </a:stretch>
        </p:blipFill>
        <p:spPr>
          <a:xfrm>
            <a:off x="1071933" y="5444435"/>
            <a:ext cx="4210266" cy="1016052"/>
          </a:xfrm>
          <a:prstGeom prst="rect">
            <a:avLst/>
          </a:prstGeom>
        </p:spPr>
      </p:pic>
      <p:cxnSp>
        <p:nvCxnSpPr>
          <p:cNvPr id="13" name="Straight Arrow Connector 12">
            <a:extLst>
              <a:ext uri="{FF2B5EF4-FFF2-40B4-BE49-F238E27FC236}">
                <a16:creationId xmlns:a16="http://schemas.microsoft.com/office/drawing/2014/main" id="{28143F02-702E-43F8-A361-CA86ABEC90C3}"/>
              </a:ext>
            </a:extLst>
          </p:cNvPr>
          <p:cNvCxnSpPr>
            <a:cxnSpLocks/>
            <a:stCxn id="14" idx="1"/>
          </p:cNvCxnSpPr>
          <p:nvPr/>
        </p:nvCxnSpPr>
        <p:spPr>
          <a:xfrm flipH="1" flipV="1">
            <a:off x="5282201" y="1970568"/>
            <a:ext cx="1697148" cy="302194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2DE304A8-84D5-4D80-8F3A-B60400A42179}"/>
              </a:ext>
            </a:extLst>
          </p:cNvPr>
          <p:cNvSpPr/>
          <p:nvPr/>
        </p:nvSpPr>
        <p:spPr>
          <a:xfrm>
            <a:off x="6882809" y="4956022"/>
            <a:ext cx="659219" cy="2491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a:extLst>
              <a:ext uri="{FF2B5EF4-FFF2-40B4-BE49-F238E27FC236}">
                <a16:creationId xmlns:a16="http://schemas.microsoft.com/office/drawing/2014/main" id="{CC4A7664-E89C-4933-B1F0-91C4E461F479}"/>
              </a:ext>
            </a:extLst>
          </p:cNvPr>
          <p:cNvCxnSpPr>
            <a:cxnSpLocks/>
            <a:endCxn id="10" idx="3"/>
          </p:cNvCxnSpPr>
          <p:nvPr/>
        </p:nvCxnSpPr>
        <p:spPr>
          <a:xfrm flipH="1" flipV="1">
            <a:off x="5326652" y="4604804"/>
            <a:ext cx="1556158" cy="47581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53C90A74-36E8-4D74-8D02-677475809B27}"/>
              </a:ext>
            </a:extLst>
          </p:cNvPr>
          <p:cNvCxnSpPr>
            <a:cxnSpLocks/>
            <a:stCxn id="22" idx="1"/>
          </p:cNvCxnSpPr>
          <p:nvPr/>
        </p:nvCxnSpPr>
        <p:spPr>
          <a:xfrm flipH="1" flipV="1">
            <a:off x="5307601" y="1970568"/>
            <a:ext cx="2724371" cy="225672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0DFBFC60-0DC9-44BE-8E71-01B09656875F}"/>
              </a:ext>
            </a:extLst>
          </p:cNvPr>
          <p:cNvSpPr/>
          <p:nvPr/>
        </p:nvSpPr>
        <p:spPr>
          <a:xfrm>
            <a:off x="7935432" y="4190802"/>
            <a:ext cx="659219" cy="2491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Arrow Connector 22">
            <a:extLst>
              <a:ext uri="{FF2B5EF4-FFF2-40B4-BE49-F238E27FC236}">
                <a16:creationId xmlns:a16="http://schemas.microsoft.com/office/drawing/2014/main" id="{667BD117-BE71-48BE-8C6A-13B893259583}"/>
              </a:ext>
            </a:extLst>
          </p:cNvPr>
          <p:cNvCxnSpPr>
            <a:cxnSpLocks/>
            <a:endCxn id="12" idx="3"/>
          </p:cNvCxnSpPr>
          <p:nvPr/>
        </p:nvCxnSpPr>
        <p:spPr>
          <a:xfrm flipH="1">
            <a:off x="5282199" y="4315394"/>
            <a:ext cx="2653234" cy="1637067"/>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758A0ADF-7B07-4EB9-BDFC-9BF484C73D0F}"/>
              </a:ext>
            </a:extLst>
          </p:cNvPr>
          <p:cNvSpPr/>
          <p:nvPr/>
        </p:nvSpPr>
        <p:spPr>
          <a:xfrm>
            <a:off x="9575022" y="3392470"/>
            <a:ext cx="659219" cy="2491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3D60B3E4-6801-4A71-B211-6B2CADF2E2F8}"/>
              </a:ext>
            </a:extLst>
          </p:cNvPr>
          <p:cNvSpPr/>
          <p:nvPr/>
        </p:nvSpPr>
        <p:spPr>
          <a:xfrm>
            <a:off x="7446073" y="1956392"/>
            <a:ext cx="659219" cy="2491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561CBEFB-3DEA-4740-9DCF-1BB6DDC264EC}"/>
              </a:ext>
            </a:extLst>
          </p:cNvPr>
          <p:cNvSpPr/>
          <p:nvPr/>
        </p:nvSpPr>
        <p:spPr>
          <a:xfrm>
            <a:off x="7446070" y="5664885"/>
            <a:ext cx="365052" cy="2491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E07DB6BB-6742-4C2A-BFBA-92E3F8B65895}"/>
              </a:ext>
            </a:extLst>
          </p:cNvPr>
          <p:cNvSpPr/>
          <p:nvPr/>
        </p:nvSpPr>
        <p:spPr>
          <a:xfrm>
            <a:off x="3008716" y="1345941"/>
            <a:ext cx="365052" cy="2491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Arrow Connector 29">
            <a:extLst>
              <a:ext uri="{FF2B5EF4-FFF2-40B4-BE49-F238E27FC236}">
                <a16:creationId xmlns:a16="http://schemas.microsoft.com/office/drawing/2014/main" id="{37466477-EB3F-4820-BAEA-657DE520A0A1}"/>
              </a:ext>
            </a:extLst>
          </p:cNvPr>
          <p:cNvCxnSpPr>
            <a:cxnSpLocks/>
            <a:stCxn id="31" idx="1"/>
          </p:cNvCxnSpPr>
          <p:nvPr/>
        </p:nvCxnSpPr>
        <p:spPr>
          <a:xfrm flipH="1" flipV="1">
            <a:off x="5352052" y="1970569"/>
            <a:ext cx="4642640" cy="2866474"/>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F80DEB08-ECD9-417C-9EA2-938258406211}"/>
              </a:ext>
            </a:extLst>
          </p:cNvPr>
          <p:cNvSpPr/>
          <p:nvPr/>
        </p:nvSpPr>
        <p:spPr>
          <a:xfrm>
            <a:off x="9898152" y="4800551"/>
            <a:ext cx="659219" cy="2491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a:extLst>
              <a:ext uri="{FF2B5EF4-FFF2-40B4-BE49-F238E27FC236}">
                <a16:creationId xmlns:a16="http://schemas.microsoft.com/office/drawing/2014/main" id="{AAE05EBE-55CF-4D5D-A21A-0568F18DDFC6}"/>
              </a:ext>
            </a:extLst>
          </p:cNvPr>
          <p:cNvCxnSpPr>
            <a:cxnSpLocks/>
            <a:endCxn id="8" idx="3"/>
          </p:cNvCxnSpPr>
          <p:nvPr/>
        </p:nvCxnSpPr>
        <p:spPr>
          <a:xfrm flipH="1" flipV="1">
            <a:off x="5364754" y="3145466"/>
            <a:ext cx="4533400" cy="1779678"/>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44250A8A-CF50-44D2-808C-D0DE21A50982}"/>
              </a:ext>
            </a:extLst>
          </p:cNvPr>
          <p:cNvSpPr txBox="1"/>
          <p:nvPr/>
        </p:nvSpPr>
        <p:spPr>
          <a:xfrm>
            <a:off x="9898529" y="6584050"/>
            <a:ext cx="2293848" cy="276999"/>
          </a:xfrm>
          <a:prstGeom prst="rect">
            <a:avLst/>
          </a:prstGeom>
          <a:noFill/>
        </p:spPr>
        <p:txBody>
          <a:bodyPr wrap="square" rtlCol="0">
            <a:spAutoFit/>
          </a:bodyPr>
          <a:lstStyle/>
          <a:p>
            <a:r>
              <a:rPr lang="en-US" sz="1200" dirty="0">
                <a:effectLst/>
                <a:cs typeface="Arial" panose="020B0604020202020204" pitchFamily="34" charset="0"/>
              </a:rPr>
              <a:t>Grimley and </a:t>
            </a:r>
            <a:r>
              <a:rPr lang="en-US" sz="1200" dirty="0" err="1">
                <a:effectLst/>
                <a:cs typeface="Arial" panose="020B0604020202020204" pitchFamily="34" charset="0"/>
              </a:rPr>
              <a:t>Walkowska</a:t>
            </a:r>
            <a:r>
              <a:rPr lang="en-US" sz="1200" dirty="0">
                <a:effectLst/>
                <a:cs typeface="Arial" panose="020B0604020202020204" pitchFamily="34" charset="0"/>
              </a:rPr>
              <a:t>, 2017</a:t>
            </a:r>
          </a:p>
        </p:txBody>
      </p:sp>
      <p:sp>
        <p:nvSpPr>
          <p:cNvPr id="37" name="TextBox 36">
            <a:extLst>
              <a:ext uri="{FF2B5EF4-FFF2-40B4-BE49-F238E27FC236}">
                <a16:creationId xmlns:a16="http://schemas.microsoft.com/office/drawing/2014/main" id="{850326DE-2393-468C-87CB-5AF49B9C2C57}"/>
              </a:ext>
            </a:extLst>
          </p:cNvPr>
          <p:cNvSpPr txBox="1"/>
          <p:nvPr/>
        </p:nvSpPr>
        <p:spPr>
          <a:xfrm>
            <a:off x="6791771" y="6165115"/>
            <a:ext cx="2038701" cy="276999"/>
          </a:xfrm>
          <a:prstGeom prst="rect">
            <a:avLst/>
          </a:prstGeom>
          <a:noFill/>
        </p:spPr>
        <p:txBody>
          <a:bodyPr wrap="square" rtlCol="0">
            <a:spAutoFit/>
          </a:bodyPr>
          <a:lstStyle/>
          <a:p>
            <a:r>
              <a:rPr lang="en-US" sz="1200" dirty="0">
                <a:cs typeface="Arial" panose="020B0604020202020204" pitchFamily="34" charset="0"/>
              </a:rPr>
              <a:t>Map is not at original scale</a:t>
            </a:r>
          </a:p>
        </p:txBody>
      </p:sp>
    </p:spTree>
    <p:extLst>
      <p:ext uri="{BB962C8B-B14F-4D97-AF65-F5344CB8AC3E}">
        <p14:creationId xmlns:p14="http://schemas.microsoft.com/office/powerpoint/2010/main" val="2451096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29"/>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31"/>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32"/>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30"/>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xit" presetSubtype="0" fill="hold" grpId="1" nodeType="withEffect">
                                  <p:stCondLst>
                                    <p:cond delay="0"/>
                                  </p:stCondLst>
                                  <p:childTnLst>
                                    <p:set>
                                      <p:cBhvr>
                                        <p:cTn id="48" dur="1" fill="hold">
                                          <p:stCondLst>
                                            <p:cond delay="0"/>
                                          </p:stCondLst>
                                        </p:cTn>
                                        <p:tgtEl>
                                          <p:spTgt spid="14"/>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26"/>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3"/>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22" grpId="0" animBg="1"/>
      <p:bldP spid="26" grpId="0" animBg="1"/>
      <p:bldP spid="26" grpId="1" animBg="1"/>
      <p:bldP spid="27" grpId="0" animBg="1"/>
      <p:bldP spid="28" grpId="0" animBg="1"/>
      <p:bldP spid="28" grpId="1" animBg="1"/>
      <p:bldP spid="29" grpId="0" animBg="1"/>
      <p:bldP spid="29" grpId="1" animBg="1"/>
      <p:bldP spid="31" grpId="0" animBg="1"/>
      <p:bldP spid="31"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1575" y="3196272"/>
            <a:ext cx="5826719" cy="1646303"/>
          </a:xfrm>
        </p:spPr>
        <p:txBody>
          <a:bodyPr/>
          <a:lstStyle/>
          <a:p>
            <a:pPr algn="ctr"/>
            <a:r>
              <a:rPr lang="en-US" dirty="0"/>
              <a:t>ISGS Guidelines for Converting GMDM to GeMS</a:t>
            </a:r>
          </a:p>
        </p:txBody>
      </p:sp>
    </p:spTree>
    <p:extLst>
      <p:ext uri="{BB962C8B-B14F-4D97-AF65-F5344CB8AC3E}">
        <p14:creationId xmlns:p14="http://schemas.microsoft.com/office/powerpoint/2010/main" val="2328081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3616" y="2080187"/>
            <a:ext cx="3057952" cy="4401164"/>
          </a:xfrm>
          <a:prstGeom prst="rect">
            <a:avLst/>
          </a:prstGeom>
          <a:ln w="15875">
            <a:solidFill>
              <a:srgbClr val="0070C0"/>
            </a:solidFill>
          </a:ln>
        </p:spPr>
      </p:pic>
      <p:pic>
        <p:nvPicPr>
          <p:cNvPr id="13" name="Picture 12"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6515" y="1367827"/>
            <a:ext cx="2181529" cy="2772163"/>
          </a:xfrm>
          <a:prstGeom prst="rect">
            <a:avLst/>
          </a:prstGeom>
          <a:ln w="15875">
            <a:solidFill>
              <a:srgbClr val="0070C0"/>
            </a:solidFill>
          </a:ln>
        </p:spPr>
      </p:pic>
      <p:sp>
        <p:nvSpPr>
          <p:cNvPr id="14" name="Striped Right Arrow 13"/>
          <p:cNvSpPr/>
          <p:nvPr/>
        </p:nvSpPr>
        <p:spPr>
          <a:xfrm>
            <a:off x="5922310" y="4358440"/>
            <a:ext cx="1513979" cy="621279"/>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MAGIC</a:t>
            </a:r>
          </a:p>
        </p:txBody>
      </p:sp>
      <p:sp>
        <p:nvSpPr>
          <p:cNvPr id="15" name="TextBox 14"/>
          <p:cNvSpPr txBox="1"/>
          <p:nvPr/>
        </p:nvSpPr>
        <p:spPr>
          <a:xfrm>
            <a:off x="4678473" y="959570"/>
            <a:ext cx="2315199" cy="369332"/>
          </a:xfrm>
          <a:prstGeom prst="rect">
            <a:avLst/>
          </a:prstGeom>
          <a:noFill/>
        </p:spPr>
        <p:txBody>
          <a:bodyPr wrap="square" rtlCol="0">
            <a:spAutoFit/>
          </a:bodyPr>
          <a:lstStyle/>
          <a:p>
            <a:pPr marL="285744" indent="-285744">
              <a:buFont typeface="Wingdings" panose="05000000000000000000" pitchFamily="2" charset="2"/>
              <a:buChar char="v"/>
            </a:pPr>
            <a:r>
              <a:rPr lang="en-US" dirty="0"/>
              <a:t>Old GMDM .</a:t>
            </a:r>
            <a:r>
              <a:rPr lang="en-US" dirty="0" err="1"/>
              <a:t>mdb</a:t>
            </a:r>
            <a:endParaRPr lang="en-US" dirty="0"/>
          </a:p>
        </p:txBody>
      </p:sp>
      <p:sp>
        <p:nvSpPr>
          <p:cNvPr id="16" name="Title 1"/>
          <p:cNvSpPr>
            <a:spLocks noGrp="1"/>
          </p:cNvSpPr>
          <p:nvPr>
            <p:ph type="title"/>
          </p:nvPr>
        </p:nvSpPr>
        <p:spPr>
          <a:xfrm>
            <a:off x="1651408" y="309576"/>
            <a:ext cx="2987975" cy="1600175"/>
          </a:xfrm>
        </p:spPr>
        <p:txBody>
          <a:bodyPr>
            <a:normAutofit fontScale="90000"/>
          </a:bodyPr>
          <a:lstStyle/>
          <a:p>
            <a:r>
              <a:rPr lang="en-US" dirty="0"/>
              <a:t>ISGS workflow to convert GMDM to GeMS</a:t>
            </a:r>
          </a:p>
        </p:txBody>
      </p:sp>
      <p:sp>
        <p:nvSpPr>
          <p:cNvPr id="17" name="TextBox 16"/>
          <p:cNvSpPr txBox="1"/>
          <p:nvPr/>
        </p:nvSpPr>
        <p:spPr>
          <a:xfrm>
            <a:off x="1692926" y="2352970"/>
            <a:ext cx="2352747" cy="369332"/>
          </a:xfrm>
          <a:prstGeom prst="rect">
            <a:avLst/>
          </a:prstGeom>
          <a:noFill/>
        </p:spPr>
        <p:txBody>
          <a:bodyPr wrap="square" rtlCol="0">
            <a:spAutoFit/>
          </a:bodyPr>
          <a:lstStyle/>
          <a:p>
            <a:r>
              <a:rPr lang="en-US" dirty="0"/>
              <a:t>How-To documents</a:t>
            </a:r>
          </a:p>
        </p:txBody>
      </p:sp>
      <p:sp>
        <p:nvSpPr>
          <p:cNvPr id="18" name="TextBox 17"/>
          <p:cNvSpPr txBox="1"/>
          <p:nvPr/>
        </p:nvSpPr>
        <p:spPr>
          <a:xfrm>
            <a:off x="8025959" y="1540415"/>
            <a:ext cx="2073273" cy="369332"/>
          </a:xfrm>
          <a:prstGeom prst="rect">
            <a:avLst/>
          </a:prstGeom>
          <a:noFill/>
        </p:spPr>
        <p:txBody>
          <a:bodyPr wrap="square" rtlCol="0">
            <a:spAutoFit/>
          </a:bodyPr>
          <a:lstStyle/>
          <a:p>
            <a:r>
              <a:rPr lang="en-US" dirty="0"/>
              <a:t>New GeMS .</a:t>
            </a:r>
            <a:r>
              <a:rPr lang="en-US" dirty="0" err="1"/>
              <a:t>gdb</a:t>
            </a:r>
            <a:endParaRPr lang="en-US" dirty="0"/>
          </a:p>
        </p:txBody>
      </p:sp>
      <p:pic>
        <p:nvPicPr>
          <p:cNvPr id="19" name="Picture 18"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06062" y="2722303"/>
            <a:ext cx="3645875" cy="3759051"/>
          </a:xfrm>
          <a:prstGeom prst="rect">
            <a:avLst/>
          </a:prstGeom>
          <a:ln w="15875">
            <a:solidFill>
              <a:srgbClr val="0070C0"/>
            </a:solidFill>
          </a:ln>
        </p:spPr>
      </p:pic>
      <p:sp>
        <p:nvSpPr>
          <p:cNvPr id="20" name="TextBox 19"/>
          <p:cNvSpPr txBox="1"/>
          <p:nvPr/>
        </p:nvSpPr>
        <p:spPr>
          <a:xfrm>
            <a:off x="4503640" y="502176"/>
            <a:ext cx="1364476" cy="369332"/>
          </a:xfrm>
          <a:prstGeom prst="rect">
            <a:avLst/>
          </a:prstGeom>
          <a:noFill/>
        </p:spPr>
        <p:txBody>
          <a:bodyPr wrap="none" rtlCol="0">
            <a:spAutoFit/>
          </a:bodyPr>
          <a:lstStyle/>
          <a:p>
            <a:pPr marL="285744" indent="-285744">
              <a:buFont typeface="Wingdings" panose="05000000000000000000" pitchFamily="2" charset="2"/>
              <a:buChar char="v"/>
            </a:pPr>
            <a:r>
              <a:rPr lang="en-US" dirty="0"/>
              <a:t>C: DRIVE</a:t>
            </a:r>
          </a:p>
        </p:txBody>
      </p:sp>
      <p:pic>
        <p:nvPicPr>
          <p:cNvPr id="21" name="Picture 20"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68118" y="265656"/>
            <a:ext cx="4582549" cy="584695"/>
          </a:xfrm>
          <a:prstGeom prst="rect">
            <a:avLst/>
          </a:prstGeom>
        </p:spPr>
      </p:pic>
    </p:spTree>
    <p:extLst>
      <p:ext uri="{BB962C8B-B14F-4D97-AF65-F5344CB8AC3E}">
        <p14:creationId xmlns:p14="http://schemas.microsoft.com/office/powerpoint/2010/main" val="3898004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barn(inVertical)">
                                      <p:cBhvr>
                                        <p:cTn id="2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1280" y="256892"/>
            <a:ext cx="2987975" cy="1600175"/>
          </a:xfrm>
        </p:spPr>
        <p:txBody>
          <a:bodyPr>
            <a:normAutofit fontScale="90000"/>
          </a:bodyPr>
          <a:lstStyle/>
          <a:p>
            <a:r>
              <a:rPr lang="en-US" dirty="0"/>
              <a:t>ISGS workflow to convert GMDM to GeMS</a:t>
            </a:r>
          </a:p>
        </p:txBody>
      </p:sp>
      <p:sp>
        <p:nvSpPr>
          <p:cNvPr id="3" name="Content Placeholder 2"/>
          <p:cNvSpPr>
            <a:spLocks noGrp="1"/>
          </p:cNvSpPr>
          <p:nvPr>
            <p:ph idx="1"/>
          </p:nvPr>
        </p:nvSpPr>
        <p:spPr>
          <a:xfrm>
            <a:off x="1713964" y="1999473"/>
            <a:ext cx="2987975" cy="4359475"/>
          </a:xfrm>
        </p:spPr>
        <p:txBody>
          <a:bodyPr>
            <a:normAutofit/>
          </a:bodyPr>
          <a:lstStyle/>
          <a:p>
            <a:r>
              <a:rPr lang="en-US" dirty="0"/>
              <a:t>GeMS Toolbox: </a:t>
            </a:r>
            <a:r>
              <a:rPr lang="en-US" u="sng" dirty="0">
                <a:hlinkClick r:id="rId2"/>
              </a:rPr>
              <a:t>https://github.com/usgs/gems-tools-arcmap</a:t>
            </a:r>
            <a:endParaRPr lang="en-US" u="sng" dirty="0"/>
          </a:p>
          <a:p>
            <a:pPr lvl="1"/>
            <a:r>
              <a:rPr lang="en-US" dirty="0"/>
              <a:t>Create New Database</a:t>
            </a:r>
          </a:p>
          <a:p>
            <a:r>
              <a:rPr lang="en-US" dirty="0"/>
              <a:t>ISGS python script to copy over basic features</a:t>
            </a:r>
          </a:p>
          <a:p>
            <a:pPr lvl="1"/>
            <a:r>
              <a:rPr lang="en-US" dirty="0"/>
              <a:t>Loads data from the GMDM database into the GeMS </a:t>
            </a:r>
            <a:r>
              <a:rPr lang="en-US" dirty="0" err="1"/>
              <a:t>db</a:t>
            </a:r>
            <a:endParaRPr lang="en-US" dirty="0"/>
          </a:p>
          <a:p>
            <a:pPr lvl="1"/>
            <a:endParaRPr lang="en-US" dirty="0"/>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7039" y="363485"/>
            <a:ext cx="5750359" cy="4609963"/>
          </a:xfrm>
          <a:prstGeom prst="rect">
            <a:avLst/>
          </a:prstGeom>
        </p:spPr>
      </p:pic>
      <p:pic>
        <p:nvPicPr>
          <p:cNvPr id="6" name="Picture 5"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2117" y="1999473"/>
            <a:ext cx="5325788" cy="4359475"/>
          </a:xfrm>
          <a:prstGeom prst="rect">
            <a:avLst/>
          </a:prstGeom>
          <a:noFill/>
          <a:ln w="19050">
            <a:solidFill>
              <a:srgbClr val="0070C0"/>
            </a:solidFill>
          </a:ln>
        </p:spPr>
      </p:pic>
    </p:spTree>
    <p:extLst>
      <p:ext uri="{BB962C8B-B14F-4D97-AF65-F5344CB8AC3E}">
        <p14:creationId xmlns:p14="http://schemas.microsoft.com/office/powerpoint/2010/main" val="906980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3395" y="183719"/>
            <a:ext cx="6347713" cy="655529"/>
          </a:xfrm>
        </p:spPr>
        <p:txBody>
          <a:bodyPr/>
          <a:lstStyle/>
          <a:p>
            <a:r>
              <a:rPr lang="en-US" dirty="0"/>
              <a:t>Tables:</a:t>
            </a:r>
          </a:p>
        </p:txBody>
      </p:sp>
      <p:sp>
        <p:nvSpPr>
          <p:cNvPr id="3" name="Content Placeholder 2"/>
          <p:cNvSpPr>
            <a:spLocks noGrp="1"/>
          </p:cNvSpPr>
          <p:nvPr>
            <p:ph idx="1"/>
          </p:nvPr>
        </p:nvSpPr>
        <p:spPr>
          <a:xfrm>
            <a:off x="1692721" y="2116941"/>
            <a:ext cx="7794875" cy="4071107"/>
          </a:xfrm>
        </p:spPr>
        <p:txBody>
          <a:bodyPr>
            <a:normAutofit/>
          </a:bodyPr>
          <a:lstStyle/>
          <a:p>
            <a:r>
              <a:rPr lang="en-US" dirty="0"/>
              <a:t>Glossary: load from previous – fill in what validation catches</a:t>
            </a:r>
          </a:p>
          <a:p>
            <a:endParaRPr lang="en-US" dirty="0"/>
          </a:p>
          <a:p>
            <a:endParaRPr lang="en-US" dirty="0"/>
          </a:p>
          <a:p>
            <a:endParaRPr lang="en-US" dirty="0"/>
          </a:p>
          <a:p>
            <a:r>
              <a:rPr lang="en-US" dirty="0"/>
              <a:t>Data Sources: load from previous – fill in with current map information</a:t>
            </a:r>
          </a:p>
          <a:p>
            <a:endParaRPr lang="en-US" dirty="0"/>
          </a:p>
          <a:p>
            <a:endParaRPr lang="en-US" dirty="0"/>
          </a:p>
          <a:p>
            <a:r>
              <a:rPr lang="en-US" dirty="0"/>
              <a:t>DMU (next slide)   and Stack Units (Emily will address)</a:t>
            </a:r>
          </a:p>
          <a:p>
            <a:r>
              <a:rPr lang="en-US" dirty="0"/>
              <a:t>Make ArcMap “Relative Paths” </a:t>
            </a:r>
          </a:p>
          <a:p>
            <a:pPr lvl="1"/>
            <a:r>
              <a:rPr lang="en-US" sz="1300" dirty="0"/>
              <a:t>File &gt; Map Document Properties&gt; “Store Relative Path names to data sources</a:t>
            </a:r>
          </a:p>
          <a:p>
            <a:endParaRPr lang="en-US" dirty="0"/>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2105" y="2531096"/>
            <a:ext cx="5891259" cy="1185328"/>
          </a:xfrm>
          <a:prstGeom prst="rect">
            <a:avLst/>
          </a:prstGeom>
        </p:spPr>
      </p:pic>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7291" y="4052319"/>
            <a:ext cx="8470215" cy="819980"/>
          </a:xfrm>
          <a:prstGeom prst="rect">
            <a:avLst/>
          </a:prstGeom>
        </p:spPr>
      </p:pic>
      <p:pic>
        <p:nvPicPr>
          <p:cNvPr id="6" name="Picture 5"/>
          <p:cNvPicPr>
            <a:picLocks noChangeAspect="1"/>
          </p:cNvPicPr>
          <p:nvPr/>
        </p:nvPicPr>
        <p:blipFill rotWithShape="1">
          <a:blip r:embed="rId4"/>
          <a:srcRect l="51948" t="20880" r="19811" b="44321"/>
          <a:stretch/>
        </p:blipFill>
        <p:spPr>
          <a:xfrm>
            <a:off x="3892402" y="192775"/>
            <a:ext cx="2763013" cy="1915107"/>
          </a:xfrm>
          <a:prstGeom prst="rect">
            <a:avLst/>
          </a:prstGeom>
          <a:ln>
            <a:solidFill>
              <a:srgbClr val="0070C0"/>
            </a:solidFill>
          </a:ln>
        </p:spPr>
      </p:pic>
    </p:spTree>
    <p:extLst>
      <p:ext uri="{BB962C8B-B14F-4D97-AF65-F5344CB8AC3E}">
        <p14:creationId xmlns:p14="http://schemas.microsoft.com/office/powerpoint/2010/main" val="544698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1008" y="152556"/>
            <a:ext cx="6760309" cy="750849"/>
          </a:xfrm>
        </p:spPr>
        <p:txBody>
          <a:bodyPr/>
          <a:lstStyle/>
          <a:p>
            <a:r>
              <a:rPr lang="en-US" dirty="0"/>
              <a:t>Description of Map Units (DMU)</a:t>
            </a:r>
          </a:p>
        </p:txBody>
      </p:sp>
      <p:sp>
        <p:nvSpPr>
          <p:cNvPr id="3" name="Content Placeholder 2"/>
          <p:cNvSpPr>
            <a:spLocks noGrp="1"/>
          </p:cNvSpPr>
          <p:nvPr>
            <p:ph idx="1"/>
          </p:nvPr>
        </p:nvSpPr>
        <p:spPr>
          <a:xfrm>
            <a:off x="1610139" y="820932"/>
            <a:ext cx="8542475" cy="1988775"/>
          </a:xfrm>
        </p:spPr>
        <p:txBody>
          <a:bodyPr/>
          <a:lstStyle/>
          <a:p>
            <a:pPr lvl="1"/>
            <a:r>
              <a:rPr lang="en-US" dirty="0"/>
              <a:t>Full Name: make sure abbreviated is spelled out.  (i.e. </a:t>
            </a:r>
            <a:r>
              <a:rPr lang="en-US" dirty="0" err="1"/>
              <a:t>Fm</a:t>
            </a:r>
            <a:r>
              <a:rPr lang="en-US" dirty="0"/>
              <a:t> should be “Formation”)</a:t>
            </a:r>
          </a:p>
          <a:p>
            <a:pPr lvl="1"/>
            <a:r>
              <a:rPr lang="en-US" dirty="0"/>
              <a:t>Description: If not already filled out – ILSTRAT (online handbook of IL stratigraphy)</a:t>
            </a:r>
          </a:p>
          <a:p>
            <a:pPr lvl="1"/>
            <a:r>
              <a:rPr lang="en-US" dirty="0"/>
              <a:t>Hierarchy Key: 2-0 not 2.0. double digits: 02-10.</a:t>
            </a:r>
          </a:p>
          <a:p>
            <a:pPr lvl="1"/>
            <a:r>
              <a:rPr lang="en-US" dirty="0"/>
              <a:t>Cross Sections: </a:t>
            </a:r>
            <a:r>
              <a:rPr lang="en-US" dirty="0" err="1"/>
              <a:t>Descrip</a:t>
            </a:r>
            <a:r>
              <a:rPr lang="en-US" dirty="0"/>
              <a:t>: “Cross Section Only:..”, </a:t>
            </a:r>
            <a:r>
              <a:rPr lang="en-US" dirty="0" err="1"/>
              <a:t>ParaStyle</a:t>
            </a:r>
            <a:r>
              <a:rPr lang="en-US" dirty="0"/>
              <a:t>:  Heading2</a:t>
            </a:r>
          </a:p>
          <a:p>
            <a:pPr lvl="1"/>
            <a:r>
              <a:rPr lang="en-US" dirty="0"/>
              <a:t>Stack Units:  Emily will discuss how to sort those out in DMU</a:t>
            </a:r>
          </a:p>
          <a:p>
            <a:endParaRPr lang="en-US" dirty="0"/>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6980" y="2628431"/>
            <a:ext cx="7595431" cy="1958779"/>
          </a:xfrm>
          <a:prstGeom prst="rect">
            <a:avLst/>
          </a:prstGeom>
        </p:spPr>
      </p:pic>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6179" y="4907819"/>
            <a:ext cx="3739831" cy="1237785"/>
          </a:xfrm>
          <a:prstGeom prst="rect">
            <a:avLst/>
          </a:prstGeom>
        </p:spPr>
      </p:pic>
      <p:pic>
        <p:nvPicPr>
          <p:cNvPr id="8" name="Picture 7"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2175" y="4617208"/>
            <a:ext cx="3461299" cy="2154141"/>
          </a:xfrm>
          <a:prstGeom prst="rect">
            <a:avLst/>
          </a:prstGeom>
        </p:spPr>
      </p:pic>
      <p:sp>
        <p:nvSpPr>
          <p:cNvPr id="7" name="TextBox 6">
            <a:extLst>
              <a:ext uri="{FF2B5EF4-FFF2-40B4-BE49-F238E27FC236}">
                <a16:creationId xmlns:a16="http://schemas.microsoft.com/office/drawing/2014/main" id="{34C40BCD-988C-4ACB-98BD-05C84EF60EAD}"/>
              </a:ext>
            </a:extLst>
          </p:cNvPr>
          <p:cNvSpPr txBox="1"/>
          <p:nvPr/>
        </p:nvSpPr>
        <p:spPr>
          <a:xfrm>
            <a:off x="11026029" y="6563815"/>
            <a:ext cx="1165971" cy="276999"/>
          </a:xfrm>
          <a:prstGeom prst="rect">
            <a:avLst/>
          </a:prstGeom>
          <a:noFill/>
        </p:spPr>
        <p:txBody>
          <a:bodyPr wrap="square" rtlCol="0">
            <a:spAutoFit/>
          </a:bodyPr>
          <a:lstStyle/>
          <a:p>
            <a:r>
              <a:rPr lang="en-US" sz="1200" dirty="0">
                <a:effectLst/>
                <a:cs typeface="Arial" panose="020B0604020202020204" pitchFamily="34" charset="0"/>
              </a:rPr>
              <a:t>Phillips, 2010</a:t>
            </a:r>
          </a:p>
        </p:txBody>
      </p:sp>
    </p:spTree>
    <p:extLst>
      <p:ext uri="{BB962C8B-B14F-4D97-AF65-F5344CB8AC3E}">
        <p14:creationId xmlns:p14="http://schemas.microsoft.com/office/powerpoint/2010/main" val="3655824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5088" y="146142"/>
            <a:ext cx="6880965" cy="655529"/>
          </a:xfrm>
        </p:spPr>
        <p:txBody>
          <a:bodyPr>
            <a:normAutofit fontScale="90000"/>
          </a:bodyPr>
          <a:lstStyle/>
          <a:p>
            <a:r>
              <a:rPr lang="en-US" dirty="0"/>
              <a:t>Map Units Polys / Contacts Faults:</a:t>
            </a:r>
          </a:p>
        </p:txBody>
      </p:sp>
      <p:sp>
        <p:nvSpPr>
          <p:cNvPr id="3" name="Content Placeholder 2"/>
          <p:cNvSpPr>
            <a:spLocks noGrp="1"/>
          </p:cNvSpPr>
          <p:nvPr>
            <p:ph idx="1"/>
          </p:nvPr>
        </p:nvSpPr>
        <p:spPr>
          <a:xfrm>
            <a:off x="1807923" y="801669"/>
            <a:ext cx="6347715" cy="1202499"/>
          </a:xfrm>
        </p:spPr>
        <p:txBody>
          <a:bodyPr/>
          <a:lstStyle/>
          <a:p>
            <a:r>
              <a:rPr lang="en-US" dirty="0"/>
              <a:t>Bring Symbols over from the GMDM </a:t>
            </a:r>
            <a:r>
              <a:rPr lang="en-US" dirty="0" err="1"/>
              <a:t>Geo_Unit_Legend_Tb</a:t>
            </a:r>
            <a:r>
              <a:rPr lang="en-US" dirty="0"/>
              <a:t>.  </a:t>
            </a:r>
          </a:p>
          <a:p>
            <a:r>
              <a:rPr lang="en-US" dirty="0"/>
              <a:t>Style file used to symbolize for both</a:t>
            </a:r>
          </a:p>
          <a:p>
            <a:endParaRPr lang="en-US" dirty="0"/>
          </a:p>
        </p:txBody>
      </p:sp>
      <p:sp>
        <p:nvSpPr>
          <p:cNvPr id="4" name="AutoShape 2" descr="data:image/png;base64,iVBORw0KGgoAAAANSUhEUgAAASoAAAFHCAYAAAAWUAGrAAAAAXNSR0IArs4c6QAAAARnQU1BAACxjwv8YQUAAAAJcEhZcwAADsMAAA7DAcdvqGQAAP+lSURBVHhe7P31dx3JtiaK9hiv+y94P7xf7rjvje7b3e8d6nP7nL3PPhuL7SqjbJlJzMzMzEwW25IsZrLYsmQxMzPTIq21RN+bkUuyZahddu3ap+xdGRrf0MrMwBkzvpgzMzLyP/0331GcS5zhwYMHj48OjJ/+EwsXk2bABz7wgQ8fY2D8xBEVYy0+8IEPfPgYA+Mnnqj4wAc+fNSBJyo+8IEPH33giYoPfODDRx94ouIDH/jw0Yf3IqoDuRibq9vYOz4+HY7kO5gem8GO/PjE9wTpzipGBnrQ0dGB8TXJ8Vk+8IEPv5QwOjoKExMTiESi4zOKsL6+DiMjI8zNzR2feTu8F1Gt9WXDXNkVw4fHJ06Fw81+JAUno3/z6PjMu8I+yl018YffXYKamhrOK2sipXHy+NrrYXW4B739y8dHfOADH/5Wwv7+PkLDwqCuoYnNrS3u3MryMu7df4D4hAQcHBxw594V3o+oep7A8IIDho65SLi1gY3t11mRbCtirSMckvW1sbVD1HQ6yJBraQTfh73c0XiOO85+64ZZqte+VIiNjU0I5KyScuTbaELHKAWr0n0c7e1ie2MD2yIpl44PfODDpx9CQ8NgTJbV+Pg4tLV1iKQSj698f3g/ourNhKmSKyYPd9GT5ozL56/j6sVvEZg3C+nRCELU3dC6s4xsU32oaxng+vkvcNstD6KXRpaMCMgYHhFNx8fT8Fe/iMyxI0xWh8FQTwuXdD3R8OIpTH/19/i7f/gD3MomIRwuhaOeHm7dMEBa3Ry+n2/5wAc+fEohMDgY//k//2ckvAdJsfBeRLXelwULZU90zTbC6Mv7qF0/hGysDKZqumiYH4DHOQPUb8wi8NK30I3tweF6Pe5/roWKxZO7Wm8Q1dECIgxvI3+Kfi++gJu9Gb77pz8irG4QDZFucHApJgKka5JJxAU44Nbnv4aGYwHlwgc+8OFTD6urqzAii+rWrVuwsrLC9vbO8ZXvD+9FVJLRHOgpe6F7qAJaZxwxy04eziLM7h7Kx4fgd9UU9eszeHhfD5ltzCWcgs8lbeQPndw0lyHP2gQBiQPckXQwB0Z3AjC6M4gwPXuEFRXCV10FD1/0oibUFR6BLVyaDEcnuDzMQKKbLqz888DfgucDHz7tsLq2xt2TSkxK4o7DwyOgoakFgUDIHX9f+EGimm55AXfVO9BPaMfewRhCVK7AwC0WofbmsHEvw9phD2z+pImq1SmEXb6DuLpNSjUE28/uInvwhFrkyDW9g3NKloiNjYOjjiYSy+eBnV6oX7sD76Q4mF68gtCaEXQ99oDSRUMU9fYj0FQDet7h8NC6C33XJxAf58YHPvDh0wsrKyu4ffvOS5I6CeEREVBVVcPmJuOOd4cfJKqx2lqEB6Zh4fjuuGy5G1G+PvAJfYJZbknCBtrLm7AkFWGo9hlGl5mDtoPOimeY2X51S32+swqRwf7w8fFDadfS8VkiwueZ8A8IxePsckxuynGwPY5HMQF43DoP8VQTIgP9EJ1aiN7x2Xcuj+ADH/jwaYSFhQWUlJQcH70eCgsLsUbW1veFHyQqPvCBD3z4uQNPVHzgAx8++sATFR/4wIePPvBExQc+8OGjDzxR8YEPfPjoA09UfOADHz76wBMVH/jAh48+vCSqs/GTOJTvYlcigYQHDx48PgIwPmK8xPiJI6ozDydwINnBzvY2tnnw4MHjIwDjI8ZLjJ9eEdWuAIIdIisePHjw+AjA+IjxEk9UPHjw+GjBExUPHjw+evBExYMHj48ePFHx4MHjowdPVDx48Pjo8R9KVNs7QkhlMuyKhWDbjr4rzqeI7R0Bdlm7JELs/Nl2bVNcEWRyGcQiAReXyUGyK4NsV8Q9gn13uvfHNkEklkIuk7yR39tln073U4O1S7wrhUwqfo92Ud0EIshZ3YRUt3fG+WFsb1M/yOXvWeb7gvIRiKluUogE77r+04AbG9R+CY2NE71g8pP/pG35dPHBRMUJUKbYCG9fJqbjV0LkBqxUyg3Yt4hIIIREsILe9g4MTq7QYKIOOXVdKN7F3t4uBG+m+9jB2iVcQ39nB/rHlqgdr7frNdBgFG8voP1FByYW1iEUCYk0tjDW34nOwUXsH8ohZINiTwaRUMjJUkJxPoRURDTQFyb68KJ9DNti0at+fKvsV4TA+kokkWJP/ia5nYZiwO6xuv2ZAXtCFvtyISYHu9DWMwWBhEiY0guEEhrwuxC+mY7qJtqcQ2tzJ6aXNyH8UWQloEG+gaHnTWjpnsIOlflDk+3pdrPfEqmMCP4VMTDSF+/uQS6cw4vnXZhf36b+eXfduHbLiCRpwjk9Jt6EkCaRt/ScdEgsWEZ3aweGp1eP9WIb08M9aO2ehOB0P/5C8YFERYOHFLAl0xeqquqIKumBZH8P+/sHODgkSJZRV1KE2o5Z7NOffI/O0XWxkDpSuAuIB+FjboPoogG6eojDgwPsk+LvisVYHHmO9JwXEB3sYZdmkn3umpQUgykBdbxQxA1cIVN4kYR+S0ihaVCzsg/k3MAWs1WsNACZ0kh2JYrZmRRCoXBy7nth+/tsoBG57O5S/fa5c1KJGCKRmKwNagsd79HsKaByGHly9XiZRkJxFGlkNBA45ea2G11BrKsDgjI6IT1iadkAkHHxDqg9EtZ+NmOy7yHK++Co74Cc5pnjT4mJURTjAxvXWORWtGB1bRR5mU8xt7aI+pISPO+bh3RfUeYeDXIB6wPp7st67IqpjcwaYbI+oAKOdtGSEwAtizRsEvGJjvvttbJfzLKPmh3nKYWU8hjrqEFWcQ9kYPJX1F3R7uO+F5Bs1waQmV6B2S0JJzMpJz+K/5JMhZDvruJZeRla+mdQl+4LC9+nXCspIjanW5H+pBoLlBeTK5eWWdciKnW5HsYaDqjoXybNOFLUjaxCASMgIhCmQ4wod2VEdNReGVf2PqUnkqO+k+6xFq0ixtQQtmF1YJvOcvrFyYzVjZEHyU62p8j7dLtL+ii2DH3PylFYO8o0EzIinaNDKUban6EwIwq6ej7oXGafazsgElHoGrNMFbomw6FsDc/KilHdMU8TDllGxzLcY/XlyiadEImwMNxIet7ymp6zboO4Hy5GNnhUP08HFI52UP7QA8ZuRaQhJA9Oz0mXXk4wlCfppJTTg31OHzk9OB3vmAwFNE6YzrB6MJ3e3RUTGUqwx8qmPhYe6zYbL0xPd+k3m/BYWqbjnBHB4u7JIaaxKuN0jcYAy4fGJfOS9li5dJ3pCxtvijr+dPhAohJwFsPqWDOCbDSg7VpGai3Ai/JCFJW1YlO4ge4Xz9HcNYqJ8TE0VReg+OkzLJJii0SMqIYRaOeM1OpxmkFHUFJQgIr6bggP99Ga7oCvzxmhoHMMSzP9KC0sQOmzHqxuCSmtEBsrMxju68Ma5bO1NIWRnglsidbQXEFll7ZgjQQ0Pz2JabIWRKINTI6NY255gwRJ6QXbmOhuQEFhIcqq27G+s4XpyTG01JYiv6gUA3OrWF9dpLo3oDi/EHWdw0RAhxAsD6Gc6lhS1YY14TZmJmfR+6IcBZSmf3qdOkuOmYE21JSmwkhNH+EF/ZCRkjLSnB18gUJqQ3FZI+Y3mCUixEDrMzzNi8DdO1aoHFrH9sIgasqz4GxsCIfgTDR2jGJhIAc3v7kN3+QsStuA0Xlyi5aGUFJUgNoXExBLNzExOoXOxiIUlJRjfJnatzqF+soCqlcZhqaX0FkWA2OHLGwekBKSuyeXCV6Wfe+eNUo7xjHUUUXyKEJDywhkB0IUBRngW2Vb1A6OY6SrkZNVeU07yZWUkawIEVkWK52puPTVHQRmNdD5bRrYZSgsrsX0Ck0EZEWzCWRvZxDuGjehYxOM6Ah/2Lklo6a+ArWtA1hbHENVdRc2d5bQWluCopIqDM5uUFo55CuNsDbyRm3POHqaScaFxWjqnMAO9eVobyeWSIcEmwsY7RjBhmQdndR3BYXlGFlYw9rqKgY729DaWoesjHQUVY5gfbkHJST/ypYhbNDgYwNKtLWCrkaWN7W7dfS43fr47roDmgZ78NBOHVfUPFE/MIrRgX68qK/B87YOND1Ng5mxOx7n5KKs8jkWN7exMPVK16YmZrG53AsPzWtQMY/E0NoWFkZaUVhQiPr2EexwE+wOkaQITal2+OqcMYo6hjDe28JtvVv8tIOs3WEEODrDP/IxyqqqMbO6QkQfDBu/KqLQdTSWFCpkvS7giJKRklS8if6WChQVlaB9bI08nE20VhWhsOQZ6RyRKY1Vpv9rC+MYHhjCJhHjxswYtW0WWzuLZFSw8dmNLTFZb+MTNF42aaysYXxkAovUBgH1O3M/d5YnUF2Uj4LKeoxNTKDxKdO1UvSOLWBzcx2j/T2oLS9AWT2NE8Ffx0X+QKJiENJMJUFzdgScQnJQEWeGy+fUcPfcDbjm5uNRWBh8PF1w+4IS9Iz1cf3slzBNIUuDGJgRVYizO+KzK5Dm4gAdSzOo3DdCUt0wqqN08M//ehbmfsFwJGvtpoExbt60QNXkAmTE1sKJGlgaaiFrSICePD/o2sagINISVy4oynbLzUOslwfCcgZpOhqDl4UjHtWMUVrFzNlaEAYzUxPcvaWBUJrxfbXu4epNVRjc/Q7KOp4IC3TExW9uwMRADV9/cw8J9R3I93GGrrkZ1FSMEJeVA0f1m7h5XxX6d76Dkn0ymeo5MFFSgqquDr78TBnhZcOQE1Gx95IGqxJgamYGdeWbsC3qxGhFMG6fvQZdnXv4LRFyUX0B3B8o44amAS59cxVWHr5w9HqE5uo4fPvPv8MNHXU80PZAXnkRQvRv4PI9HVy+bozslhJYKyvhnjZNFFf/hBueJVie60W4pzkstW/inmM4Mp7Ewto1m4iK3BZyMwaLfHHrrDJX9r+dMUBVzwjKkt1gRfK8pmqBvOFZ5Dkq459//S0805+iLjcS5ibGuHvjAXwqycIg61Wyt4fRyiD84R9/j9sOftTPjrh36RbUripBLTgLK2IZpMzyWWqF+fnf4PNzt2BoqAmlc9dJpto4e0UVwenpcPeIQ064J+7cvgeNW5rwe1wJ9pGkfSIqGxM/NHT1IivaEZbUD8o6TqgcGESc/X0E1BMhtSZC1dAPFempsNbShbnRA1j5pSAl1A7ffX4eVp5JGBOTBT/TBpd7N3DPmNqg4oiWlQ1IycLZ3ZxFboyTot1qlshn7Xa4gn/+t3PwTMmAp9p3+M3nV2FmpYvzn12AlZM/wqJC4e3lR3pyGyoa2rhz9ixMwxMQ5OGJqPxhsnxG4W3jiczSEthe+y0+u3APUY+yEGZiBmNLI9xXt0V++yLn8srk2yj2U8U//t9fwSq2gMgnBeamplAlOXsXlCLSTBNXrt2H1q3vcNPCFwnx4XALz0NtUjgMtQ1hqPoANuEVWCULR74nwVBBPFSuXoGWlg4cwpNRkeaAa+fuQOUSjb2HpdhmbSYvYaMnC7pGZng2v4Oncc4w90zEE289XFLShvK5ewitLEKwvTtS6+YASQdsDVxQ2kXjjllQ26NIdVXFtdsGMHDwQWNrGyK9mK6RfJ1jyPoPh/LXF2FkrIfvvr0An9IpssSZJfwu7vjx+HCiIjNxT7qFusxoODm5kQCtwKzVg8l8aF7RhIWrN7ycbaGu6wVmxE5UhOO+RSo2j8g0F48gwt0LPh52+PZ/fQENatz1bz/HfZscjI4W0OxbTBZJH4z/7VuYBRajr7sPkzSzMNP16GADWQEe8ArKRkKQCSIrS+CgYoLak7KVNGBs74JYpjwYh5+1Kx7XjJJLICX3YAt9lSkw1dbFzfNfQdnSDc5kZme2sU/zTMP9/GVcpUHjGP6cjoFSR2Pcu3YXX//qWzww1MNdpW9xW9Uc+ob6eNxMacRtMDWyhZ01uRmBtZTiAE+CfBGZ1U0uFrshuoOJ5mzYaOpB9eoXOGPgDHcLI4Tmsc/XLyPSzQdujqYwsM3gymskYnGxd4KRXSJmFlvgah+NsaVRxPt4w8XZGnqmD2lWBZ7HOkNd1RjaemZE4HRitgT3NAMwONeHZJKpocYN/NPX9+Dq7wM7r3xsMZlLx+FvpI2gvAlKsAh/Oz+Ut/ajLi0Yejpq+OL3X8E2vR0jz1Nh719DcQ7QW5oAE20d6pvf44J9DnaZCymSQ7rUABvrOMzvjMBHTw8pz7eB3RdQP6+L/L4lIipyjeQLSA0JwuOqUXTmeUDLLovyBHJDyY2xcYaTXxTCrbVx+VsHVHUNYXhkFJvSfewxojL2RmP/IMrifKCvrYLf/e47BJQPorckBrbOT5D70BwBZWXwv34JX15RgYHOTXz+hwewtteHqVcRJ6N9ckM2Jotx7x++g2tyHVlavZjZJMuauYeCeVQk+B23+2vYZ1C7G1PgEKDow+pHYQhK68ZcawweaIWCaUdLVjjsbJ1hrOeCF2uU/1geVM/ehY6DKxKKRinGOHysPVHW0oXMuHCk1U1gIN8dv/2ns9A31sa3fyBSiq4H2ZpElrsYb3oMC+c8zu2fevYElkS495W+wDlDpiPWSKhjHzYYguWlu9CycYWXfwC0vz4DJVVtaN07j99/bYduwS6OjsRoSnLC2d+rI+sFWXd92TBQNUTxADm9q5W4850xqqc2SPepT/YXEWvvjPCYTIT4mOJhRQHMH9iiXwJsviDyv6ZDFrgXMuuJqKTdcCTrsaxrHgdHcgzXxkFbP5C0VhFkqz2IcbEhXbuOfzqjAg9vO+haPORc7WdJHtD3KaG2kqtKrjl3y+PY/fxL8UFExe4ViWjWZJ9tb8oIgp6VA4x0bNDAkUUBkQUjKi+4u7rC3PUJto9k6C6JgoldJjYPFUQV7uoBN1cr3LtrhxdTq1hdWSaXQYyhqmho6T/CJv2NkdvWQm7Kzd/fRHr3HHc/irliy80pMFH9CrfvxmN6tREmd4xRd1y21lV16OpbIaqYhE3k46BvjERSmgOq61JbKu5dNkfd5CrqEl2hZWwLW5cwNE6wG0xjcL1+Hbc0bRGezRQPKPAwh8qd+zSLWKN2eBGrZAZLl5tga+KFyv5N7K8/g5MFDToba3jFdlKKHQRbG8M/p5f7Qo5grAgaF3WQ27mAnoIAqBvawNbcHqk1q3R1EPbG5nBwtoetRzkrDjlBjjAjRTKzT8LkTB0s1LzQNTeCeF8fBVGZxXOKwIhKlaw7Y6do9CyJsT1WCjszN7gY68A68Ck2FptgpqEHW5K/lWfeMVGNwt/YEonVK1zZdkYWcLEzh4ZeFCY35xBFpOGY2ID24jCYOFVgbSoPKkqWaJxZxdNo6ierx2SZsXsTZKlMl0Hvvj9GN4fhq6+PlCYFUWmc00UeIyoiCchmEGNrh6jcbrSQC+oUWk/lbiEzzB9ODi6wsAvH89ExjPc3wOniVZj45WH94AiHq01wtXSFh7URtC2SMb9JBGCkCfesQYjmm+Bl/CXOXfDH8EI3XNXuwiulkdyTDUh2FpATTcQf/QxSkhK737KxPI6B0XHUJnpD+XdqKJnepIEtwfNkF9zTCMPk1hwirXXglPSM2h0KQ7tiquM+SkKc4UyT1Xh3Okcm1GrUpoXB1sYJFk7xmGI8PJwNtSsa0DOwRmzZAqWbhJ2+JQpaO5Hs7ozowgF0FLnjrkYghsiSW11ZwebWFtiDJgnp8WBFJLSMsrCxXgudy/ooIrm1Z/tCg/KwdQlAWS/7tFwPzK+rw4isHHcvL5K5Jh7VDmOZ8lpb3cAWc8UFm5ieGsbQeBeidHSgQ1bVAzIaygdfJyqpWAQJyXemMhCqN89CRz8DU/MV0LlljYFjolK7rkWTnz2yWsi23eskErJAUc8SDmmCYkSlYxgCprnANhIttGDOdG2exh/TNTc32AdUsDt3qKRJwDG4CiL5Clqe1WB4fuvUPbW/DB9EVOxpznB9Pax0NHDpsgrCG/tQF2mES5zrd5Nzv5ICSSGdnGDikEoKKENXUQQMbZ+8JKogR3ck5OQjyuwumd9mMDOxRkrtKLanmmBw5g9Q97KE3i0dGJroQ0XHDnVDK9wN050dkurhMkJUz8M0rgmHEKA8UBeXzrOyr8GhoBEdj0NwTek69Axv40/faiC9aZpmhQNsTbfCVlUJOszMvn8LWtbesNe9hfM3NWFIhGQenoG0aBt88eV1GBo8wC1tb1QPdOOR9X1cvWtMLqMtkrLJ4rDwRGn3OvZX62BuHoiqghToXlGGus59fPXtHYQVD5K6U5etDsFL7wa5KabQVVfGFfNYvMgJg/KF69BiVsBVMxSRT+909zrnwl1SugNLV3eY2cYReSwhntLe0LyGm6ouyC4tRIjBK9cv43k+HIx90TIvwvZIIczNQpEc44F7N9VhYaGK767owMXTDZYeRFTk+snIDB/I8IfS+WvQ0r2Jr6jshNQEGNy7SmlJfpeuwflRB1b7S6D65WcwCAiB6QOSoZkJHtxWwh2yiLaZRSWUQLozjYC7Z3HVxoXcrdddv2Vy/cRCEfb2RWiMcYHy+fO4rWv8kqiehPrA3sENDh6BiAh0gIq6MdTU1BCS8Rw7+zQD08TjaO6DeHJ3tO7cpLZo47vzt+D1pJfS7yPb5jbuO6RBRL870pzIMr4DQ1NzOIckIS7EE24RdTSTE7VIpFibKITRdRUYG2tBw8gL7TM75I7IMUoWjMa1K9R3urh46TpcHivaff9Pf4Tt40Z0FyTi7tlvcN/EEEYOeWSh7XJE5Ug6q33tMm6q6+HWHXX4VbaiIyUIyko3oGtwG3/8VgdF/UvoSPbAhQtXEPw4Ho53buCuvgVMTN1Q3DGNXZmYu9+zOlALva9/Cy2fQFhq3CWvwhTaarfwwMQDLib3cIYmXJ27pJNxT5CfEgaX0FxUxFng2iV1mJI77hJbjhXRLg7IjXye64d7N3Shr6kC94c5KI+3xzWSy4nrt0XlsYdRO2SBHeyOwfHqWbgVjNA4WkSGwwNcYK7fd7fhX9eB5xEuuHTlPvT1ruMP541RObRK7uUedjeGEGOpjO/uGMLUxRX+Xu40iWvAwlwFZ5V04Uq6ZuNdxJF6Rbw3nCIasDyei3tf3kDxhITjkjd55Mfgg4hKxJ7OjY2itKAQlY292CaTXS5cRhO7mX58Q3thZgrj4+MYHZ/DtlCAtcVpjIzP028RzQIbmCJraXFdiO2lYVSwG3Tkm7cMzkEik2Cy+ykqn79AR30NdyPy2cAMlanwdwW7+9gdLYGutgkK+le4pzLSl2U3Y1kgh1y8gtbaYhSUVaKtdxLLNPsI2M10sthm+usozwLUtA1jZbwBVirqcAh5hLKnzdgUbaA4wpoIyhelNVXoGFjgnsYIVsZRVVxAdSxBU/cQxiemsLS2DeH2MkaGpynvbQx11KKwqAQvusewuLRO59gDh10sjTahuLAAT5+3Ymh0hWa2NbTUlaKwgvLvm+HaND3UjCJqZ2PnMGYmJzE6No0NoRQbs12oelqK5x2jWN8WY3Nh8OXNdNHuBkaHJ7G6RQqwsYCRsUVsrk7heWURCspZ3pOU1wRGJxeww57csOUOotWXZXcOzGFzYxUDL0qRX1CExo4hzM6TZSLZwVBrOclnBOO99Zysalu6qc1LinyovuzR+srkC5RXPSOLZ/Otm+mcnhChCTdnufKqnneThbhK8lc86Bgfn8D4zDzmRrqp7wtQXNuCxW0puQhCCLZWyJKewdraMrobS5BfSDLvHMHCihD7Sx1wMNRBRDW75yiDXLqFroYK6pd8lNa1YYxkNzmzQpY55UMWlWBnBd01ipvmLWPL5IqL6bwIYtK/vqa32z3YUoGnraNU/w30NpWhoqENI9RutoRjeW4aE5NTGGxv4PqzuLYbWxLSe9EyWmoUutZOurayzm7Wz6GppgSdE6tYIkunuJD0u7AKfVMny3HIEqI6jndReU39mBhsRjHJuaqpg2Qzh6nBNpSVFKLg+Gb45vI0xqfXSHdWSM+pfynu0+YBbFAbRTR5r8+PoI7dZC+rwcSaDEey9bdupnP9RuN0s/MxVLTt8IxIW8buJW7NopbdTK/sxAaNLenOHJ5VFKHoaQ26+qextnF8M10iwfrsEMporBZWNpKcp9D89HVdG5tc5GS1NDuFufkVNKbTRORVSoaN7J088mPwQUTFXD8hdfo+s47IppGSINj9o7eWCBDYI1D2eJTdG9g9XszImb/Hjz6Z0iseUZOQjtdd7cr2uXsMMmJy7tEumcpsmQArWySVY6EjH4/z8jG3vUekx5Yp0ExxdIgDmi0Vj6+PH9PvkyLJdhWPWI99ZIn0OM/9QxyJJ5DzuAB9c+wuBLkdsk00k99e1MDu45D1e7zITkB1PCT36fCQ6kj1Vjy2ZY9fFY9w2aCQysm5pDqwx9CnF1KeLIfYIytUytrP1Y3sLa5uirQSatPBIau/7KXMWHvZ0oZ9isvawNYUsbU+bAkIWy4gFom4shUzJfuteNTM9cFxuxUbjTGZs7qwx9iKsvdJrtx1Si+jeu+T7Nljeglb4kB9w9oiJ5lLyc1m4ZDk+iofRV4iatc+u8lK9Xh7eQKByY2tl6J+2OfyVvStiGsfqxdZFqw9rO9ZPtx9jOOlA0y+lC/3+JvasieTkju5h/WRZ8h4koTBNZqsjvtZsTzhuAymc2xQvqznSd2oPUwPOR0iObJH69RGpnNvtpv1OesTVvY+DbCTdjPZSqkenPzYMpGTdWTcerdTusbOHY8F5m6Jj5cnsOU5bC3cq3s1bL2VYtkC1/+cjlB5VE+2DEORRs65TKxstibx1Rhj6RQTN7ds4OUSA8VyBG7RLBfv9eUJYtL9yWepSCutwZpwj9pJA/9l2uP2UJ+xJQYKHTnWr+NyOP2juKzfmaxZGftU5pu6JpLskryF6K1+hPKBVY4fFG3+y/FBRKUADTDxNmYmxjA2RbMzHX9/3J8Qx8TBBr6QSIqd297awNr65ttx/ywUK7TlTOiscxmBsrUwpCRvrgJmpLGxvo7NrVfn3sL2JlkBm5xZz9YEvRos3w/F6vFdbgX19ub7t2GL4q7TTLdzrEQ/ClubWF1epX57xzUCW5sm2F7B+AhZeWQh7nzPAkcGxX2X92/3jwLrD0bEciJEGhRSItIPKYsNZhlLQ+1eW9vgZM/Oc+vaqO4/tEr/RAc23qEDbLDLjonjzWsfFUiGQomcI/6Tif+vCTZJy9616PsvwAcSFSnmvgQjeSE4+/k5aHvEY2p7HzJSVMbSXIak2BxOp6Njtp7jZFWvIs6r+CxfNpuxOIrjkziKY+a+cfGPz7F47Ab76LNHsHV7ghWmcC/Tnyr3DZwuQ4GT8yfHpyCS4kg0gnA3P2TWT9AscuzvH8dn+TDLZ324FI72Eahq6cDQxDJZHGwRHCuH8jgVl/0/qYeQrILFqREMU/zJ1iewdcnAMikRGzQKudF/Lo+TdrOFlFtoyIqEe1gVRNw9o1dlKOTyhmyPyz0tczazrvbkwUjFF11bNFDJeuHyOGkXm7kFc8h01sbXl64hrKibLFmyXk/Kea1eZD0L1zE2OIgx5t7RrPq98mRp6f/p+rw8pry545P8T65zvxX/WTwxWSnL0wNoah3GFv1mN80V9VCkZelO8lPUVXFudX4c/SNLWBkuhq1dPCZ2yHIRkwW2s4SOF+0YnVvj3ChFXqfrQulJByCZRKyPHx5XjXBLXTi5H5e1vjiJ7l62nk+R9s3yefx0YDJ9f6ISkgkoG4DLhfsILR7EHrl/bGU0N7OSWc1MawmZ9gJmpRynEQjJDCYl3qYZifvN3ASm5Gw1OMXnFJezarawRZYNcynYeaaYbDBw7hDFYStixaRgbDBvUV4yMj3H2KNT0ySskWsmIYXdIgZn8U4I5TSYC8p8dmZBsXqwvLnXU7j/J2WSwtE1ZsoKRDJAOsytx0qqHFYsc6AZXUz5sDayOktkh9gaooGv54HM0qd40TNLA5bKoNn6pB2i4/pyv7lBSaQj3UbtIx9YeJVgpPMx9M2SsEjEy9weCbVbxGTILD8mDyYHGgB70i08TfGBuWcxREdykvEWmfrMuj1uw7G8uHIJXFtPZE5lS8gs3yUTfmm0EGa64ZgQ7pJprug7NsCYjJi7Mtf2CCpfmuL5phyHcrIWuL5UEAXTiZf9RLMmpBMIsbdF8JMu0oVXq6aFx21nLia3KpvV61gHdqgsri+P9YQdvyJTRTnc7+N6s3gsD5bfwsgL5Je0YYfd5BVRfx/rHdMLCcuf8uPK5uRMLhbpTndpOPRsMjE9mg99/QiMbTGZSnEgnsfTogp0T66TO8heoSFZUVpFG6kNLE/WRtEw/G3sEVs8wD2YONEf5q6N1D2EhkEs5km2Iq6/WFtZHyrkyeOnwwcRlXT/EMNlWfjN//E/8duzKghPioeb3i1c/O4S3NJq0dtRAmtNDejpOaJ+ZpMUhQaDcAk18b5Q0VSHpkkQ2hbGkGCuCe8nwxCPlcHJIhjPWurhZakKzQc34RxfiraWYpg9UMX92+dgGxAJk2vfwCG5HOVZ8dC9exvXlS7gtmkAiorTYeWagdmJZngbaEBD7T4CnjzHhvjUqx8E5mNvjbbCz/wurl29AsvwPFSmuSAwt4P87lkkOrrA09cfhpT3XdVbcPMPgobSWUSW1iHc0RzXL12E0oUzsIiuJHKYR4YreyJ1CSo2yegbr4CTqSdikjNQWvMM8Y6quHH1PH537hbyn/fgsZsZNDQfwCYoB9PbzE0i90U0gzCtz/D//ac/4oGRHm5f0YK+5lWcu3ATaZ3kZvSWw15TBeoP1BFV2oMddr9DtoWaRwFwCKzCcFMyNNU0oHJLC4mtMxguDYFbbD6EeyJk+/viUcFzIsJghczNQ9A62IYwBzvo3HuAsPxmzM0uYupZDkw0r+PKd7cRnNcKCbsHcbCMdDNl/H/+z3/Gt7quyE5Pof5Ug8pdA6S3LGJ7tA6OJmrQvH8DTsl1WJpvgfYf/g7/+3dfQ8PcDYl5PTg4WEdxahLi4hPhYWsBXTUD5JIV1JQZBlWqj5qhN5qnN9CZ6Y+bt2/hnJIZKoYWsEcTz1x3MXwCcrEm38XIsyyExFahozwOandu4sIlA8RkpCHt8RNEBwfCQvcGlM6fhVFkBbnmk3horYbzl5Vw5ltVJDeMQ34gh1y2jnS7S/jv/7/f4r6RFm4o6cFQR4n09QriK5uQ/SgbDfVNiHXTxPXrV6DplEITBrvnJYNkifRF7x6uKJ3DP//mOh7XD6A61QnqaqpQ0XHFs6VtVPnfxX/97/8KVa8UVGRGQkNdHfdu6SPlxTT3itE7J3sePwofRFQCsRzSxWZSEkcUt7UjwU4FJh4FmBksh46WCTxcDHHluiUpouKJAbNCxmvjcfV/nYOpsy1unv0Sam5FGG/Ph8GNB9A2s0J61SDNaKsojAuAk8Ft/EpZD/6+jlBTD0BVnh++UbJFdVUqNA1s4UDKpmOfhbXVQXjcvoPb2pZwDIlDoJYKlG7rw9HqLv71V2ooHV2DjN3gZDMr1WPvUIymeFv89p9uI7t9CB3NL9Db8hD3jZ9gqj0RBm5uCLQ1h75VPHKjLfGdaiCqCyOgbuoCBz0duCY0Yb4vB/eUNeHmZwttdQ/0j4/Dz0Iflt4B8HLxhK21PcKzuiGRrqLCzwQXTYi8XKxw8cwDODoZ4I+/uoiQ0mHIyG3b291EVbIHTN1y0NMQjqvnNVE3soiySDtoeIbB685t3NAwha3RNfzq98ZoWhYABzuofuQPu8Aamr17Ee7sAOM7Z/BrY7IoJ0qgoRuKnpYS2LjbEEnE4t6vLypk/t15qBta48GNa4ggq2Brh72vto5ErWv48pwrtxK8pbUFa+xeE1l1wzWx0DCMxuB0LUx+fw73TaxhpnYBvz/vgznZMopi/OGkdwP/eNkEz8eGEOfqgIiMSjyJdoddcB3lvYZEH0842JjhmtIDFPevY5qI9cb//R2MnO1w98J3ULN0g84X30LbuxBtzxvRRbKU7B1g6nkiNPSjsXIgQ09pLCwdyIL87jvcNk9Fd1cH8pJcYW7lAeN7l2Ab14TV3hzc17NHoJ8ldLUDMbY8iVAiR59HbZBB8RCjozAY2pYpGOx8hFvf3UJe5zxaM7ygYuoIBxdvBLpY4Mu/V0Zq8wBaa6sxKZSQrLdRHGgATeM4zK4MwdvKgVvIudBXBHdrcyif+wrqD5sx35IEdZL7yJYYG+PPEGBvB93rX+IP5incqnDOQn/HOOLx4fggotohd+hgsx1O5n5oHuxGhJMTEmrYQsJl+F3XgJqRBRxCq7GLfRpMRFQyCboLfHDmC7K+EhOREJ+Epy3TFH8XUXf+3/h//MECGwf7eBbnCh19dyQn+uOashacvDzgTPnMk7luZpWOpZVGuJk7wcHZHbH5bEk2UOpkiFuXNWHjEQxLrbvQtPFDPJWRlFyG0TVyFYRbWN9gN0/ZUzMhlibbkZ0cDVd9c7gHlWBJMo9kWxXoaJoj8VEeslMjEZTajN5nSbDzKcf8eCmczBxh6+SLws7jFeyXVaFqYAS74xXsFR72UL1vCBsvf7g4uiKhfBKb0wWw0bdBz/IOsjx1cemBHR6mJCExPhsdk0sQkvu4R65fXZo/kWwjlsfyYGqjWB/UXZYIJ1tX6N67AxO3UMQnJOBRejWmtoXcupma9DA4ukUgzMkS1q6RiPbSx3e3fTFNllSJhw709E3h75OChuoYnP9KlZN5YlImqkuTYGwZjj4iPCm5Q2LJNkbbq5FClom1uhmi89qwLSOi2pViuuUxjKwzsLJUA9WzV2EfGIWExBQUk2v7JMIF+oaeSE7w5iyc6r5uxHv74EntEGrTA+Ac1UpSkSAtwAv2Ts6wcE3HJo4wXhmMb7+4h9D4BNKBFFS9aMfzqkLEeLjC1MAZ5QMLkJEeTDYmQts4kWQBjFTGwtQlGa0NFUjw9YKNoRNCooLg6OgBG3t/lPdsAuIOeJrYw1BPF1bJivVWWSHeCEprg/RIxrW1pywSpq7l2Fp+CjPTWCzKDzDz4gnsLJxgR32bUV6LkkfJlI8FHF3TMLm7B8jm8NDdCcE57CnwNmLc3REcFg570h3fuCQ4at2ErncZJnrSSVa5EEuHEaivBzvvOIQ6qeOiehhmqZ8F3ELPd4wjHh+MDyQqOQ42XsBM0x4VI7OoizbGfRVXPHnojTtGdggN84KJYzZ2juQQsvsH0l3MdqbBSFkVMcXNeFbbiOGFGTzPCIWrZSC8LU3hHZaJUGcTGDilornqIW5eU4E5uSnmnkWY7EuDhl48ZmarYKVrBxd7c+jQgCvJj4OBrhWc/T1g7hqNJB89mFjFoLqhEbUtA6CSUR2gD2OvJ1gX73MWTGd9BiIfZiHaVhN3VdwwLqfBkG+OP/xeHS9mN1Ec5QLXqBq0VUbA0CEPkwM5MNezhbm+Fow9UpAf5467dgEozAmH7lU1xKSm0SyuD7/kGHL97GBp5YjYtGI4qv4J3+j7obqxH+WJZH2pOaOwvhm1DW2YWd0iAmWP1sXozAjCnSuGRCbuUKU2bpEN0JIVDGOnSMQ4acLK7RHqGupR3z6MDYGIc/0qk/3JovCEqaY2QnLqUBhjjs+uuWCURvZ6VzTO/dvXSGzawsZwBgyV1RBLMm+kcgfbs6Cj7o4X5I6ze1V7ommUZCUh4UkW7O9chYknEdPeIbe+ZrIxHqo6NKAlgwjSuAXH0EI0PnuG/lGamKzIdXJLQ3NFJM5f1EBR/zhynU2hZeWOaF9XqKk5Ib/oIe5evQF9O3vomcdinohhZSCb3HcVRJBL2lj/AoODtUgiwsrMjMODM0qIKO+D7OgIK5350L6ohZjCfHga3YGyoStSnjzBk+xUGFxRhq6JCUwtXWBs4oScF8vA1jOY6TsjNsgdmves8aQsGxZqOgjI7KT8ZGA7LYxXJeLuOQ1EpXnjvmowZnblGKtLhLG+FSwsnRAUG4O4hBwkeRiS7lmibZ0tGRGh6aE71FSckJUVgauXb8PWy5NccVOUNtbC1+Q27roWY2mwCCpn7iMmLwaql9XwsLQBGYH6+EolAnML9TC7ZIXyKbYOSnHfjcePx4cRlVCM3a0JlOSWoWd6G/viKaT5WkNf3wyZz4YwOdqMgrJO7LA1KVwaIdib+z3lCTDSN4CBgQPS656h+GEYqgaEkE00IjSqBF391fCzNIKhrR1C4otRW1WO4po+LM92ILfgBVZWR1FTWoooJ218/vVNGJtb4GFBFxYWOpFf3Ekz1yANbgvK3wCmPllY3uyHq4EegrN6uc3I2Krgud4KuOkbwpQIpbBzgSbfXbQ8CYKWbSw5Qnvoa6jE06YRTA09R2FFD5bnulFSVI3yjHAYGRpA39gd5f0rODwQoikrlNpsAO+HdVjeHkFZXinKyqvQ0FyHBGdrmNCAsnZOx6xwAcWR7lxcA6tgNI2vktUi4taQCZfHkOJjCAuvUKQXdEBAdZzsqkNB5QB2VjsRRPJg7bEOzsXsNpHb7g6GWqpRWj+K3ppomFCdrL3IisxoxDq5GfNkJahrOaNXwNb67JB1Fn8sc0eklVagqKQekysKopTKdtBVkggzsg7NPMPRNrXDPbllDxyWx14gO+85NmRybIxUw5XKYfXwetSE6aEqeJkbwYhIKCiuBCNLYqwPVcLD3hiPyhqREUq6YGQM76hs1DytRH4JW4grJh0Qor8qGSZcfWyRRsRdFuMNQ2MTuCUWY35zl3ugIRXtoDknkCvPMSAWxXWteJoSBEMjEzjGZqOzpxMVxWUoLKpE98QGpNujyM+txcLiNIoSfWFtqIbf/OEcvEtHcXQgBXs1S7y5gNxQI5i7+yIps5kmLgmWRltRVFCGssoaND2vQKCRAUzMrPCkaQJsy6EdkRT7G2NI8KP2mJrBL6YQvYMTKEu0gSHVzTnoIennMLnKWyiNNIZteDbKM0O4PrHzCUJqXic2VvuRTpNw9+ImxMcPK3j8eHwYUbEnGzvsNQm2BmkH26SEB2Qcs7BPbh57mvLm5mvchmLHCwhZ2CMrS35As7eEyhDLcHTIFhWyN9mOw+EeZHK25oNMZyE5kWyTMSF7v3AT2VHBiC8a46Id0Xm2dQy3CZlQglclANKhMvhGR6FtYR9yMasDW0fC8lCEfbZQbWuRSFYTwU9n6Jjt1yPn1lGx3TFZG1iebJM4+T5b3KoIcm5TNHKfTs6xLV24hX+UllvYKX0pD2opXSNZvUx+iF0RW7dFcmHyIdJXxGUvcO5y59hyB65satfLQPJhW4SwdOypHNvYbVf+qk6HB2zXAilqYw3g8PgFuSFs/6U3ZM72C3q54R17OrUDCVk6J4F7+ndcL1b2/j4Nck5mp/qFiF10+vhIsc/YSRy28PKlqI72FX24p1i3w+nAqfI4HTipHvU3W7zL+oi56VLFJl0U2CJaKWQnmVKe7OEMk/XeyRq4HTHX7ztTrQi00YS+xj3oOSWgZ0MMKffkT/EU7iTLw5N2sf2VuD5T7PhwUu0Dki3XN6wu1D8vJUhtZQtVX4mU1Y1tGilQ9C+14VTzcECyEpBe7FOdFXuRKcYCjx+PDySqnw8nC+9+cMGjgBR4cwNbm5v0+8/MZKSM62vs9RDFI+l3xvmEsL66xC1X+FtoyweB2ry9uYqpsSEMDo1gYXmL3Fvqd0a874rP45PEJ0NUDCcL6t517TUQWXEL+N517RTYZmrvWnP1KYKt7Xm5mPKXBmq3Yi0VW+fGu1l/i/ikiIoHDx6/TPBExYMHj48ePFHx4MHjowdPVDx48PjowRMVDx48PnrwRMWDB4+PHj8pUbFtOhRbbLz7+g9DAPaV2L+VJQP/oWCy/4BH89xSj1/qcgYenxw+iKi4Fc0Stl+TYvc+7jv/3GptttKZfXhwS7Fb5fcSjWKlMNvZ4F1kxBZ1rv/Qjpo/A7j9ttgOnqcWErJz4l22x9PprXrfBtuM7s1dIE92+GQvzXIroU9dexWHbQ4oVezx9D35n+TzaqfQ0ztYsldl2EZvb5PRyeLZjU3WH69fe3+wleRCbtvio6Ojn3xHRx48TuODiIotphufWsLQ5DIR1g7GOjvROzQHkUSAxb5+FKeEwDm4HAK2A+XJbH28+FKxk6QQgo159PYMY3mTZvVTMzrbqO5INIhgFz/kN01BKmf7hVP8N2Z9dnx6V8eT/6fjvkrzKu5r5+n/qzwU8V7W8eX1kzyFEAs3MTkyhBFq98tN+oVbmB4dwtD4ErWfbVr3eh24vIUibC6Ooqm5H2uUj6IMyk+0g5mRHrR0TkBAZPXmbpUsf7FgDcP9g5ha2OAspXflz3YKXZoepTosY6ojCzaOj7FI5Clh77htzaG1uQNTS5vcRnov0xJxHkkmEe/nh6SyQcgOZNQWKv84XxbnfeTLbUS4tYzmigykPMpAx8w6dikOu86Dx0+NDyKqQ+zhSXAlPEPrsb8/Ba+r/4ob3nU4OFhCpKEtzM0tYOVXip1Dtq2umAYMm2UV73Ex14Rtai9i34bT9EDT1PrLnRDZu1dsN8WjnU64GNsjo2EaB1QWszbYntfcN/5P6sF2UGQuDuXH/rPrit0d2e6eLK5id0sWV7FL5PHgoetCMdv98jgN+08Di3OXuDqyLTlOdvuk+lA6Lk/2jqB8AYleDvBMaOK2D2FfNDmSLSE9wBlOEXXYpdqeWEeiU/VlK99XJtuQl/8ca7uy491Q2YvaYiL5OhRX9UNyuE+kpLBOuN1RWV2Fu0TaA/Aws0VC+TDk7D23k/pQGxUfmBBALt3Bsww/mLkXYrQnHXrG8ZinPLh3LgVTKM1/iqGFbUiZxcXJkgiV7bckGUOIvT0i8nqJqBTvGTJZcdbba/JlL1C/2qWUpT9ZAc7aJlmfRcFDVxhq3oS+aRoW2HbKpyYGHjx+KnwQUe0eHGEgMwUBMWkYGp5Emu15qDysw8ZwLfzCghAbGwP16/ehcf8qvrulh8oxMYbKQqGiro77N/WR0buC0VIf/Mt/+0d8oWKHxnEB9zUL4XQ9nFVv4erls/jH36ugpHsA5eHmOHv+Mm7qBaOHBpeMSGVXLkB1rBUCCnqwL5tEuK0fql40ItZKBefPn4ehXy76R6oQFJSPdbLIhuozERBVgS329RCyIlKCY1Hxop/y8EVgajPGh9uQm1KOtuZH0OF2zNRGSn0bytMSYK7zADcuXsBd+1gMzwzC+ru/xz/+6gsEFHZzXzjZXe+B7cV/xj/86xcIyitHjr8Zvj1/CbcNw9AvIneMvWC81AVngzt44JmP5Zk62N9ju0sqwSuzHl3tT/EoKRXBXt4w11XC5e++huOjF9imdOwz3OuDBVD+57/Dv311DxlVlYg0u48L58/BOJDyku2R9SKGVDyPKL0v8T//8Q94YKSL21e0oa95Becv3UV6QysyknLxorEBQbb3ce3qZRiRfNYPDomoxhHh6oaEgnbUZrhxu1Y+0HJG9ew6aqMtEVo+ggPxEIKsfFHb1onH7hbcLqX2obnoaK+Ck4EedDRMUdTH9iKj7CYKoHfOBX3MPeaJisdfAR9EVMJdsoiG8mAfEorMvEqkpSUj1v8RCh+FITQmEsWZQbh+0wb9M3OIdzGAUcwLSDbaEUSzt96Nr/BH6yfYnH4KfQ1nVPZOY5t9mvpgDRnO6tC3f4KFpU542LghKNABWvds0TY2gwgbDRhF1Cs+lU5WyWRdBO6YZmGq7SF0PP2Q6G8DHYMIjI13wUZfD7ae7jCxScY6xe8qCIWedRo2yWo5PNpEtqMrwmPykO2lhNtBOcjNSUNgUDVZDgOIdHWE2b1z+NLECwFmt/HANh0rsy1kLZjg0bNOpAU6wTmyAmtkvbEvtRzsLuCRnz1coyvRVhUE1Ru26BqfRoiVOsxjn3M7ebIPpw7WxEHP3BsBNuqw8inDTG8RNDUM4eLtA2cHF2hcV0Jw0RBm6qJwQdUbfWtEyERWB9u9cDexRcrTFhSGmUDHNAGTY80wVNVETNUEt8MB+75d3WMvGDtlobcxClfPqaF6aAlP2ReVLZzh6EKEbG+Az/73fWS3D6KlvhazUjlHVOHOLkiqHMHSUBnJ3AI3zn+Fu1HPMUv53LcqxHRLBLT9QpDqaocLX9+Do5MRvvqdMixsjHBFWQ9Phzawu7tDLmclHA0ewCWtgdvd4F16w4PHX4oPIirui6t7o4g0coQrKXBC0xIGngTC1jcYjx/V4XlVHKy92GfKpahMDoGbZwQC7Sxg7xWLcBdNXNKKw/xCDcz0QzCwKSeriH3lY4xmfAfEV7Gv2y8g1NEZ9nY2MPOu4Gbr58F2eKCTjFVyPCXkVgnXRvHQ5gF0NK2Q8qQAjyL94JHAdnfcw2MjYzxQ0YG+WzbYpi5DZZEwdCByZFuh7AEzT0Nh6+WOkMAkxAQHIsCfBmtNC1LtTGDuHI5YPxPcfGAGJzcvxBWNUw6zCLT1QAFZWRlhPgjJGqRzhyQbIbl+y8gI9kDokx701UTD1K2MrgH1fjZQM3qMdeYOEuEs9hCxWzjCgpD+fJNizMP7qho0LBzg6u4FS7twdCyQJTJTDkO9IPSv7pDbSbUXD8DbyhOVXaPIifCAb/owpZUg6oE2HB8+hxj72CPXrzEzEHaB9eRiFsLEKhUCKrevIgl2ls6wdQ5AQW09Ch49hIu+OdzIGluQ7QO7E4jy9ERwSARZR+bwiUmCi95tqLkUUR+PI8aa5KthjSfFlUTGprh01wYPk5OQkpyP/PRQmLlkY+uI7XmyiRx7IzouoPrgeBsZHjx+enwYURFkhweodtPC775VRgONu5USK/z97y8jo30D3Xn+0LHNoaEiQmEUDUIbTxio6yC2pAGZwQb4WiUUC2tdsDqnDIfUIkyvSXCEbVQF2UJdxwvZaX44d0kFIYkhMCEXMjQ5C8YaD+Be1K/Yl0oghEwuRVemEf7wew00r8gxVOyO+1cNkJIaS4RmgtjUFJjd0EdsUT7c9a7iotkj7BztQSQmd2mhDDrnz8AyYxILuYG4pWWO+olu2N29D78nNShNsIfSHX1YWtkiKKOfht443IxskdEwgAoizFuqTqgbX4GYCPPgYBsVAfa4q+6EzKJQ6Fy6j4jUTGqvCnzLhrj6sg9tzndlw8YxEqn+elDT8EJGjAfumDggLCIIdha20DXyQuOkEMLRPKg88ELvCiMqKY7ks4jS1oC+dzgeRxH53bbE4+Rw3FQzQl7PKg5k5A7vSdCTE4Y7SgYIT/KAik4sNo7kaM+PhLGhDczJqgpPfIj45FxEkWV6R8UVA2yfX9kYQhwc4ejoArUHxih6Vo8Ai7u4apXJ7d3UmqSJP3xmiO5tGTqfOELzvgORdTMaW7rRQFaqpnECVvbYE98t9NfWoqllHDu7rz/Z5MHjp8QHE5WIZvuZtkKEPSI3iFyx1YGnCA+KweAane+uRX55N3ZlQvQ+Z59nH0NHeQi3Q6atTxBSclqwLd9DZ543TBx90DJJxCeTY2+lH2FuptC3tEJAXAkmFlfQWxnP7YzpHFKMpT0ZxFz5AuzJRWh67A9t+1gs0aR+IF1GRbwXFzc8q5VcRCmaMwNgQMdOAdHILe/FjpQNInYjfQZlsY/ROiXAzngjojOqsbq7h4Gn0TAxMoC1pz9SM6ne5eVo6Jyjui2hqrAUrWNb2J5ugp+dISJK+hQ3tHfl2JxsRZCjIWLKO9BRoqivW3gpVtjXZ6m+YrJe5hpioKwbhUXBFNJ8rCiOJXKbRzEx0oLSojLkF9VgbJnkvdiD7KwazG6QjMkyYV+GnmvNhr2NOYrIbauM9+Dyj8nvgHBfDuE2dZ54F8LVCbJ6jGDhGYy0/HbsEIFN9T5HUWEZSp/WobmhCJ7HO5sWdc5DJtmFTLSIhvJKNJO19jTVntu10ikwFvmVAzjYF6PmoSdZpSlYOyL5ShZo0lGUbWATjJKaKhSVt2NDwj6+uY2ukmwUlHZhc/fVdw958Pip8cFExZ4esY9S4oANlm3uyzRsl0qJ4NUOldy6quMdM9mn0U4C22GRPWHa5bZcPOK+zcY9FRQyy+o4HO6RxcJunB9vp8isIVYugT2Z2t2cR6q3BkJr5qkKbC9q0cvdIo9Y/hTv1S6RR9h/ueMoA4tLLhmVu8OsFjbg6bzk1I6Z7HPabLdO2S57ysY+8c3uNZE8KD4Lh9zOjoonma/O7XLribjA1Zd9gUeInpJo3PniWzjltEMg23vZxn0iTmZtKXarPN55k2TAPtl+MtgVclY0RE7WykkbT3ap5PqD/Wf3y7grp3cKlZ7awfJVB+xJFd++Y08Y2Q6c7Enlq50pD8lKlEOyOo44d03ENJKzTRMOk9npXUrlbLdQOVm3LB/WzzTxyN/Y1ZUHj58aH0xUPzu2t7C+tkyk9XF/N00g3MHa4gzGxqaxLXr3R1E/RrBlGp+CfHn8svDpERWBref5FAY+tzaJrTn6pFwitpjz05Avj18OPkmi4sGDxy8LH0xU7PWJk1cy2H8ePHjw+ClwmlPe4h3CexOVWCzG9PQ06urq8Pz5cx48ePD4SdHQ0ICOjo6X75We4IOIit1vGRgYwLNnzzA5OYnR0VEePHjw+EkwNjbG8Uttbe1b3PPBRDU4OIi2tjYsLS1hbm6OBw8ePH4SzM/PcwYQM4Te5J4fRVStra1YXFzE7OzsfzhmCIvLK1hbpfJnZt4Z58diZmYWC8vrnK+8ubaMudmfNv/vB5Uzv4T19RXMzymOZ2bnsbq2iuXFea5e707Hg8ffDhhZTUxM/HWIanF5DZubG1hZYgPq1cCemZ3DIlldC/NzL8/9ENjgXFldweLC3Mvfr6Wfo8FLBNXbXIOSp+2YW1ogMnk9DwWoHnOLFHf5eOC/H5YWlzH6ogCO9raIyq7D1PwJcfw0YDJZIpJdoXqfJtm5+QVMj7SioKAGQ1OzNLMsYGluGFUl5XjeNYIFIqvT+fDg8amCkdH3nfvrENXSMpaXp5AboI/Ll+4gvKANq1ub2Nrawtb2Fjbm+/AkKQ1PW8ewub2JjU06v7mOxXmFVcQG6hwRwyaLT1ihAby+0IOU2FTUdC9AvNaF2Ig0tI0uY2drDasbVNmVAeQ9eoQAF0sYuORj51CGbWaF0MBeWSFXlDV2nghqbR0LI/WICM/CyOIqEcMS1lj5rJxFEsrcAtY2FMery8ekMUdxljoQcPcetJyDUVTfhZUtEdZXiAzJ2tng6kn5ElkuLlFdKb+N9TUiU0bUm1g63a6FZUV7T+dPxLu2PIGyzMdIL+3FlmCD6qmQF9tbavpFEu7ccUPH4hZEbFO65Rew1TZGWE4rNgTbJAPKb2ONyj8uhwePTxALCwuveWOMnNgx+//XIarFJcwvzGOqtwouBuqwCK7C2toA0mOjEJtcienFcVSXlqG6sR1NdTXISIzCw/RCDM+QlUSDbW5hids8LjkuGtFxKWgamMPKcDHufvktNJ3jUFcZjyt/PAdT3xiU1nWgtjAT+YXFqHhagcRQd2jpuyMxOQGZJS8wPTuK58/aMEFkMDncjeaOIXSW+uPz3yrBJaEIo1NDKHkUh+iYZDyncjaIMCpz4xETE4+KF0OcoJbXFtGc4Ybf/19fwSk+A2XVTSjPSUVRbS9dH0BWXBRi4osxOjeDnq4WFKQl4ElJJVrqy/H4cTp6J5exeNyuyZ5neJRA7YpNRF37MBaWFklWRIRz7XB+cB4X7tmhvKUD1QWpVKdYZJW2YqInD5oqVogg+cWnlFCbOuBhZofE8h5MDdYhNioayVlPMU4kuXCq43nw+FTAxllRURFaWlrIsGAGxjx3r7ugoIC7782u/3VcP7JMdjankR7sDpfQFMTa3Malawa4cf4mnNNTEejgCkdrQ3z7+TkYmZrg/NkzsExpw/r6Ig3eVYy9yIeDpSmM7lzENbdU9LTk4NZvf4tzarZISQ7EhV/9EXcNdXHr/Dmcu6iGiJgwWNm4wNXGGBe+vgYjfW18/e0d+CSEQ1fHBx1zK+itiIKmSTQqczzwu3/+Auoefohy8oKhhhaMtG5BxykO2eFeuHbxCnR09GDjm4gxsgTXN+ZQEW6Kf/mXr6FJ8f7lH/43lO4YI7GwFAmO93Dpki7unbsG29RHCDRUwcWzF6F08StcUzHA7YtfQD/mGdbWydVdWsNURylcbU1hcv8SLlqEop1IbJU6ZmmyCdbKv8fvv7mN+OJaZMe4wlxPDZfuGCIiOxnalKeanhFufnMW+v5hcHNwQ1RSBkIMjaBhaYTb11Xhm9ZMpKqwHt+lDDx4fIw4sZxyc3NhY2ODzs5OzhPJyMiAvb09enp6ONL6qxHV5uoYHgd7wdraCmoazuha38NMTTTunFOBgb0rnK2MoGYcgbUDGariXKDhkI7FnTUskTU2/DwXtloaUL95Fv/zG1O0j7yAr4MncpoXcbD5HJZmgegc7UGQqSa8n/TjSNgJZyMb2JibwMg5F3KIkWFtgJs31aFhG4keIqqBmofQMYrH0FAJTM1iMLPSAcszX+ALpTtQvXcJX3yrCz9vCyh9ron4wno0NZMltrRAJim5VX25MDKJxfTCC1ir6OBx8woksyVQVTZGw+wuVtuS8eDcA2gamBGBNSMzyBbmQSV4VhQGNctEzJKLukSm7VhrMZx0taFx+zz++5/UUNAxQUS1jO3VUSQHecHvUQfkogmk+dlDReUuPvv9WWjbO8FA2x0da3uYr4vD7a+IVB3d4W1vii/+4Y+4r62Cy19/hvtWqZgWkAv6DmXgweNjx9raGvLz8+Hk5ITIyEg4Ozujv7+fs7D+Kq4f8zUXVtZxIJpHso8ttCwtoXnfHM9mxBgpDcatq5owtXWCnY01TFyeYE2yiIIoN5i6ZGFBsIPt2QaYKd+Gd2YnZtsfQfmGBep6auCoaoqHVVOQrlRD94YtqrubEWDnhNjiAYiXn8HB0AqW1jawC67GEVYRa6WHB+r6UNXwRd/2LvryvaGsG4mBniyo3fBE1+wL2N68TpZIE2YXFrE0N4EOct06epvgd0sZNzX90bu+iRWy8KbaHkNDKxBd/WUw03FBcccsVscKoHZZE6VDO5htiMEdJTXoWTrjUVED0iM84BVTgdr8YBjaPMLs9jYEiy9gf+sOHBOasdCfi5vXdJDRNMJ1xPbaMKJtzeEaU4PGLDfcvB+I0ZVJhFvrQtvcGgbWURjd2sVwCZOfFszsXOHiYIw7t23ROEZWKLmW7OY+f4+Kx6cK5u4xssrLy4ODgwN6e3u5scGu/VWIakMgQE1KCh7cUMI3SrpIbelErrs6vv76Bs5+eRshZfkIdXKFnb0tkVM6VkSLKIzxgLlHDha2N7C+PIVkd11cunIXqiqX8PlVOzyfmEGOoxo+u6CM9MY+JBnfwMVb3+LyTSukVgxCtPwcLuZO8HA0whe//gZ3bl2BkpEn6rrbEal7C2du3MZ15XNQMojF1OIQPK//CedN7REfYIebZ5Rw7/4DmHhHIyXGCVfP3cG9e7fhFlWIqaUVLHJElQ5d/RAiqgpY6jujoGUMG1uTyPPSxtnPr+H8Z8rwyc9BiJM7ksgay4j0hFcsI6pQGDukkUW1jo3VOWT4m+LyxdtQVVXCny6aoLBtDCvLi1hdX8GzRC9cJMvIwM0H2te/heqDm/ju0l3Yurnj/nff4DK14bvr2nhYWUiuszsSsrIRbHgT315VwYN7WgjNacIS7/rx+ITBCOnkpjojrtPnf3KiWl5dxWBHB0pKSlHf0oel1XUszY6grrwE5dVs6cAchikuW2naPziGuflZjI8Mcr9n6Td7MjY71oWqMopf24DOnmFMz9EAnOxBXXUF2ofmMTfWgRr63djah/HJGbImJjE4MEj59uBZVQWKS8rQ0juB9Y01TI20o7ykBNXPW8mUpPIWlzHR34jK6ucYJyG011dSXYtR+awdI0NURnkpSp/WY2h6iXtiNzs7h9mpMfT1UT2mJ9DfN4jxqWkS5BKWF0h4FaUoq2zBzMIcRqhdI+OTGBsexNDIBCbHh9E/MEqu8By1cxlzE72opfzLquvQ3j2MyekZ6gQqY45ZRWN40VCJpo4BdDdXUhtK0djWh9HhIXQ216GM2lDRSP768jyGSHYTMwuYHe/B09Jiqn8Fmik/9hDjdMfz4PEpghHTm8c//T0qYsR5YsRVIqyVZTbD02CcX8QKHSvWLxFr0nXGmotsHdAMmX3kep38Zmud2BMylp7daF7m1kS9OseWMTAyW1lh+RPzci6P4obcwuLScTlsQSR7/E95EzFxdVlZxtJxGQtkKbF7Q4y1lykfRV3ZE7iTepIlNc/WbB0La26e0lI92BIExvaMXCgfts7pzXax9V3zzP0l0mDXuXZx+bzRruO6n1xj9/VYXZaXyA1dPqnTEjfDLB3XcZVbaqEoh5XHnhhy5wns3p5Cfjx4/G3hJyeq9vZ2btAoSIgHDx48/nKwp35s0fhPQlTMlausrERXVxdHWDx48ODxU4DtmtDc3Izq6uq/bPcE9g7c8vIyd6eeoa+vjwcPHjx+MrD1VOPj438ZUTEwsmIfmmTWFQ8ePHj8lGDcwva9e5N3PpioePDgweM/GjxR8eDB46MHT1Q8ePD46METFQ8ePD568ETFgwePjx4/iqjYo0MePHjw+GvhLc4hvDdRsQzW19e5pe7stRQePHjw+KnBVqm/SVYfTFRsSwb2XhrbQpdtfMWDBw8ePxVODKG3uIfwwUTFVqezr5myYx48ePD4qbC9vc1ZVW9xD+FHERVbof7mdR48ePD4S8A8NZ6oePDg8VGDJyoePHh89OCJigcPHh89eKLiwYPHRw+eqHjw4PHR4yMgKspT+PaK03dCIOSWPyiWQIggk8uxKxZie/sdcf9iCKgtrF5Uzt77l8M+wy7dOwQLe1K2f872q2uUXiSRYk8uwc42O08QiLG3J4OIfSqM4jBZCgmn83wTLA6r365MDtmuiHt0y11jad8pS7oulLws5+3rPwYnZQkhpX6QSn5APu9qFx0LqD4Crm5SCE9f+zNg7VfI4I3zVB+W35vn/zxYGhGkMhnk1I49+S4EJM/tbepHkq/0tHzfCYpLOiInHZGI2GP0d8V5f7ytI++O90vDz0hUbPCIObKR/CBRbUMo3qXBsMN9tIF9TVkkmEVpZi4aeuYg2RW/s15/MYhEZIJJ5KflomlwAWKJ6N3xTkBEKpdsojHDDyoP7iO2bABCUjrF4BFALBZgrL0Cj7ObsSWVkKwkECx141FyMUaXtoiABdjaWMfa+ibl9Uber0EImXgVDSV5KG4YgVhG+dD57c0NrK1tvBWfEcH2XAdSU0oxub4N0Q/K+z1BA1wunEN5di5qOqYhIWL+0H4QiiRYn2xGSmoF5ogcfpCkSRc21texvrH1mowEO1vU9nVsbn344BZuTuNpfgH3td603OdYpz6Ti5dQXZCL8uYJku+faRfTke1x5D7ORevIEunIX+JRCCAhHRl6UY7HuS3YPu7Xd8f9ZeFnIyoBkZRwbQ5VRVFwdE7HPB2LvkdJ2UDb3ZxDQbAVvrhwGZcvXIVlQCBcLB3wqGGJs16wL6UZaIesmSPF8aGMmxmFErniGIeQCLYhEMuOj0GDXXjq+hF22YzIyhTS7LregUD/TCxvDsHTxBZPWtYUsfZ2FeXsH5dztAcRN6sSAezKsTFaBosrZnhUnoHgsHzMbu9SzidBjtYcP2iaP8bm8RlsP4OBujuapjawLxNioKkUGUXd2KNLJ+n2mWXGZnmBBEe7k0iKSEL76BSyQ13gmdpzHOsQ833VSEmvx+axRceClNooEMmxNZwHNRUPdK6Kj69Q/iQzIcl97+AAYpKNUCLD/gFZXaLd4xgkI4kYu1IZ5U7xD/cgZPUQ7uJA0I/woEeYXBpHlKMdYitmFAkoT6YP8pdVOCDLktr1LAsBsc+4fMQkYzHlO96Sh8C4F9iZL4GmZgjmj9PIJdQPRAAnWRzQgOXaTwR9sC9EV20ZSupHID2+zsKBYBw5j/PQMbFxfIaFI5oEKR2XVoS9fWqbkCzkg31qlwgS2T6ES70oykiFu50TbG2soWudjKW9A2r4JELtrBGSN6bIitOvbUjkdI0LTGY0OQilONpug7W2LYr6drgr+1KywojET1QEh3IaN9vYZZ3KwhE7pkntVQM5XRXLFCd6SyKoHhnYOpKRlUnES/1+UuoeTcpimrQPjl5mrug7yvyQymHxOR3+G8PPRlRsUIhmOuCi9TX+/WYg5nalJPB3ERWZ4If7aEuwwy1VN7Sv7mBjYRl9lQmwc/aGm7MjnFxckFTeCRnF661Mhr2dHSLTmiA8PMTmaAN87e3g4P4Y48J9iGfbEOXrDAeHUDwfp5l5vB5+lN7VLxkDqyLsUv0l8j3MPIvCF//7S+g5mENTyx2+3k5wdHHG4+oB7BEJdpYmwYXSRabXYoUISszch71lZFnfwT/+z29g6eeH6CfPIZSt4GlKCMV1Re6zPrQ/jYe5SwEp1iRS/Dxgb3oPn191QufSDjegx7qb8bSqHjXVDUiPdoSdgxNKO2Y55RRL5diZrMT9P/0R1zX1YGTuSm11g4ebMyKeVGF8bAAVNQNYmW5GmKcTHJwj8Hx0hazWA2yNFsPIOAI9I914HOEKF1c3pFV0Y3V1FJV5WZjY2cPqyAuUZTdifmUICV4uFCcUrROzGOjswJO4EEQlFGFOLCFXbw8rXWm48K+fQdXcBLr6bnCnOjiTfBJK22mwbKLikT/X5rCkCqzLhchxvYV/+d1VBOQ+w9oOEeLeFgp8VOjcNTj5OUBdzRPhofZwcvbB8wkRDsVTyAzzojzcUdw2CZFUStaGGLOteXBwCcazkVVsUN95Ud86++ViQbCI509rUP+8FaVZaQh0t4NraArG1slip3TijXFUlj/H7Oo8XhRWomVkHgsjg2iqrUBNXSmC3L3g5upMfZOOZfk+MfwsEv1doK9nASdXF6SW95B+HWKiOQ+u1O9+0XmYFsgobyLxnR64W1jBysqSdNEDZd2LkG3NICvWg5NBXNYzbFOeg7XJcHZ0gGd8JVnUZHlnRXPXEwtbIT48wlx7Mbyc7KBx4zLUXElHiNCEgl3IBdPIDnODnb0XavpmMDs9iMK0ZPi52sEz6gnmBHuY76hE+pMaLNAk8tO59x8Pfj7Xj2YQkYwG0HAhTExjMEkz+zuJigR/KB2Fv5ohYquGaZYiC4ZZQUcLCNG5guvaRFLBtrig4YDM/DgYXb0Dr5AIqKjq4mFtNaK1lYlsYuGorQrz1FykGGvg4n07hPhE4nFePLw1DGHg4ACdO9eh7V6ITZp12b2fxbYUXPn6FilCEPSVL0LF1AtJARY4T+VlZ6XD8roG7FyscF1JBeFFgzRLyyGXraE0yARnLhshyNcIlzU9kRMbCr3buqSQerh20wwBIWQJhjzCIw81PND0QHyYHS7cckHHkoCmYgFq00JgaeEA1ctnoOcciljHBzijH4FxssykRFSiuQYYKF2BkYsvXIzu4MotUyRF+ePGXR3KNwS2TqHw11HBVU0XGnxByKxrIYUHdoioDI0iMLwwgbx4H7iY3MdXqvao7WyBj6U2YupoAGc6QsMtDqnWttA2sICN/n1omvnBw/QGzlzSR3p5B1Zo0EuoHhtD+bh75hrsg4Jg8eAqbmk7IinUEd/eNkfV6CraS2PgZm2ES8r3EfJsHM+ijfEN5fG4vhsbOzT45DuojDKlc0aIS3SH0ufn4RL2ED7613EvMAOFAR7QUjWCs+0DXCT5NM9sURoZtodLoXrtHlzjaKDq3ICx20PYaKvDISkevrbucLHWxhnqt6iHD6F5Sxk2GX2kM4fY3+2F621HFDwtRYjmGRhntqMyPQ1+lmYwtXWDq5s3Eb7LK6LaW0SSrRZuqDkgNsQO56/rIqWoEO63NGHiYo/7yjdhH/scEmbZCPvgcvcWtG0CEemsjjMP3NC/soyqjGC4Wmjh23vGiM/PgRG10TQkAWFBEchMCYXhDR0iNhNcvWaExNx0ON5RhrV/IjxMVKDpmk/9doD9/S1UBOrizj1bRHqY466dHxKDzfD1l3cQ+zAGD27ehG/FGPoyHHFJyRlDkiNIhW+Mob8B/Kw300VkVc13ZsDAJAbTIraBuwwHZK0w9+JlPGZaS/rgpmGKlJopuk6zDCOqgykEmFsgvmaFzN8JeFvZw8bGEjaBdZxBXO5pD5U7WlCziQWLIex4DJVrNoiK8oTBXTskZlWhviQc5/7tK6jq60LjwU3o22dggYhKTK6SfOUZuQKxmFkfRZCVNR4936JchuFi4UwDUBd/+vfL0DcmBVJ+gNDcDogonZSswommR7ByK8XOZhM8bDzhaHAPn529DQNDLdy8YkQkyiwNdxiZuKB2kgaEvBO2xgFonSFnkIiqISsK9rYuMDVzx/N5KnK5GlpavuhZIbdDRG7r7giC3AJR1zeJ4hhXuCd1UyQBHnq4wdbRBQ5ByXgS5Ao9FUckZpagY2yOJoR9bI+VwNQkGI2NxfAwMoS+vip+84dbeNIzj460UKpTEPwdLJHbXgezM9/giqoWdLUeQFfHkSwYW4Rm9lE5ULi55Bof7ZA1bB+G/rkJJJH1Elk6R1dn4WnhirTiciR62ECD5Hr+s7OwSWjC8ItHsPeteOn6sQ37B2uTYONbDcFSJfS1/TBL/s16ZzYsLZ1hdv8aziirkEWjjqtX7EhWa5CQfHG4jvyYEDg72EHP8iG2Kb/VhkSoX1CHiYcfvJ1sYeldwqqK6nhv2AQ9hYQcaSmR3LNYR7gHJyE1xB4OAZGIjI/Bw4RkeDu4v01UshnEEiGFFUxRTtsIv68DHQMtfPnbc9Ax0oPKrVtwCH+KrYNDcv064WzggKIB5oz2wfQbbcSXFiDU1ozSaOKLz67C6/ETBKgYwIaItbawCtEuWvj959dp8tDBLWV9ePg6QscmjXPxxqoTYemSC6ZxEPXD1cgaaS+YWzkJFyU1aJkYwya4ml1FYbg7HKPqIaM2/mT3Hj9C/LxERe7MVHMS1LVDMElENd9eidiwYsxJJZwyK+IJyeQWozbAFFdve6BrU4itpVX0kwtlZumER9WzZKZ3w9XSBb4042jrBGF+fRURNgYw8/KF2QNdlA7uoDvbAze13FAzMIyp8VY4nL8EDVNdqNy3RP2UBPsy9rULEdc+dk9HulgLg2u2qOmth7u5C548XyK2o3RmrvB1M4aecSRmSS/lrK4iRZsluzT4qqJpAGVgZrIMVhae8KZZ2canGFuk+0dHUnQWx8DCwRtOuuZIrZ3DansSLt6wQvM8KSIRVV1GGKWzh5FFAJqnhRCOF0JL0w995PIyNwO7w/Ai0o4vrkNKqBd8UjpJXWcR4ewCe3ITzW1CUDswgumx5zD/mlzQ6AoIaNIXjJfC2tgBNnoasAx5hiPpIMxU1RBRswTpagOs7vwKSiqZ2JT0wO7mHSTWzEC+T7RyMIcYV0cEZXRCTvXn+p8I82CrFVa3LFDQ3IAQZ3JvSico7gBNGORymutDxTCeyhUgwVEbZtF16KuIhLpGFGb2yMUnd36X5NZXFEbnYtA7nAd93XDM0MQ1Xp8CC1sfGpyq8E1uhWR/nyYwCblAVK5ATPWeR1qwHzz9aMK5Z4DaCSGaH7lCzYhcQEd3ODnQhOVXTjIRoiDCDfY0oCUg90+yj6Umf1y5oY6Q7AE89zWGoW8Qypor4WxqBwdK6+JIcrd/dOz6TSGKiCrgSR/21l/ARMsA7v7O0FVzRu/mEXffUCIWcRPp4XYH7A3skd26DMFQDtTVjUlP9KHrlI+9wwV4G2nAOuIJTRpL6C6IxN0/XoK+pRbMHdKxtneEw6N9zLSmQueGO4ZJNoWBBrhll0nTDwX5DMIN78EptgXbU0+hraIHW2dnmpAYUW0jPcCFXMlGzHSX0CRcgFnqG3bv7PQ4+1vAz3iPiiyjyWY4qH+Df/vNZzAKSkNzcToMVUMxxtyv0/HJ/ZNuzSLZSQ1fXlLClYvKMPMPQ3RoJPLJ7DiUDCDYKwaNnc1ItFPFWSKhGwYhGCITuOuRM85/rYQzZ/RROD2EIn9znLt8CzeN7FHdM4qGBAecP3MFylevwTGhFgK5lAaFkKyjbeS4quDK3Qu4rxdIhLWKQ0E3kWEsWnqeI8rsAc5evoar1w3wpHmSZuxd7ErEGHueATf/EszP1MDDOwPDg+Wwv3MVF65cg7KOG1LT4xGUUIORymhcOHMB1+9dxx3DKAyuCHAoF6Cl5BEC/EJoIMajY5aIaqoaTk7xGF7bgZhkK9vbxYtkF1y/egY3dVyQWjqMQxoMj8MjEELyCI1/hDgPY1y4ehu3jRxR1bPA3VPanqyBt3caqsqSoX3tEq7dvoorDxxQ0MLMNrIYdO/DLbuV3frGYEkwbn59DleVlWHqE4246EiklvRDur+r6H+Sj0wmIpfEEMo3z+KOrjeKmuao/iOI9ItGfkkpXHW/w3XlS7hyTx9hOb0QLnbC+uof8MA/G0vbUnJjpdia6oDT7T9ASUcLpo5PsEQW9XRLNtyDijDRlQndixehdFUZ143Jclsmi5J78CFAGg1O79RaND1xwbkzSjh70QwVo21IIZcqJCQYAQ/rsH8oRNXjKISkNEFMVjqbFDenq+H4wBp1CzKMFQZD1z8fM1P1CPYMQWhYFCLCSO4hhVgh1/9Qvor8ABN89vUFXD1/HbZU3tbOArLddXDmPPXlVbKkC7uxu7ePA9EYQskN//qcEi5dUkVU/TAW+yphcusCuftKUFa1Q0JWMmxuXsfNu7dhGZ6LWZpIvDRu4LwS6dADe9T1DiLfWx9nLl7B9fvqcIyogfCACJbktEyy0L9yHhfPXoJrxlPUl6ciMK6B+n0bxYmRiC/oRE+eD+7e88GI5JB3/X5ai4rM1K0NLs3q6jKWlldJEejcabfvJRTLE3ZFW1ikys7PL2BtS8Ctuzl5wsGe7AjFEogEm1igOOub7FEvWTsSIVYW57G4vMlZPDuba1hcoOPVDW69yq6E6k7X5yjNEp1ja3u4MgUiMqWpfkuLlNerOr0sZ2eDypmjdItY29giGZzUlcV59V+8u0tlrlKdKe7CMja4x+dCGnRCrC4tYGF5jdrwuly5p1Sn5HD6N0srEm1jdXkRK2wZw8n5kzSs/htrnAwW1zYp7smjdfY0SMAtgVhbXqC6LGGTZCiSHmCn8zE09MzxdEIA2S5ZCoR1FmdujuTG6ndS9ikw+VB/rJB8WPtPzrM2Mx3YWl+i9PNY21Qok1Akwvbm8nF+ChmzcztbdI4s5K1jmXH13Ka+o77aWlvCPNuMcXGFdENEfbmAqjAXKF9RR0zTApGWlOu7pZUtzro5kdurtUyszSe/GUjOXP0U5W9xyyFeyfv1tEwXN6l9JIf5ZZosSS7krjLZLy2wfl9QyP+437e31uk86ebiGkeKErEQG6uLnH5sMF2leBsri9xgW9sWcUQt2GL9xPKivthm/arQ7xWmTyd1pjoyHeJkQfrDPS0nInq7jYr6K8797eFndf2YMjBl5RZxUjqWz7sXLCogOLXgk8U7vcCPO2ZxKB9Ffsf5vExD+Z++fnx8ehHpm2W/yus4Lqvvm+UQXltk+LINr9oiFCricWWy64xMCCfpT5erkAFZUsflnM7nJU7qzOp1XPaJ7Fjeb7WRg+I6i3dSLkvPBtXyeDvau7uwIWDWJMv/9TgszWttPMbL/jhdj+MyXrb51DWur99oy0m8l23k0rLf9J/F58DyYP/nUJEQh7SCZmyyBwsv66loJyubkx2dZ3lx9Tj+rYDiOicTqvvLclga+s3k9rIeLD0dK/Kn+r3M8+1zDK/6+EQfTtWflcnqcnx8UsbrenE671dtUOBUWjp/ul2KvqHfXHs+ZOx9WviZiYrHzw6ahQViKblyx2t23hXnIwFbR8Utk/sbXi/E493giYoHDx4fPXii4sGDx0ePT4aoWBksbx48eHy6eNfYfh98MkTFnmiclMGDB49PC0tLS9jYePuF+ffFJ0FU7EZvWVkZoqOj8fjxYx48eHxiSE1NRVxcHEdWP4YjPhmiyszMxPj4OI6Ojnjw4PEJgpEV+4jo3zRR5eTkYGqKvXfFBz7w4VMMaWlpvwyimpycPG4yH/jAh08t/PKI6ujw1GZ0LJBpefzrLw5HB5DL93+6/PjABz5w4RdHVO4mNrjt9AT77EA0AvP7VxFVM8td+3PhRUEyYrJ6FQd7Y4j0S0TvysneiYpwtNWPnLw2yORjiAvPxdLrl/nABz78yPCLIypboyBcvXYH9TvASpUp/tevryO+cARTbTnw8fGBf3gOliUiDLQ/R3q0L9zc2K6L46h+HAm3qCYuD8j74GrmgayabtQVZyPc1w3Bj8qxsrmKlpYhTHcm4+y/fgVt93gMr/P2FR/48OdCU1MTGhoajo8Uoby8HD09J1tl/wKJyjeoEqE+bvB2CISfvy3snHyRWDKBjZEKeLk4Q+fuXdhk5CJA/S40bcORHGWH68qGcPQPQGByB5cH9gYR5BKIACddnLugidTHydBW04JLTCxsXdIxNpiHu9/ehmt8EWZ2eKLiAx/+XJidnYWnpycaGxu549LSUvj7+3Prp07CL8/1C3iBttYyqP7j/ws6sTUoevQQMel1aMwKg76OETRvXsR9Sy94uQaiZoKl2EPizeu4+sACQRn9XB7AKEIcfeHt4QTXmFbuTG1yBBxdPGDnnQeBpBeeTvGYfvUtCD7wgQ9/JjBSCgwM5LyasLAwbuyeDr8818+pEl0L8xioacbI/BzyEyLg7uQIDVV3TMiJgkqCoGXmDFePEFT0CSHf7oSNjjFsbe3h6JyLHbkc8tkKGFo7IijAH16xbZTrIYpiQuDq4g4Ltyxs7XTA5pYdnk7t4JA3qPjAh/cKjKxSUlK4N0neDL84ogqLbETXHLdRKwUpKtOSkFbYiswgTdwgy+metgG8wlPgY3QTfzx7Bdcv34NvySC2N+eRYqMDpevXcV1JHXH1PeiqyURUOtt3/BD1WY8RHR2LwOhSCA92UeWjgnPqJmg6+Y4TH/jAhx8dfnFEdfSGhcNWvXKBfRiC6sJ9e+1oDG4mDnjSOAWB8NV36tg31bjNx9iHEo7Dy/yOV9C+zA/7YJ9aOvWZPD7wgQ8/MvziiOr9ghijA6NYE/HrC/jAh48h/CKIKjs7m2skH/jAh08zZGRkYGFh4W+XqORyOUdU7CYdW5vBgwePTwtsuQJ7Eri6uvq3S1QsT/ZFlPb2dh48eHyCaGtrw9DQ0DvH9/vgkyAq9qhTLBZznxjiwYPHp4ld9um4d4zv98EnQVQ8ePD4ZYMnKh48eHz04ImKBw8eHz14ouLBg8dHD56oePDg8dGDJyoePHh89OCJigePTwBsjAkE7772S8DPSlRCkZhbW7G7K4HwPTpBIBQdx9+FWES/pbuQiATY2X53/L8MAohE1BaBkCtH/J7lCCg+l+6N89s7r+ezTedEkl1Id0V0vP1WfAVYHUQ/KBsml3eVKWRphVTeG+dfQZH/u/r0NLh8qI/fqu9xW99OT9cFIkhluxD9TINLIJJAJpX8YNtO4+00Ch1gffrT6IDgNZ3ldEDMZCr+fh2geEKKw97OkNI4+ZD2vAusDmJuDInfrqNADBn1mfD0uY8EPxtRCWgAbSzNYbCvB/0jk9gkJflepaZOFElkkApWMNDbi97+ISyvjiE7PgUVbdPU+eK/uANfB1OkTaysbkG6PYpHMcmo6Z6DhCnUO+O/wtbmGpZX1rF9ui0CCfYE40iLS0ZV5ywkNBhku1toLX+C+MwWiPZ33y3XnS2srqxifZMN/Levc3Ho/OrSPGbmV7DzkpQERCxbWJibw8LyBifrN9Mp2riBleVVbP2ZwScg0llbW6P81tBcmoGE7Dauvoy4ttaXMT29gE0u3ql0QhqMq12IDXuMzuk1iMXvpxM/Fdji4NmecoRFl2KZfr/PJMjSTHeWICy2HKsSSkPyEXA6sAnpzgQyHiajsn2G+u6HdW17c12hA6fPEwnsi6aQGZ+M8tYp7BIhSCXb6KzKRGxaEwR779YB4a4cgoEK6N5Swj1Lfwys7EEqejvee4Emjz3JCp5mPUJaUSsWVtewRedZuQLRLjamniEsLAeTG0TQ1L/vzONnws9DVEIJDsXzyA8ywOcXb+D8xSsIeNwJkVz6TqViQhQvDSHRURefKynj2uXrMPX0hKO1E9Iajl9U3pdS3QSQ7p9s+SLnZgbR7p7iGIfYFVJeRHgnQSYmS4QUQRGOSAEE2GaDViiDfO0F3JyTMLc+CG9ze2S2rCpikUKxQS57Wc4edeo2p5RiiQQTLzLh6F0EtrHMnpz7/IQi7PbBydAWT14o8gGEKItzg4lnMRf3JMglJD8i5m3BLo7Ewwj1DMXT/g26svdyu5lDptQsDpXJrJbp7jrklnRBdHhqPxrpCqoL8lHTMc8dnmxcIxMft1Ekg2TpGVwc4jC+Lce+XIaTfSb2XlpNYhzJ5pEWEY78Z6NoeOIPq8C641jA1lQzHj2uxpL4RIZUf0q7LaTZf7EGhuqOqBpZP75CgfpERNaGbJ/6ggYb69f9AzlZKqQPx1H2iMQlu1Jus8Kjw32IqI2vDXgizm024F6Kn6w20qcDajv7FhHrQwlZDGP1cVDTi8YC2/LnOOxJqW5k2b7ctof1HeV5oiNLbanQNnqIRWY9kQ7sb3bAwzkek8vDCLKxx6Nnx9vqcrpGsqd2cOHotA7sYqYjB/bueRDRJfZFo5dBPgwPExukNiwcn5CgOtkDBk75EB+fYYHJkNOBHQkdrSHd1BB2waVYJMtZzopkus2Ij4tN1ZHRJC8mmR0fH+zJuf4+lJ1YaiwvkjsXQYycMC/Ye8Yhu6Txtb4Tj+VBTc0H/ZtSOjqiPhJBdnBIcvszFt9/EH4eoiJFk6zPorerFTPEG9NPo2Gk4opB6hdGJq/HJ/KhjnkWZo77BiGYlB1hj2bs2RYiBEd32JgZQl9fD/4ZzyAhpW16EgAtLW24RpRj8/AAy50FsKBjbaNQ9GzJsTNSCw9rQ+hqO6GifwGLvaWwMzWFqV0o2uZ3uM6R7O1hojoUf/iH3+KOoRbuqzrBxc4IelROSF4rpHsSND4JhamZKTyjizAvkkNC7ZbKtlHofQ9//89fwuZhIeoKEmDK8rYKRe90L0IcrKGjqUH5GCKjrhNPM8LgFFqD7dU2+JpTPFM3VA0uQ0Izulgmx/pALq78y7/im1sWqO0bREGoPbS1dBBb1AnhPpVJLsFmfzlMTEn568awM/sMrrrUVm0ftM3Noq2+GuWVVchITIK3nTZ0jOxRO0oDjAh6l5R5qNQHv/m73+C6TRi6BzsRbadHsrNBUdcsduVEABIpRAtNMDzzK3z+3TXomtnDSNcKthb6sPRNQu/IIIpKWjE32oRARyOSqQ2ymsZJPoeQLdXDyiQAjZ1dSA+zhRnJwS+hAvMbMyhODkfrggzb0y1IiyrAxOIQHrpYUPutUdgyiL62JsT6usLD5yEGt6g/TluEREp7olnkhNhz/Rxd0IHF5X6kRoTBw8EdVUPL2CPZTDQmwcDqMdZ2hhHnaEByM0d22xyXNj1UUR/PyHwsE5EstufBWlcX9658hcvGSVgn2chJB2YaY/D5P/w7bupp4IG6E5xtjTkdCMx8TjoiRUtOJKcDbuG5mCFy5nRgT4DyIHX83T99DovoPNQXJcOc6YBFILqm+hHlZgctdaYD+kh92o5aysPOvxLb650ItGQ64Izy3gWObCU0cS91pePCf/17/PHSA5g6hSA82AM+IVlYICsv1d2M2mWMjIYhzNCkEeHhAjs7czwuKIKPiQ4eVg9zfSgQiols1lCTGgADPTV888UVOEU+QVltL+ap74KcSLd1nfEoMxYWDimYnelChE8IqgdHaDKNREbVIFl2NDm+h2X618LP5vpt08wqkbLZbgtFoe5wDi/HNinYW+4fkdKRZAjeKsZIoMG4dyCDQMysokUEa1/GXfMwVD4JwlUNWyQ8CoLeNU0kZebAgAZ0UH4e/FWvwSGiCOG2ujCISkaUxh1cuO+B9NQc5BVEw1ZZDQaOjtC9fRm3LdKxRjP8rlSOtd5M3LmsjdgsUrQb56HlEIvKxz5Q0nZAckIMdM+rwN7NBle+vQ7vJ92QHckhkwrR9NgZF69borRnEtM9T+Hr7AjtG5egEhyPID11GLoloSDBCUo3deEWEADviCSEautC09gG1trXcO5eMMZpMLI6SObqYXhDBZ6J2UgPNIaaijNy08JwXd0Exf1rNHOSO7zSD19LaptHNEJM78DCKwvJHqbQcPdHgJsnnGxMcP7rK4jOLkeIxV3c8iyFiGTI8l9sT8WNizqIryxGmPEd6NvEISfcjgarHwZXRZCSZSPf6oeX7gOYuUcj1ksbF5VNUFiUCwMNTVj4BsDWKQB+eg9w/hpZHKlPkFtRhw0yh+REVJaGfmidnENjfjTcLXXw5RV1pDT1Ic3HAI7poxipdIeqZwxSLC2hQm1ytlbBlVtWcLe+h7OXDJDf0I8V0i3mZir0gSyKAxGeJ1nh3i0bZKfH4IGeJcKjXHHh88uIzG3G1Aq5ajIZxhsfwcolGgkeGtAyDEVenCsu6XtRuzbRWhQLdyt9nLmiipCyQvjdV4ZTVBHSQyzwwCwJKzL2XtoeNobycf+yJiLTU2Bz9xLUbCJRmRGIq0TmSckPYXDuPmyJeJS/uwrX1DbSAXLLyIppzXLHhatmKOwYw2x/DfydnaB38xLu+D9EqJEmdMmKLUp1x9UbNKEGBsIjLBERBvrQMLSGrf4NfHvbD0PbEq4dwplaGN5Wg0f4Q9jc+Rxf3bBDffcQcgN1oarli7xkP9w1dkBkgC2UL5siwlOTSM0cD4MscU4rEEMbuzg4kGKgzB8PLmriUUkJnI3NYOfiCiunQPhR3567YoPHGYXISnKGlr4tfCxc4ByQjdmNSYSq34NDfBN5O8yKe2Ns/gfi5yMqUroDMn3bM0NhZxSB/g059siNkdNMJTxtZgqkOJIOwkvTGPHlY2TeUiopGb174/C3skNy/QqR1hh8rB1hY2MFu1DFVzAqPR3w4KY6VO0TyHgGRB1pUFGyRfKTaNhr2yIoPB0lOSG48MfvoGdhDlNDXTgHFWGJZjExWUiy5QZYWUZjapXMflsnctk2yZYegJulC9xsdPHl5zdgYWsBfW0zJFf0QUjp2M3OkYYkmLsWE6EuIcvHFlra5jB4cBk3dO3IAvRGfoeQajMBlwsqULdygpe3F1QuXsYDfROa5Q1gZpeMMZoBxWwHUmEfvOwD0Dw8hscBrggrmKa0Wwi8qQn3tDaS3h6RlQjN+XFwsHWAgVkwBln2S1Uw/Ooe9Fy84O3mDBOHVHI0geHKGCKjdGwQUYnJ5BfPVcHC4iGWNnrhYuyMijFygQ67YPC5FjJoVpdKqQ7SGcT7+SKjZhjNecHkgtRTTjJkh/nBzt4Ztj4JKMuOg62mDXxoIFa2jkEg2yeLqgG2pj4oKMyAu5ExTK1N8O3nVxBcPoKp+sdESi7wsLJGQVsdXO5cweUH+lQXU1hZ+MDbxxle8S8490VMOrBLVo+MuUPk7kA6h4fuDgjIGmVXEaehTwPWEMae2WCfEpAdu37jTemws3Agi8cFeZ3MCRuD7XfaCElNhjeVY2xthktnb8DS1RlG1vGg3sVGTyZMrJKPXT/Sx/Um2FiGY3RxFJFENqkNTJNG4W3jCnd7A3z1x2uwsLGAgY4JHhZ3HevALiaaH5HMc4m4VpHnTxaUphmMVJVwVdMWzk6eyGzaonzm4KWkCjULR3h4+UDzCk26usZkfRnChOozTK4apwOSEQQ6+eJp5zAKY33gnzZAaRfhb2GLpHrmVi/AR1kd6oZmcI5qwPwQTSIWaTQW62Gi54/uZer5vU0URrvBOpiNjSOUPgyFk4MrbL0fopT6zk7TGn6Bj1FZkoDrv/oVfq1sj04mTPJQdomgZJJTD1B+Jvxsrt+edB0V0Va4ftmCTN0ZrK6vYaQuB17O6ZhmZPEyPrl+NCO0xNBMT3Erx6Yx0T+MZzmhMLawR0rVDClvF5zMXRDoaw0tsjo6h4fgZaYLu4go2N17gNT6SVQ/tMddMx9UtrSht78J9pcuQ9vCEFoPTFHatwHh1vrLm8ICIirp8jMYKZkg91kh7A0dkNG4SMTRAlsTVwR6k3LqB2FwU4LtzQ2yDhVykZCCjxIZPLjljcaOx7hz3gD1sztExu64Q4RlYW6H6MJezLamQZUIzs3DC04+QXDUUkdC5Th383ZjW1GHHSERtHgQ7nf1EVFSiyf++tCzTMFY/1NoqOgg9fks9ojU96RbqE2PgDOZ6o4a9xCWP4j2HD/cN7KDu4sHHO3tiJxSyA2WoT0/GDqW6dxvRlSi2WroXjBB0cBzBGrfgnNsI0ZrY3FFxR4ts9vYlewC8nkk0MB2DsnE43hv2ATUkAZvIMWP3G4bR5hZeCOvsQk9g21wv0KWp1MqVg+Bg+U62Bnbw45cEC3bJyTTMThp34dD+gDp0QSCDf4dXyg/xPruDML078IrsQmbRETy3SVkBrvAMbwOUuxDKt9CZZQjwnJaIZbIyDrYRkmwATSNYjEy0ABjHT04ernDxO4xVkke7J4Td4+KJgwTG38a0A9gG1iJ8RfpUKE+cLcja9MiBTviGfiaasHUNxB2qlYoJh2siDTCOZ0orMgV8pGvv4DpFUM8qS2Ci5kjUmrngN1OOJJ7FuhnTZOUD/rWJNjZOK0DUkzWJeD+NTc863qCe+d0UTW5jZ58X9zWMIOlpS1Cs7ow35UFDW0TuHl6wdE7BC7kksUUDxMhbGGdSOFEB9hk5WbqiNz6NjwOdoNXEvvc2w4e2T2AkWseJrryoaFpCBcPV3IhyzHW9Qg6pqmYnSqFroYPulcEODoUk6XvCz2tUIxM98BJVxV69i6wsPRCzrPn5Pa3wfvGdTxQuQ8tmwTEx5pD3y0S82sLyPR0Jve6G0Jq1y/O9WOPgfe2ZxBncQWfn72Mm7duQMM1BnVFT4hwEjBJCic5nUYgoZlyDYUhpvhW6SquKt2AbWQSDZxklLUuYF88jNjQFLQP9SHHzwgXLimRmZ6AGbLQRopCcP3cFVy4bI261Wk8DbfHpSu3cNfSA81jS+jO9Yfy+atQVr4Op4Q6CIgkhexx9K4YFaGGuKVyFTpWMXg+uIZ9QR8igh+hZ7QHj131cUFJGco3SJGbJ2lASSAUE5ZGycU7AxW3OMR5G+KqsjLu6ZnANyIDCb6mOH/pCq5c0UJyYy86qrOQkN2KqdYUqJ6/RHW4Cj2fHCxRPiKhgGYzKdrT3KB89y7SK6sQbnIfly9ehE1MOdZpphOTVUqUgOfpPjDwKcZ0dzrUzyvh0nf6KOzvQ8WTNDyMi0NoXBk25bsYbMhCUEwVtug310bxDgq9VaBkYI+nVfmwvauEy+fvIPxpL3cPhj2MkFA5EzUp0Ll1nlwMDyTldmN/fxPl6amIi0tEXFoOsmNdcU3pJu4QMZV3kSVGaXZXOxAd9gQNDWVw0rqCazev4b6BG7Jrx6nOYqTYGMAu4Sn3IGGtNx/G10guV5WhYR+GtLRkpOR3QXxI9rO4B5ZXbyK0cIB7cCAUk24styPI6C4uXyJZRJehf6ASoZGlWJOS/KnO7KHGTFcxgqIrsTBRRZMVWWznbyCorA9r8+1w1VLCtetXqT6uyK/tR3uWN767RMe6BnAJq8AGK4fJh/KrjjTFbbKItS0jUd+7Qro2hJiQVHSM9JHFbIzzTAeu6eJRwxikZIEISbeFKxOIMDyLe85ReOhnimtMB3QN4RmajpRAcskuXiEdVsfD2m501+cgNqMZ051p0Lig0AFtjwwssKfg7GGDcBwpkQmo7xpEZVYyHpX2Q7p/AMFUHZzVrkHpwlX4ZjegoykfManPMTNciaCICizONyM4IB2ja9sQ7ypuEYRaPsDlK0pQMfZCYvIjPGR9F0N9d5n6jizPwooihEeUYkU4gmhyjWPzqpBoYwa/9DYImRv6y3T9mEIp3CWWht2HUKyrEpNl8WZ8mmHIHZJyJjnFFQkhosEsIYVkA5qtDWE3oEVixbostj6EXWNxxbuk2GKKT8fsQw0iKoNdZ+nFLA+KL6bjkzq8KlPhQogpvqIcVmeWLytHoiiHpSGcnmm4tV6k4CL6L6G2sThs/dEuK5/ViZXF2slumFN9xGIR96RIQv/frMPJmheJSHRcpphb08TyEpJVuitbQ12sJ26cuQ7vsmHOLd5lbWVxubwVdZdwpjubINix4reiDHafUCFTrg50jZEtq9tJP7N+4mR3XF8mS/bUkMmanePOvyZTyp+to+JkxY4VZQqP18BJ5YcQDBbDxEgPOf073JM4VjYrU9F+lo+iHIH0ENstiUTesRhcIfI7Xn/EyIBbe3csC0UfsXJP2qXoB0VfHed9LHPW/+z8SX2Y3MWUF+sXbp0YXXuVz5s6cErXWH4fogNc/yl0gOvr4/ooZPqGDpx6eMDpAFe2Qi5sLReTP1tbpdAHls+xnJnM2IMqkgVby8WW03D9eNL3XF1YnVhfK+Twqu/YMZMVq4MiTzauT8bPSX1+LvxsRMXA0p3Gybk3473Ea/EVxyfXXqY7FUdx7Y3jP3P9LdP2rbjvLudNmbw8/xpeP/8y7jvSnFxT4Pj8a3EU58XiDfTUlqGo7AU22BO6U3FeS3t6EH1PGxXXjuOfvs7hJJ9T104fn/wmnE53UtbLtAQ2CNYXJjA8MoANAbPaFPc+TsfhwM5R3I2FMUzMzHFu4el6vYr7elmn8Vb5L8+fpH1TTgyv0nN4K64i/ZvXTtftJM7beOP8y7hvp3kzL8XvV2lOznN4efzm/7fzeQ3s/KnjN9O+rO9x+p8TPytR8fjLsL3N3MN9HBwonpa+vt7oY4XCOt6lmVoo+KEbtBSXWU8087OFp++Ow+OXAJ6oePDg8dGDJyoePHh89OCJigcPHh89eKLiwYPHRw+eqHjw4PHRgycqHjx4fPTgiYoHDx4fPXii4sGDx0cPnqh48ODx0eOTIipWDg8ePP76eNf4Y/vrs/cbPxSK900V7w6+K9/3wSdDVKwMJij28iUPHjz+emBjePuN/afY2BsdHUVzczNaWlr+LF68ePHacXd3N9ra2jiO+LH88EkQFWPljo4OpKSk4OHDhzx48PgAJCQkIDEx8QdxEi87O5sbz2zcnYxBZhG1trYiNTUVYWFh8PPzQ2BgIIKCguDv7//ytx/9jokIRURoCAICAuDk5MTlWVdXh8nJSY4IT4/t98UnQVRSqZRrqJmZGddoRlg8ePB4P8TGxiI8PByRkZF/FtHR0fDy8uL+Hx0dcVbUyRhkBMOMhcrKSuTm5mJxcRFTU1MvMUmYnprE5soiSjtH0D06hdWlBfT29iEuLo6zsn4RRFVbWwsPDw/wgQ98+LDAxo9MxnYtfberx8AsJhanoKAAMTExXLp3EVV5eTlnca1vbGJpZYuwjeWVHSwtsc/ErXCfdrvknof/rRuN7uFJTE9OICkpCU1NTRyhsXxOj+33xSdFVO7u7jg4ePX5Iz7wgQ8/HNggZx8wZeP0+8DGLSMRRlLMomLhXURVWlqC3LwSrK1voKM5Cy0NqXhRl4Tl6U4YFU3iS486/NebEfhP/1MPzo+eYmluGqlk1TGi+sVYVD8ZUZFZy4dXgRfH33Zgg5yNITaW2FhllhMjrhOwY3aeERO7p/XniKryaR1iw+1R/kQFdZl/QsfTC2jK+w1G2gIR27yMlv4+aMXU4YJTChqflaOvr4+7r8UT1QeEQ8kikp0McO3GDVy5pIP0lpmXH238kDBVl4FQ7wKwb4kA2yhw90bu85OPSp4OUjxLiURSUT9kEgG2N8XvKG8WKdbeqB1j+5//FcPhBBIs/dA49+qDkyx0Zjnh5g1lnPvqa3x34Qo03B6if6QNcTZRGGVfJePDJx9OiIqNTfbVa3ZTfGBg4CXYE7nNzU2ORH6IqGrrWmFn/G/oKvsSkEQB+wmAPAaCmWAsdftjdSQVHWOTaKoNQW6yMWbmBUjmLKrnvOv3XmF/C3keGjD3LsIi+dczzS1o6x96+bXZDwn9T3ygezcc7ENd7Eu24dfvIjh3jDt6PRxx9WXkNFoUAUfzTLw99ofh/M1dpHduHx//tcIoHL9WQe7I6e8yk45JtrG+Pgq/K9fhltCMjR0RNscKoP+lKfqP4/Dh0w4nRMWe4i0tLeF3v/sdG9T4L//lv3D/v/vuO245Aovzw0T1Apb6f8BsmwZE8z7YHHHG1qgrtuj/QLU68qJ/g1S/f8VD1/8TQQ7/CzWlNFEnxqGZxhtvUb1HEAzR4LtpgUHGTOwDnPvH+RxJ8SIzFCamJvBPfAb2ce/N7jwYq6hDXUMXxX1vWzqDuUEw1YyF4uPs64h9oIPE+lEMlechwc8XmhoqMAlRfKZ7oroQ+bn5cLv6Of7uf/wOJqmNb1hVo/C6rInsHvYhNUU42l9EVqADTE3MkVE/TScO0ZUdDDV1dbgGRCAzrRms9uzrMMampnAOKCXrToDGqBiE+rtDXUUFwaVDXF57C41wVFWDsbc1tL8xQMXk6xaVIgiQpKmL6KIp7kg8UwHb8xpw83ODqoo+CnrZVwH58KmGE6JiY4m5ebOzs/j1r3/NkdRXX33FjV12/n1cv9r6FzDVIZev9DrKk88jwvG/Isbl/0K0y//AQ4//hvrMb9BVfgOdZTeIuG4jzu3/QESoF1paOniiep+w2pYGfcPH3OeZxiuC8e2ffgeXtBaMv3iMW7+/AnsXe9xRNUJqQy38byojqKAdzZk+UH/ggJ43xulAdgCM1WO5D5sSreEh+87eixGUON/Dr79zRntjHu58cR/po/Oo8baAg282iqIccV/ZEY0z69yHNV+FN4lqHzXBpjh/ThMu9tpQsgpCRWUazG4ZoLCpHeFaX+Oc5kPMTNdC9/ffwcjFBVp3VBDW3Ayvr/6Aa+55aM/zwpffOGBIOo94/VtwimpAc3EAzvzmKgqn3mVDbiJeXRsR+QqrULZYCuX/8Ue4ZFSjMs4eqjq+eGcyPnwS4TRRMcuJjSG2eFNHR4ezsPb29rhr70NU9c9aYKj5GXKi/ohHgf+OwTpNLHSaY6bVGPP0X74QTIONXMK1aBwuhyI7/ibCQgPwoqWNd/3eJ2wP5kD7vBPRgiI0BFjD0TUXzzJ98cdfX4Mz5e0SlIhn1enQu+COGS7WOqIdLtPg5g5ehrGSKNhZPITCWVtB0DV9POkbQ7mnNdzD27mz6Tp6iK3qQXWwM3xj69BV8RAOJk84i+31QESlpI2CIenxsRCJOjfw2RU9aq8bXBMLUZEVBYdAxReg50rCYGuUhM6mFHz999/Clurt6hmKqpE2hN/SRfYAs9eG4HTeGHWDTXAyCzm+1zQNj0s6KBw7Ked0eJ2ohFPFMD1vC/YFPmw9g4vxHTzf4C7x4RMMp4mKgZEVcwOZFcWWJbBjNobfh6gaiKi0HnwGX8v/gZzIz7E36wnppBvBFbsTrhCNOkA4bI+9aTd0lVxHeoI1UlLTuBXtvEX1HuFwbxFRWveg65eH4eERpNoYwCOkGn11D3HrohmaptewtkEduNkE63NXEVM9hJ6SeJjp+WH0jbG9O1oJzRsXEFM7hL7KUFy6b4HhPSlKbPRg5/ecYhwg/p4qIiu6Ue5tBeeQKjKHo6FJFlXL4pv3okbg+Pll+OW0YmhoCAtbQpR56eGuXjSm16hO22IstCZA/YoBqnuGkWxxBTeMUzA5Wgr1M2oo7F/F2vomJPJhuJ+9i8edZDMedsDiT1qoWZxEjNZ1uCR3oLc6BJ//w7fIGX+XabSByJt3EZg5zB1JZnJx7e+/wsOmITxPcIaOfgyWeYvqkw1vEtUJ2Lg9/ft9iOpZ4wvcvfZ7GNz8f2L6mQqOZqwgHzfDHoH9535PmONo2hzF8d8hLysRmdl5/FO/DwkHkmnEuhnh7t27uG/hi+7VAxwdiVAeaY8bt+8SObigaVEKQXcmEdFd3Llvjerxdz36OkRvUQjUaHDfuWWMzM4l7mz74wRkFjOb7RB10bGo6puheOnIKhkjAhyCh+4N6MQxIjsddvDEzgA3b93h6hVRNYPD/RlEWWrjNh3fdU3BtliImjg73L6vAiNNHZgap5NldoDunADcojrcVbNATk8fqkLj8HxaDhxNId09Fv3kskp7s3Dn2m3ouDrD3yEO/a9uhZ0KIlRFRKO0RdEO2WY/kszsYGishlsqBqiZ4NcvfMqBDfKTJQjfBzZuGYn8EFE1NbdB6cK/48yv/xPSA/4FWcG/QkbgvyoQoPifSecSXP8Ooe5K6OzqwqNHj/kFn3/9cITOrEgYkD/PfHo940gMCH/MoobjIOxDsJ4iLx0dY8QXK256v1c4ECBK/zJ0A+vesczh/cJiSzasjtuio+OOugnFIgs+/O0GNib39/c54vk+MAJh7iB73+/P3kyvq0dggCfiIj0R4u+E4IBT8Hd++dvf2xGlxdkYHR3jyO8X9QqNo6Mj9w7Sf3TYnB5CM80IbFZoejGMnb+EK+VbGDjJq+kFRuffaeK8Fo4Ewwg1vsmtd7qp7oMh8dt3ut43SNam0fay/G6siHif7m89DA8Pc2TBVp2z9/6+DyyOg4MDIiIiuHSnier0S8mxcQ8JCXgYn0RI5n7HPUxCfEIK9zs2LpF+JyMyKoZ7KZmR3y/mpeSamhoyIR9x+f9HY1e2h8PDw2PsQSJ6d7z3gUi8i72XeR1CLpO8M95rEOxgc30Na2vrEIikkEnfI833QLwrw8HL8vchlYjeGY/H3w4qKiq4HQ/eRU5vIioqinvx+MQCOxmD7PfIyAg3wbEb4+8LZkl1kfvHSI5xBKvP6bH9vvgkiIrlySrJVs+ur69zq2t/WVjHxsYm1/6NjV9i+3n8JWDjk7l17ws23lgahtPjkJHVu+L/EJg1xvBmfh+CT4Ko2ONTZjIysPyZwN6F0wLmwYPHj8e7xuHPiU+CqBhYvicW1ffhr1U2Dx48fl58EkTFnvSxzbfU1dVhaWn5ThgYGMDOzo6zrN6aEQRi7O3JIBb+5TPF9vYOJFIZ5DIxdsjSe1ecnwJCsZTqvAsBlfeu6385qO7HchEJFMfbO0JI5XJIJW9vRfu+YPIRSRU36A/lbDGhALI9OXbFLM93p/mPwPaOCHKqx/voANcGCcmf6r/zM9aZxyt8EkTFnvSxpwfsycGJv3sajMhYQwwNDbn/AoEQEpkcB/v7ODg8wp5gGrVVTZhY2qT6/Tiy2t4hP18mw75MgJGuZjxrG4dwV/xOefw5cPkQ0SnIQAAp5ckG8cmAOClnfaYXVbU92BCRO/tGHgowYhFBJpf+2cHHBp14VwrZruh1YhVS3VfHUFP1ArNr2yQXEXaFK2hvbETn8AIN1Fc3Uj8EEskuFvsq4enmikdPe8ld30BLfSP6J1cgYu18R5ofCyYrya4EYhG1/52EQu2ldsr39rC7NY366ucYW9jgdIClFTP9OSX7E4hEO5gebEPt8xFI9k+I/ATbEAglkMtpEjmVhsdfF58EUbEnVGwNFVvH8a7ACIxtuWplZcUpoFy6g5acUNy9dRvX1UyRV5EHK10XNEyx14QB2QlJ7LEFn0cU///f3n+/ZZWl+77w+UPeH95r72vvs89Z7zr7rNUrd/fq7upKVjBnRUVyUnLOGUQQARVQQQVUzBEDWRFEkYwkyTnDAw/Zz3uP+YBa1fbqWt1dq6yqZ3h9L3nmHPEeY3zHfc95zzHUs69pZuX/SdEy5hZmmVIDeVYvg1QN6ikW9AM8vHaNktoO8jMicDuUp+XF4rzElcErGtCy5PV6eZGZKTWJpO6KGCTfxSW5LvcW5mZZlHzyb1zlruZcOcyt85d5VKe+T1lifvE1vB7l0d27ZBwPw8r1LJrzwut5dCLXWa0+ku+kTjQfIeGpZs6fuUptj9RvTs/s4rKhHGmHgZSmmNePUf7wBpcfNLEsZczNG9qsnDxm2m5haRpK1ciKi8J8C4dEhnHZVdpHzxKR10sLUua77VvQiFERoILS/AzXlbYyy6zuJfH7TDkQdYycslaWpxsIcHAn/WGLVqYqe1km/5TIZ2ZOCESRjBDurNLspI1zK21QfaLTqb5YYHFRyhRNeW7hnfYpDWmqm3tXrlFU1aO1bUnJeXnpjfwnp/RM9T7n9JlCpsbKcbX04f7LSdUyWBilJOcGt4saDTtavKmXaICzkzzKjsXBJZaLNx9S1zWKZK2VvSj1GW4t4VRaHuOyEL7payO+V/yoiKq6ulobY++Ghw8fsnPnTm2LVB8fH6ZEE+iubsJ5bQD3mpp4eP8K17LOEeRxiLSsdLIuZPOidUTy1FP/+DZnz2XytL6PseE2quo7GR/t4UVJPUO6cTprG+gYGtbMgPnRanx3r2e/UyiHYyLxDkjm2o2LXM99yvjsMlP9NVw+d47My7l0jcsqL5N5UiemT08jd6+c42zmeZ7U9rI000TQ3nVst4vlSdUDHDd+jZlXPLnPm6h8nMeDe/coKi3n3qUkbO0juHApi0u3yxieHKGhuoHuIZH3aDe1DZ30N1xn+0frcD18kfbRYSrzrnH2bCYl9V0aySryXdB1kOS0la93+1JY18SLwhvS5gxu5NUy1lOEs40vJ8+kSTm5jIy/4rhoQifvNjI1XMuFs+dkohYzMPsaXW81VzKlfVfyeDWgtA6lkcwy0dfAlYwznL/2FFkiqL0Wwb//r6+IufaI7hG9sGEtER7BXMyvo7b0lqHsB88YnZ6gobyI1l7Ja6qfuuIK+qSNL1ba8ET6Ynh4gMrSYu7evEfb0BCVRVfJkPQFVR2inc2IBtjH06JiSl+8pK6ygpwrZ8i69oDuUT3TMiaVVv0qP55PfmdC0tkj2NlEkp4lcS5eoqatm7ryUp5Knwy0PSHr3FkuSr0GxnVC+lM8uZqIm18KuaWV9MjYrixWZWfyuLGfmpth/Oa3ezl+5zG9I9PfyZw04i/Dj4Ko1EqmNp1Xz6mKiopWKArNt2r79u3axl/K/FPPqianpxluacHp44+wTLhEv1Ki9M9x3rgWE2sHXPd+yabADJ7mJmO5bgv2VnvY6hrNtTvpeDlkUf80kT3rHbjV3UG6WyQPG7pktZcVvf8pLmt/zZrNZrgeNGf9lzvwcnPki/UmJBeUcy3IFxsXFyxM9uGfWsyEaDi6aVmhOytIivDA03o7G12PCklWE7j1N3y0zpoz1zOx/vzXbDC1xm7/TtZ8tpOjyamERUQRFRbAzq+34ejqyvrPNhF2Ng0vpzByX46j78zB3uEIRYVn2fzPv2WXWxBnElPxtbLD03M/e+xjKGsfZ040uNmJZg6ZfcIvP95B2v0ycs/HSj52bDVxIDnnGu6bt2Dm4Iz52i9xOHycuMhoTmTe5IyPF7aerpjuseFo9kNOu1mzxcIZq93OXCytY2ZJtInxOo7Zb2HjHld2rNvFocdVPDvtxT/8w6dYuR+msFE0xbkGIjxDuFJQS9GVw1rZW3Zac0pM57vRpjhmNDDbepV91gFcE2L0trCVNphj4RLH2eQQvvztF/gcSuPm2WPs3bBFtBwnvCLS6FGu+UL6CUFhhAZ6svGzdbh4eLD9q89xy6gS7VTaLlpazfVQfin1ORAgdfxiI6a2DrjtX8t2jxjiYmM5fCSNEAsT9rp5YW7mR3HPgGiRM5ReT8bbMwifoDjOJcRhumkrB1ycCYg/J4uIH//8C8nzSBatg0KYmlb4/rFrxF8HPxqiioqKIj09HUtLS27evElubi47duzg8WPDt3PqIboiqrGxCfTTY7TXPiT7RCTrd1lw6GQq3rZO3G6U0T36COcDnni4OBKRXiMpx4k2s8X/0DlOJ8aSdvwYIYd8iEs9TdTRDBraxrTnLsx3kx53mIuFrTy7HIZ90E2t3CtHI/AK9GPrv37MLmsr9mz+lHWmiXSKyaQX02Ws4ylHvV2wNdvG/+/f93C3ppGrqfGk3OmU1P0khMXysKqd+8leuMWrHRJ0nA4PJdDPBwf3NG1Pq5cXotmzwRzrgCM8ahxntjcXR/sEmrufERGQRN1gN2edd/Gvn2zHztaEX//DTjKfdmgTdXl+hLtn4ok+q7TRce6nRooMzfnid2uwCgjD42A4FWJfLjVfw/xzExxCozgc5suXf/cR++yt2LH2C8y9Ygi1MsXiwDEePa+kqauH6blFel9ksH9PGL2Sc+/DI2zdnkjrQL4Q+EkGRNRLYtq9nqwRogrmUt5z8jNjsZKy1/zmd9illNBfdw03J9FMT3kTdekKKY77+NePt2Fnt4eP/m03XgHO2PpkiJ4GjdcPse63+zidUy6adT2DerkqRJUoRBXo546V8zHUbjy11+Ow9MsWk1lMUZ2Y5e33cfM6x8hELX4WdlyqlnS6Mpzt3PENDOPw8eM4f7INryPXeV5WSfvICAvzU2+Iyjc0jpPxQWz9yJy0e+XU1bbS0XgTN88MxmRczhpNv/8S/GhMP3UCTW1treYdu3XrVtavX68dbrgaVLmKqCbGx+gdHKei3fCZydPLiTjusMXO7yilr8Qc6HyIr1swAW52BCQ9kRj9BIpGE3++gAcXbfjaMoUHN3M5abcJ31ui2o+rAS90Md/OMXdPjl2toPhGEv5HlWY3wvm4aIJC/DE3cSSvaUR7pjUlGJ+aEW2ik2OO5rjGFzI79pwDpvZcefqCs8G+RGbUS/ouIm09uVBUw620WKLOqGdw3ZwQM9fP3x/3iJvac52y9BBMTQ9iYx1MUfcyS6+usmt/OA0dJXjvD6S4rZU0Hws84+8zMm14rja58ixreX6Iq4f8CEh8TFNxIjt3HaJjZoKLUa7Yefjh6p/Kq1mYfHEO0202eAZHEhHqzT4TL552T2nPhmZG26lpfUVT2VXMfvMFUTeeo5eK9declzSeNEr6V7ej2Lo/mZa2OzjYxfFyRExD0ShfT9Vy2DeYIE9H9lkepVM/QVaYPXaxeczqOjnt/zG/+b0fz1saSJE2uB++y/D0LIvK/LoSj0vwDcSQpuNVgxBkI2kH9rNtdxgv1Y4W+mYSAoLx8/PHNfSqxJvlSXYcrkHXmHgt/TazwFjDFdFy42gdek6AU4Smkc71F+Dr6Ie/fyCRx2/wsmuQ55ePsPEXW7lY3w/LMzy5dgJP9wDcPCK4XFRBe38LaQ6m7DQ9THnVZaz3HqVjcYk57cH8H45ZI/66+FE9o1JEpUJPT4/2Jfa7QcVRD9PV26vejg4sNm4QVX4fO8RUybx9BX/3aIpaJpjpuI+rxzFKCs9wcOM6dmxZx1b3JNqn5ihLcmGX3WlGx7uIcTQj8HoVetFKFPHMiznw5GQIm8W02GrpSNhxpcmNkhUbSXzmXa4ftmPtOlOsLMyJOKdMvzkWZWUuyohix8ZdWNvs4PfrxKSsHaD6YjRffPwFx/NbKDjqxcaNX7JlvwvxWZWSZw+pYvpFRwSy6aPPMDHdw3ozD+40NnE/3Ik1m0ww3beeT3dH0zIxSrbHLtaY2ZCeFo/9xs3sMbfGzC2e552jogmqh9FzvLyVwrZPP8Lx0FGcTNZhabWPjVv34h0Rg/22tWzcZcr67WKOFTzkVNQhTl27yzn//azdaikakCOpty4T62rDbsnbxMqVW+UdzKi3lVNtZPnt4/O1e/lKtLFjz7qZab7JgQMJ3yQqvwhS0s/hbrYOKyl7/catuCUUav32KFFMMpsY1KuFnuJkzL/agImUY+1zhDOn4/COvMWc/Ht+87CYdXuxNNtDYNJN0ahEZROiOhYSTlBQEO6hl0SjmqX0UjzuYTeYWJ4XLXuGmeFWonZLn4npvW1vBI+ahaj6CvF3CSREaY/H4vHcb4qltZmYm1E8E5N5eXGashsp+HqHEBAaS/LxUPas26eVHZycQ29vI/7r/pnNfkk09euZnTaaft83fhREpYJ6UK6+Q1LfGlVUVGjfDxk+rDVAfc+k/KwmpC66iTFaKx+Tn19AybOXjE1P0NXexdCo1HVsUEiuF93sDN2NzykoLKK5c4RZ/TSDXV10dw6IFjFGW3sHXQOj6FYflE5NoxvvpebZI8oqG+nuVQ6mE/R1d4kGN8H0RB/lxQVamc/qO5hQbgUqjXo4/6SQ/Mel1Dd3MzwqWspkP9XlxVS2DqMb6+bF02LKq5vplfKmpkQj7Oqmp7uTuudPKJD8yuu7tedkupF2SosKePSsUjSXPsam9IwPNFH6pJQuIYbO+mcSP5+Ckkq6h5XLgdRdtKrpqWFeijxevOykrf6JVseKhjb6enpprXtOUUE+Rc+aNJeEPpHBwMgUUyOdUla+xC2m+lW3yKqSwoICSuvamBCtTb21m9KJ9jbWQ5nEe/y0mUm9nonRftrbe4TsDeNiamKErs5uhkZGaa8vMZRd3yptnWBxpJk4d3MCs6tlITD4prXXGdqQX/KCV1KXru5BkaOOsYEOnot8Cx6V0TEyrT0XmhKi7pE4amvdjq5+6aNJhvt75O8B7W/Vb6qOg51VlDx5Ql1TFyNjUq/xITo7OukSOfcO9NNSUUpBQSFVbdL36usH0UaHB3oljuTd3Ut/T/s3yp7Vz9DbWi5trqZf+lPFf3e8GvHXx4+CqNReOoqIAgMDiYiIeC/UqqqeYalnVYqsZmZXjgOak0k1KeQg2oU2oJSPlUzISc0Hx3BskF75DI3LxJ5WflnKf8jgY/PNtznKf0YG6dw8c7N6ITODA6NOfdojk0bdm1s5fkh96PtuGu26tEENcK0OMvFUPmqyafe1PA3+QG/yFKg42nFGmr+W5CUagqFNos2sXJsS0lC/p0XumiOqdl+1+W29NXcGyWtWZLAqF60NUsY30wjJyzVFzlOrZc0rPy8hO/3sSrqZb4yBt3UykJdBvm/9yzR/JS1PVb+3Zc8IqY33vCTnehpVfVI3nYr7zTaodNOan9M7cpT6zCg5vZO31g6po/KHmhIzXfONWilfQTejSFDJf2UMSDlqPGhplWm7UubbfpN8pI9UO7S6KzeJb5U9rZff6s2qkaT+S/CjICrlJa0Gkgrqwfr7oIJ68/e+9EZ8iFA+ZspbfElMSOW8+r44RhhhwI+CqIwwwoifN4xEZYQRRnzwMBKVEUYY8cHDSFRGGGHEBw8jURlhhBEfPIxEZYQRRnzwMBKVEUYY8cHDSFRGGGHEBw8jURlhhBEfPIxEZYQRRnzwMBKVEUYY8cHDSFRGGGHEBw8jURlhhBEfPIxEZYQRRnzwMBKVEUYY8cHjByYqyU/Sanjv/W/jbXx1rps6gXd2+vs7gVfVafWE3e960q/azG12wbA/1uKb8/VW7qlN8WbmWFzQr1xXm9rNsLg4bzivbyXed5GFKkevbbin0/brel+cb0PbR/1b19T5hiofdY7eaj7qrL7Fhdm/4JTmccbVKczSrr/2UVLq6LK38nt/nG/gj2xs9z5ZGPHh4gcjKjXR1NlsahdFdcqLYVfIPz741Ha0+tlZIYxp7Ty5JX0/RTkPKG/old9vd2b8q2FySjvReH6yk9w7D3jR3C/1/RNtkzTzM5NU3j+Fm6srl568Ynr67Ym66iy89trH3HpQybjabXJK2jzQwK0bBbQNjMlvRcJT2v9/kPcKlNxm9LMs6Id5VphL4bNX6LQDOd8f/w0mRX76b+7OqXa61OuGqSjOJf9pq5aP2iG1t+kpN+6UMyx/v6+/tZ01/8gpwxqEpHTDTdy9mUdT78jb7Zz/TKhN9dRYUVsVd9SWcOv+C8be2UX0j2NSG49/SEor179xzYgPGT8QUYmWMjdGafYhtq/bzKat+zl2r5bZuT9yTLbaSndqmOKz4XyxYSObNmzH/8RxQlx9OFPQo2kvr+cNq+zMvHbGL68XlUagTvjVzsGVsMT0pBChblY72UViMKsTUnhzf/ntqbeTs8yNVJF84iZDY/WEHvTkfOmAFmtpbkbTjPQL6mA5yWVJna5r2KFSp59nvC0P7y22RKdEExB1ic5xvXbKriHM8fRyNBYuGYyu1ILRQuz2B1PSNqKdvFJXcofzNyqZl/tLhiKElNQ2uwYtZWmmg4tpF6l+1c7FuABC09WBEBJEe1Ht1ekNp++IAKS9hvZMTs0y1fOUpMTr9Mn9hfmF1dKl2f2khXoScrpi5cJrXuYmsdf6BD3zi2/ivT19WcfS7CAPLmVxtbBD7iyiX5H58orMJ3QL2pFedvsDeNytjouRlqsDEFT9VzJc0vpr4o32qfpLO9l5pc2LImctLyGV+dkxyu5dJvthE82PkrFyPa8doWXoM1We/k09lYZtkNWMjIkBHly9yaPqbsl3NYY6TPUFZ9Nv0zY6o53yrF1dMpx4reSl+vftuFByVIuWaHKGZr6pu35hUdNEv7N2Z8SfjR+GqNT+1yOvRCPKJq95mPLzh3GyieWVOqrtPSq5fmmJmguhbN/uxu26FpoqaynIPopXYBQxsfEcS07mTmkjC8vLvCq/Q2LCUS7dq2FGZvpkTzVnko6SdDKHnpkl9IMNZJ9OIjEpi6ouyb/7GacSEzmWdpO2MdESpC3Tcwv0lJ3i81+uwy82FHu7cI5KHqqce8/aZLLN0/D4ukz8JC7mPGN0Vkw3mWSzC0PcCrHkn/52EzGZGWTdeMrU/CiltzJITDxOflUrLx6k4BxwjenlQXLOnSIh4iBfbA+kondCBv0UrTVPyS8s43lFDfcvJ0m5J3jSqA4dmBESmkPXlY/552uwdPfD2yeMoNCjnExN5uL9cnSLrxloLOKEtCc16z7dQlDaicHz8zTdP8xv/nU9ATJBq54/4kxyIkknMmnqauNKShQHXcI4cTKFu6XNNJVlYu+awdjiILnnU0VWyTyq72Far9cOS5gbrSVg9+d8vcuL4tY+2p7f02R++UEtU0tCVlNikvY/wt3Oi5i4wxxPzqS6R8fMQBNXzyWSeOwEOSWNzC7OUf8omyRJm3G/hrnFUUqunxVZHeP+c9Hw5oRg1VhRpz0f3MSarY7EHg3nwME4MjOPc+LcNVkIlqU+L8k+kUTSMSmnW53DqA4FHaeh+DKxCRdoGpqit75Aq2PmzUohtg7y7xfyrPolj+9f4URCAufvlTKiE/nKYqYT03eyr4Zz0ueJJ+/TL4tkQ009+TfTiU9I4u7TZiGuKWqK8iipVIddfBftzoi/BD+g6acTYpnl2eXD2O/z4fLDBiZlFdUOCHgXsjIuzbVx1MKOhDs1sr4to5+TpW25izi7bWw0OUCYhwVrLIK4m5eN+5ZNHPDwYatcv1hRTobTNnZaBmK1bRd+1x9yzc+RDbsP4nUggNQr5zjh7omdpwcWu03wSMxjYl7MS5nYHY9SWPNvX+AY7Iv5xg2YWLkQ7mrKGttwcu7dIdjUBndfZ3busCc9/xXzotHMz/VzOdCcX/5+N54ue/jSIpKci2m47rPFx9eaPVKP4yfiCYjL4vpRO7ZtOUiIjyUfb/anon9SFu9JCs4n4OUZiMXmr9jv5EWQ9Tq+cD5J+8SsaJwLTLQ9xPzTTzBxcMPVejcbN1sQ4efGl9ttOZNbyAm7g9j7erJ/516C08uYVicGS3vq70Tz23+R9hy9xIunuRwK8sV172b2HU7nbLQ7GzZYEeTrwFdbrIg/k4xvZBp3Tx7lgJk93m572Gkby4se0YDUwRLD1fjt/ISvdztyJisep01bNJlv3m1LZnU/S6J6LAyW4LhhExbOvribfM1GrzP0DLaQkRCAr/1u1jqEi3l5FYcvNnAwNAL/sFiuZaWIrOxEVpZsMw0iv2mYufk55qbaSLBfzydSx9CQA3z9+00EhIaye+N6fC4VcTcyCFtbZ1wsdmHhm0W3aM1KC228H8snn5qRdi2DAJMtWLkFsnO3Hcl3LxDuHkKgy17WfL2XyAAP1mwy42z5gNR9XharBo7bbWKHeQA22/cQlH2JGOstrDNxINzDnI/3hVA71En8rq8xD7vLhCykxkMevl/8cA/Tp9TD8Dn6mp9zKTGC0PAUWmeUYi2m1LuqtGgFr6crCTBzIaOoQ9RvWe2UWr7UToyjA0n31YlwbYS6eePh6YxbxH2VCbfFnDEVgjBzPkK3/J4sP8O+nZ4cDnFl37YAbhS9oPx+Il/83W8xsbFkz5Yv2Wl/im4xAdQJu/ODj/H2SqFzpIVYl4OcKhyVXBrxc/EjyMOGf/+Hr7C2s2Ddp+sJPVcqGtI8s/pZXpVm4Bmag268lFDvcAJsd/Pr32+VibSPNb/bi29UJEEh4Ry09+Jeo5hpi5V4HzzM0w7JX4iqKPsYPl6BHDzgTb6yrAZyMTOPoGpgghlZ8dE3ERcaR2FtO7eP+eCX/Ewi6UgJDcbf353Pf/Ex++0s2bn+C5m02QwvL0g6dWLwA9w8TtIn5lz3k2xczSyxMvmKX209SHigL5Fn1JmJs5y0smavjTv+0XF4mGzi9+tNsLbcxUe/syOneVAzgZjvIzMxljP3Gqm4FcvBwDuSFq75H8Ta9zpCuSz0FeJi5kuxOkZ56CH7fn+AWxUFJHk5Y22xk198tJujGSc5+Ps9hJ28R21ZIVF22/nlJ9tEVnv5+Fd7yXzaJubVLMuild7PSCAuq4ru56ewcjwpCxY8F43TzScA8y++YMNeM8z3bOTLjcFUyyI4PS3q+WIbxxUJ+rhx0P+KqiIlx4Iw3X0Az7AYQjwdCUxV8pvhuL8PcVeqtHxHGi6zf08Ir2Q91FVmYr7WHBtXF07lDsrdFjztfLlR0cnEyAB9AyOymP51XxgY8Yf4gUw/HRN9ndRUPGNMun74caqs3I4UVNVz53IRvfppMaVW4+uYX57kdpAtu6yS6JDBszgzR/fTC7h7BJKZ3yXcVkWoRxBhgU7YOp0Sk2+WMzJp7Dz9sDdzpbQf2mV13brLj8JX7XS3PMHnyw1YOlmz28SDxx3TLMzqDcdmSZmTMrFnex5ityOI8lfPifYKJbtECHGqnAC3YML97bF2PEH33Gsx194eczWjn6E+Nxl7jwt0vsrByy2UIFdzPA/dFTPqtWiBs1TcThZNLBRPG0+uv5hkrvkyW3d78UTMUEVUhRcS8RSzzskjjrIOHVMtN7GxiqFmUPJXBD1TR6ilO+cLnou5E030uRciwS6OBYcSEuKF2V4fXgwuSHvePuyempln7OU1LHZE87L/KR5bzTj1eJDJ+mzM99vjFRBEfPZLyaeTMBtrDngJ6YUfFs3HlEPnnjG9sPj2qKlJdWp0N6e8PYg+W8aznGgsbFM0mZ/0tOJgbB56yWm+Nx8X+0jK+5fQ1V1gv2gjbraWuMUVihgacBeijDr/kMaeAQqTQ9j9+TYs7M0IOHKfiUUx50SW2kP4ySkWF4a5GeuP16H71JafxUkIWPQ68jOOaseyO5pacL6kWzRa0YZXH7KrBU47/DSMsBB3rG2PMCJ9cPOwOxYHhOADwvDzDSA2Qz3j6ybB14/j12pQT/jG2m5iscGGR72v6cxLYO+eA7j6hHOhSJY8fQXe9iE8rHlF5cNbPBBTeUJMzffNCyP+evhhiEqnZ2H4Faf9TFizbSebtuwgLaedlznHMNkQSZNoNfp34k+KJjHdV8dh+638fvM2tm/cgaOslNHhMVws7OS1vppw3zgeFN/niP02vly/mfVmIZQP9fPo6EHWfLqNzz/Zz9naZ1yJdGLd1n3ssHHhWvFTGbgH+eLLHZjs2k3wmSIm5/XSBh2z00OkOW9jg8laMUNCyakY4PXkcwK94ykouUuUxTa+2raH3XtcuFTWJuaVEJ1MrsbCdDyCrtLVdg9vv9O8KDuPo5gom3dKXMdIzpxJIiTxNhWXoqVeG9hpsp6v9kVTLabf64VJHl9NJTgwAp+ARJ62TzHVmoOLcyL1iqjU8VKLOvLi3di44TM2m3mScrWO16+7ORFxiKy7eVwIsWTNut3Snv2iIQjJaO2ZZma0kyP7P2HDQR+RlRM7N+9ir+lWMekiOBblxEe//ZpdmzdjHXue0uKL+EdcoqooGdM1a9kustnjfow6pdVNi2zEnKzKjmP9ms+IzMwi1mbHisyDKRkSk35WiHL4KW6ipa7ZuJ11YlYdf9RATU4Ke9ZvYo/pFr7a4UZyRiI2azdjaroTz4TL1JRk4bB+HVtEVjvtoyhtG9bOL1SmeGteBnvX/JbNNvZ4ht9m7rWeovOJhJ7IoexKCBs/3sDuXTs5EH2ZXp0sdDPqyXcbEbKAZdy9zynPPXy2bhtrd/vxoC6XON8IwsLCSbhQKfLrIUX+PnWnnjkZe7P6fu7HH+CLT7ay5hNT0ssKSA47xIXibl7PVBLsGcfT5loSzbZgG62IddFo+n3P+MFMP3XK8EB3K1UVFVS/fMXE7ByTokr3ygo79m1VWkxB9SB5erSb6hcVVLyoorVvmJGBQYZGxqVOo/T3DQgBzjA+2EFV5QtaOmSQi5kyMzXCy+oXVNV1opvTM9LdJvcrqGpqZ1IvmsLUIA1VL6ioeMHLtl5ZiQ1lT05JXsPt1NfW0NrRz6g6YVfK6esdENNTz2h/O1VaXero6B+R9hhkMzYyRF//sGhYwxJ3iGnRbPrbG6mUdlbUNNItMhoYHEc/LfWqraSqoZmeXhVfyXGCkeFBkaOS5aB22vDEmOTTN8iY+lvJQjSaqfF+muqredmqTiAek3TjDEq+I+M6MTn7qZP2VVRU0dwpdV1tj8hmtL+Z2oZWybtT4rwQubfQK3UfGeiiobZK2lJL7/AUM5Mj9PaNoJ+bpqu5jhdS98q6VoaUDDStSsoRuba+rOZV7xjjQ52azFs7h0WrXNFKJ8bobW+mWupSWS+yFq1OPzVMS72UU11Le/eQyGqQtjpVbiUdg0pz0tPX9lIr70VNE/2qb9VYEK1Kpxuns6WWWhkrytzSZDUkclKy1E/QKrJUJ2jXNnUyLkQ1MdZBXoI/63a5cOPlGPO6fq2Oja8GmZmZkPHSr8l5cGh0RX7y97CSpdRdEbtuhMaVcTM1M8WgjO93x9qoTJzBvl6j6fdfhB/uGZVAnUw8q3yj3jlBeFpW7PeVocWXAajiz6qTdnUyWQSGlWxS+1vVQ53wq+IYTjxWg87gf6VMF5XvmzxWTIQ397U8v1l3lZder3y83ilH1U+Vs1J3dfrxu35Cyg9KnaKsJpd2yq+kmZ7Rv42r1dsw+fR61XbJ/502T4r8DHFWrmn5fFMmaiJpaaUNqz5XBllI/6h7K+3R6vFOOnWqskqjTv5VcfTqNGjJW8nkbRpD3Qxppe5SP1X3NybVKoSslD+XivdG5pLX2/K+2W6D2SgkKGlmV9qsnUa8kr9W7vvSvCnPkFar80q7VN+tylLLV9VzpT1jA1Uki+l/+vZzxmfnpZ2GflfmvTole1XGq32nye/dfnx33IhcDfJV994dA+qk5bdpjPj+8IMSlRFGfD8YF/KaQblkrfrTvT+eET8WGInKCCOM+OBhJCojjDDig4eRqIwwwogPHj8aolL5qgeiRhhhxI8X75vb3wU/CqJS+Q8ODtLc3ExTU5MRRhjxI0NjYyNdXV3vnd/fBT8Kopqfn+fatWukpKRw+fJlI4ww4keGixcvkpSUxNDQ0J/FET8Kopqbm+PSpUsaIxuDMRjDjzNkZmbS09Pz0yYqxcqvXr1aabIxGIMx/NiCIqre3l4jURmDMRjDhxt+lkT1enpAe0DX1NLG5Mqmlt8pLC+g073ddXNhTs/06q6Yb8ISE6OjTOnnWZjXMzOrNv/4ZlienWB4fFr7e7a3lOPJ9xh/s4lkD+dPnqe8bWrlwn8yLM8yNDjGrNpx4VtB2+VB6rMwN8XQiO7tTp3GYAwfePjZEdXMQBXhLnvYYWLCtm07OZxdLdTy3cLrwWJ8vVJpU3uRsEzp1RNEpJZr996GWcpy86hpG6DkRjrJ11pXrq+GRe7F2/HrT+xpkoLnW65jezANbTstLTQT6BjMw5Y/JLjvFga4c7WAbgMPvhMWKZX6HL/cxMJ4Pbfv1WqfiRiDMfzQYWHh/drC4uLbOfCzI6qLru44HS/S/lahp6WLpYlGUoPccXX14mbViFyd5WFKMNbWVhy5+OwNkb3uz8f5YCItGqss8yj7GMGHMrh19TpJ4TZYW9lyp+oVlSVlPK+tJtb8d/zjbzZyLKdeS6+FiWqigj3YuWEdJ1+MwWA+NiYOeDhbY3UwlvqRVhL8vXGwsZD8HLhS3kpbYyWnYsKIiDnHwOIkeSejpK6upNx6QV9rBRfSClC7dI81VXE37RLXiqoY6nvFhURviedCbEYROqY4YfV7fqG2SD6czO3iLtA3cMTFCmtLf4o7Bmmvf0bakQjc7KzxPHJByjJU2RiM4fsMBQUF2pv51bC8vExWVhbPnqmNCQ3hZ0dUPt53qeifZqa/icdCKD0TPVx0dmS/jQdBfuas3xPKuVMh2JkGcv/+DaysD3D+udqhU4hqoAA352Mru4kuU3L1FJFhEZhvXktERj5F6f7s9QgnKCiKCw8quJbgjo1oYPVdaos/FV7T/egSx07e5FnRKezDc5gaeIjZ15aczy/mlI8VVoGHCba3IeDYbQqzo9hh5kl0iDVrt3hQUt1MyekYTDfbShkerPvKjnOXrhHiY8ujXqjIjsTzcDxebgm8HJnk2a0UaZMDn2y15urLfgqOe2LnncKN7Hg8wk5zOsgct/Cr5J6LwjwwjpQQS9abBFH66AF25tYkFRsOvzAGY/g+w8jICLGxsdy4cUPbpSIjI4MTJ05o83c1/OyIKtjhHIUdOoZfXMF8y+dY+BzC23I3O23c8PHxIjAwiUOivRy53KnFzz7giO+JMu1v+vNwdjpB14qKVX7jFMEB4XgHJtOmtNfREoI8QgkOPczNx00UX0shIbvFEFkLy+TE2/L7ddb4ue3iV79xoLg6nwC/TE1rW6i8jMPX5tiGJlCqeVN0E7rWAhtvP2Kz1C6acC3Mlo83WEldvYU0Y3jW2kPOhWTiL98nOzGFhr7nRPgk8OD+FcKcpE3e3qz7fBdnilt4fu80idlNjLfdI9QvFDfvOCo0Dm7B/ytz7PwDSLxsMFXPx0SScvvbZqsxGMP3ExQPKF8pT09PTp8+rfk/vht+dkRVHO/Pbs8TvOobovJOCj5RqRz1seFIVqXUZQrd3DzlmX6iSR2loeEFrrZ2pBapvdUlzFYRstuJCyWttLc3cjTSm5Dk4/i5iwajg6WuB3g7B+DrF8al4maepEVh73GWnnHtoZaYmHUE7/0Yl/hzpJ85gZnpfjyiojl4MI7a9nbupATiFH6YIPcAzuS20F6WgaWTPzHREUSkPpcclsk/4YaLTxZ9IrcpdUahqlbtfcJsvsbshJDZbCVBrqGEeDhyMOQWk1MdBNpbkpjbTGV2HE4eaeTnp+MTeoJ4DzPC057TVHQac2c/DkVFEHOuTnKc5mRIEMdvvkuyxmAM329QXHD//n1Nq/p2+NkRFcuT3Drmxo6dO9m+cz8Zz8aYGyjGa88udso18+BsJuZ6yQ4/wPbt2/A+/pDpN6/Hlhkov4Ttlh0SdzsH4u4yMd3E2ZQbdAsXLQ9XkZl2QezrSxTV61jsK8PLdBNBl6q11DNdjziRek87BECF1vvZnFAHIdiYafUx8TpF38Iot2Lc2LxtJztN3Mhp7qXh8R0u5jRqaZZmW0nxtGGbxN9pFcbTPpVbP1nBR7jTJDbpchvn0u9RU/2IiAMSZ58Jtl5HKRImXRqpFkLbxH7PME5frUc/WIz3nq1sF1PyWu0rKotuc0U7FWKO3OyL3Hu2QtDGYAw/cPj5EZUxGIMx/OiCkaiMwRiM4YMPPwuiMn7rZwzG8OMOiqh+0t/6qbcH169fJzk5WSMsI4ww4seFCxcu/PR3T1D5q/2oWlpatD2pjDDCiB8f3kc03xU/CqJSUPm+b8dAI4ww4scBdeTY++b2d8GPhqiMMMKIny+MRGWEEUZ88DASlRFGGPHBw0hURhhhxAcPI1EZYYQRHzyMRGWEEUZ88PhgiWpySodONyV5f/ue1GHq/fV4F5NSD/U6VOEP81jFpNR38p3/3xfHCCOM+KHxgRLVOEMD/QwNjzIheX/z3hjDQ8OMjb977ZvQzeiZnhjRvivqGxhBp59lemqC8ffEVSQ1MT7G0J/I0wgjjPjh8MERldKkpqe6yPDZym/+fQfnHrXx7r7g8yMNnD9zjbreyZUrKiwxPTnOuBDN1PQcUz3VHHLZwbqNG1nz5VeEpJegm1e5vD0KYWF2loGX94iMvStE1salczd52SeNXrm/vKCXtsywuLx6BWZ140y9OQjiNXrdpFbm+9phhBFG/PXwgxKVSvdtaPemplkcr+OQuwfJt+oZbHpIkK8P4Yk5DEx3U5iTS1FJObcvpBMV6Etk6hU6xhaYEZKbnR/gjONezCKvMjI9Tc/zDEw3WpB2/ykPrmVxJNgHv/AE6kYXeH7Olb//xRq84xM5e7mMselhHl1KwtfXj/MP6hkee0XO5auciPHBX9JU9y8x9jKXQ0EBkscpKjpGmJn5prft+9pkhBFGGPDuXPnP4AchKhVfFax2Q1CFr0J9WT0+Pi5EpRf1pY0T4eEknEolYO9WXCJSOLjfnJDMNMI9gghw3ssnn+8lJSWJnVu2E367WdtQXt+fj6OJD8WvxkVrUluhjnMzKgZvKwu++Hw3h5JP4bf7a3b6XaMkJ5rPPjPjaEoI+6yjuZQehNkmS+IOh7LDxpPTGYdY9+9fEH7sFF5m27A/msmhPdvZ7hhFtH8MN55WMzU3q8lEtUl9cPntNhlhhBEGvJnf3+KD74IfjKjUZvBqUqsKjI6OvoF2XydENd/OyYhw/Hw8sPc27EfefCUe0/UWOIdFE+brhveRArm6RPbhQIJSH2unuOj78nDc48ujtnHmZ9WVcW5FRuNuaYdtQBbqBKrRZ+mYr/Ekv/oePoFXmJooJ8zND093NyLO1EqMWU7ZOLDfwhYb/zNamsZ7yTiFnuBMoCf2NmFkXMuhur1PTM23GpXqhHfbYoQRRrxFZ2enNt9X58t/Bj8oUa3uTaN+K6zeH5vQsTBcTaibG55RQdjucedZn46cRC8snPwI8AsWAvPG72ihUMgI6eF+hJ4sEaJaYm6un7QDJlgcusG4ENVA1QUsttoQl5yIm3ca/fMzPD0fxi7bZGoqL2OxM5rqV/fxcQkhys+WA55ZjAw14mdrg4u/P05+mUJ1c5RfTcDRNY5HDa94JQRn8auPCbzwBN3iAlPvvFVcbYsRRhjxTSii+dESlfr73XtzCwvciYtl49o1bHdOoG6on/tHDvL7z9fz5VZfCl895WTUEWLjDnPkTKmYe6NcPRHP8ewK9Euz6Kbnmex+QaTTNtZt2shX69eTdLORnheZfPH//iNfb9zA+o0e3GwbZXG8nVjzT1lvvhtrz3M0NhYSabmFL79Yg2VYFuWVNwmLuMSo5Ft1P5OY46c46mnF2s07MXEJ53HD0B88ozLCCCPej58UUanfw5JPZ1c3Q6MT6JWrgW6C3u4u+gbHmZme0kwsAwxp3v1bQbkn6MYG6RJVs7tvkLnX0P4oBZP9MdRJ3gODo8zop7U3jJPjA/T09jEiZU1LuklJpwQyOj4l5apnaSs2tSpjYpLx4QG6xWTtGx4z+GitlGmEEUb8x/hJEZV2X/LQnDVXnDC1I7A0502Vt9RB7qtyplbSqvt/QHiaw+gqphjsrOdxaQPjMzNCQBJ/Jd7USrxVh89v/n7rCKryV+W9zfdtHkYYYcSfxk+OqP4jqPzVHuqvX7/WoM68V8TxvrjvQj2gX5gXjek994wwwojvHz8botLr9Vq6e/fuERcXx6FDh8jOztbeHqoDD/+zpPfnYkqI0bBr4fdr+k3ppAylRRqdSo34CeBnQVSKpFpbWzVyOnnyJGVlZTx//pyLFy8SFhbGkydPNLJScZW5tjA/oz1X0s0uwfIiOuW5/q08/xyo7waH+ns1oXV19zEiJPJ9kNWk1Hewr4eevmExN/9rCNgII75P/OSJSuWpnCkjIyM1QlKk9eLFC+1v5Z/R1tZGSEgI9fX12r3+viGKSpvQiVnYX51D6vmbtI/MMas37N286k6wqhmpZ2GqHuq3TmlK8v83PmRWz8jU9Rk9y/Oj3DubSEBACB6+x6jsHmVGPa9aTa/SanVezXtFHqt5KC1sJa5Wl9VnYe+k1fzIlka5mRJN6IkiZllEr9XL+FzMiB8vfvJEpZ5J3blzh/T0dM37PDw8nL/5m7/hf/7P/4mZmZlGYgUFBaSmpkpcPXXVHVh73xaN5Ak+G7/C5ugNBmfmGe7poL1DhDU5jX52mtHBHtrbOhgcnRASmWJsZIjujna6+oeElGYMbZX6jY8M0iXX27t6mZ8bJSf9CN7e/jh5xFOxQlTjE4LRIXq6ehgXUhkf7tPy7h8eY1qvHuBP0NvZTltHF2NTeiZG+ujo6BSNTL0okLRjo/SJCTsiddNNjTPa30halC8Bxx+zwDQ97apewyIPo3ZlxI8TP3miWlpaIjo6mpqaGkpLS/m//+//m7/927/l7/7u7/hv/+2/kZiYqGlSPj4+oqVM0dzSh5VVIEEODsRllctEh/a8C7ia7cdi737iblQw0F5JkrsDVtb7cD90nkdFl7Hdtos92zfx8SfrOJbXzfy8aDH6eXqfX8ftgCVWJtsJPneHK+eSCfQLxMUrgRc947xenKL8Vgqmm7di6xpNaUMl6f4uWFrvx97/JI1Dw5RfDGTTZ5vYvP8At/JyCDHdxNdfrsE2JpuKyhsc3LETCxtv8mqectrLjDUbNvHrf/oEv5QH3D7hzabdO1mz2Z3izkH0Rt8tI36E+MkTldKiQkNDtbPBcnNz+e///b/z93//9/ziF7/QiEqZfSqOh4eHaEY6Ol51sOZ//D2/3RVOldpkYakGr4/XsMnsIK42m/ntGlvCPO1Y89FOvLxt+c0/rsfRzZl9ljF0zC1QkuTO+h2HaVtcZnZ6lrmxRtKjg/C02Mjfbz3AobgjhAaFvCEqlqcpSHVm495o+pcWKTjixkf/tgVP7wN8/M9f4RoWhbuLF486Z1leGOJCmA0HAq8zOVKPp7Ut3r5ObN/lSd3kPNXXQti3N5Ie0ehup8YSEhWJyd99gtfpRzQ8f0ZDr8jsO8jYCCM+NPzkiUq5IJw9e1Yz/1S67du3awSl8Otf/1p7qP7y5UtiYmLEpJuhsaYDR6dTnE0PxiQ0g8nxSpy3bMUvMYvbd+/zvOwxCX6W7LCJ5Ma9e+Q+eMz9y4m4ReQIq4n29fAopusDqZ+F1/pWUj0ccAo6Tc7lI+zc6UBgRDQhwe8Q1eI4DzPi8IlV3x5OcyXKnk2mQVyTvB8+LKHwZgKWTieRmBKmSA/xJPpCk/ytI2m/NWZ2zrjF3BHNb5bCs5G4RuRrMW8fC8Ev6QaVjx6RcSgIy+2ePGgZNHrDG/GjxE+eqNRDZ3VKstKq1MNzlU49p/L29ubp06csLi5q7gqFhYXy9xx11e2Ye9xCt9TJUeeN2AUnkOBmjr1LLFnnL3DzcSVPLoZisf0Ax7MuceFGLgXXE9i2zpJjqUm4mdnglVnCtOS7rG/jiKM5dn7JXEj14auNFngGhuDj5Y2NYwzPuoV+lia4dyoUh8CbmplZfycGiy3WHM24xPnL96l7WUrcwU3YBJzgZEYGF4/7s2+zNbGRPmy39yHlzBEcXM8yxjJdJVnYrt9HZFIcezZtwj48lqOxSZxICGXXelMuP+8SM3fl+ZkRRvyI8JMnKgX1DCo/P18jqMePH2vkpIJ606dIKisrSytbvVXr7RnkQUEdE2LGjXeUkZF6mYZX9WTEBOPv709UWi7jc6MUXThOgPwOjj3LzfMxfP3RFrxDgzmSfJ/BhTmmpdwp/Tx9tfeIDQ4g5EgC2Tcf87T0CY9Ey8krKKdrWH3mM0FLVSn5JY1M6mdZmB+j5Eqqlrd/6HHK24fpb8gjIsAfv4h4qroGeJSdiH+AaF3FzQz01fIwv4rRGT3zM6OU3DCkPZZxl+c1VeScjCMwMJjUnGeM6/Tf+AjaCCN+LPhZEJWKp8iqsrKSY8eO4eXlhbu7u2buKQJT5arX++q7P/XKf3HFj0rt+Ln8ekn7ZvDN/p7L89KOKbRNP1dCa8lFIhPzVnb4XEAnZSq/K5WfTm8gRRWWl+a1t5Dz8/NCSLPohDTUd4bT+jkW5gxlqjeAb/M27ASqe7MzKOiFTFfvL0k9dcprfkEvJupK2tVNRV8vMidtXlituGiLkxN/3n4+RhjxQ+NnQVQKKu7MjJCB/K1cEgYHB7UGqGvfpdz/EJL3f6YuRhhhxH8OPxuiWoVKo8pR+KuRi+TzV8vLCCOM+AP87IjKCCOM+PHBSFTfETrdtGYmzsxMv7cdfw2o51qGT2VEDn/hx8R/rXy+T6g9upQX/+qWPArqY+qZad33W+9J3ffaj38KhjZ+/32jjdnvqZzVvlP7rq1e+z77zkhUfwTqwfTCsnpgrZdyxujv6aKjo4O29u7v7WPiqclx+ro76ewZ+oOPidVDd92MeitoeOj+7r03caTOs/PzzIus+7o66Oge/A4fJUtek9MsLMxpD/ffH+e7Y2p69eH+6rVxwzY5C4aDLN7GFRN8cpRukWnPwIhWT+2j7b4u2jv7mfiT9f4zIWNmbLiPV23djMrvv1Y/au1WY+WPTNLx8Un0c9I3szoGejpp7xr4/tooUGOpf6Wc6dk5bdxMTs28px/+I3yHvut/t++6aev4fvrOSFTvw6TaoXOQwitnufGkRdhqjFsnj+DnG4SLzzGq+8ZXPiZ+52NhSaetKNoqY2iHuq9WnRmJo+q6en/1Q2b1plH5ealOnlIfEy+PcCUpgrDkYu1j4lktrSFvnaxcHfWl3MuvYXJOL9eVdveONiJl6aXOFaXlvOrqlPpGEXLiEQvqzeFKHmrjPk0rXCnTkE7H1MgrigrK6RmVVVLiTr+Tt1bPN2182watXpLH2zwNGwIOtNdQUFzHhH5Gc4VQ94c66ygoqmFM5Slt1uLPLsBMM/F+gZzOaWRZ/Zuf5PHFI7iFXmfi9SJ6FU80n9VNDg0w1EflYfjQ+q0cVzcnfFO/N2lUO5X7yQxzC0v0vbiA/cETtE/PCakb6mnI9215qu/UG2DDxosr/Sl5qw/F3y1fXZ+S//tannH3wQutjaou6v6bj8olb71uhNpn5TS0dlGUHYf3ofvSx6+ZXa3n6ljRyl+ps8p7pTxDWW/bvtrvq5q+qqOKq/Wr9OnrxVFup0YSmJDHwGAjj0pbGB2oJ+deOYNTkmalj9+M1VW5Sfmreatrw9310nfVjKrrb/puHvQtHPUPJPX2S63vluZ1PLkcj0vwVcZfL/yRvvvzYSSq92BKN890bz6b/+F/s87uECPLC9w7dRhvL38cPRPfENWYrJIjg320v+qQATrNSH8njY1NdA+o7Yr1TIsm1tHSSGPzK0an9DJQOmlqbmFoVA1+STs0SMerNoYmZbKMD9PfWcnxIC9CTpYy/3qcV01NtHYPaJqSUrHb60rJya1kWAbnYHerlu+w1EGn5CBE93qqgTAHBw6fucP55EMEH71L50AX3X1DUh/lDjFIa2MjLW0iOxnwqj+mpheYaLrG3m0uXH/WwshwP69UnVvaGBkTecgEGh7opb2tk/EZPWOSX5O0sa2zT8qUgTg+QLPk+Uq0oLmlBapvxbB1TxTV/UMiy0kZ1LO8fHCUbbvDqOgZ1DSm5qZGmtsGhKhaOOIfQML5Yjr7emSiTvHkUhzOQTcQSqGntUnkJfVQZKr1tYyh8RG625tpbGqWdg1rE1SNh+62VvpGRBZTg7RIfVo7+piUPtFcMpSpNz1OV1uz1HOAtmcXcTiQRFV7C21tXYyLpjE7Oy3yb6WppYNxiT8u5YwozVU0pOHBUZm0MuCHhxgem2S4r13Kb6F/eFwjI0VUvc3PuHP/GQOSdrj3lfRNq+GDdTWmpX+XZ9pI9DxAQMI1bp2Pwyv8Gh0yHjp7ROMRTXlaN0yb9HezENmE9M2U9I2q+6iUp2TW1t7DlNLGuiTvRilbFpVZWbBG+ttFniKLwRFGRQ6j0mdqXszp+rl2IoLgpFzK7hxmt3USta3PuXu3jN5xHSN9HVob+obG0IvGNTU2QIv0S6vIY2hMNCnJQ42Zpvwktu0K5Vl3v6TpXum7fiGqVuIDAojPLNL6bmpGR9nVeBwDrjEtFPyNvltdTP8CGInqPZiWVbfuahQuXt7Y2ptzs3GIwsyj+PoE4uydJEQ1yeuFKUouJ7Jr7UbsPGMpq31GipcT1rb7sfNLpUHa8/iMN+vXbGGrpTO3Ht7Ad/d61n25BpuYbJ4+vYz1pq1Y2PlTUP2YJCcTvti0hV//82cEnbrPlSNubNqzmy82e/Coa5ilhRlqCi5xJC6JUE8XzPdtZsuXv8M08iq9k/OayTf+KhfTX/0t//LRF+wxt2HXxm3s27aRz3Y7k9fSx5O0w1hYW7FnnzOZj9s0L/XZxQXqb0Xwj//jf/OxVQh37lzFz8Uaq93bCTx3l3sXjmGybiMHfI/xoi4Hnx0b2bB5A7/+1IzLT6rJTY5iv60V+yz9uPeyl5xDJvyP//Of2Rt2hvaReRaXdOQcNpVr/8iekDTuX0nF1sqavVstSMkr4mSgE+u/WMemr3+PeXAKV7KT8Y+9QX3xFdzMzLDct4/o808YFQ1Amb4z/Y2cijyArfke9rkdIe/ZA7z27mbvHjsuFL0gVxYUc6nPnv0eXH7aLQQ0IybXFM/PH2Xv7m1sXGPGoaRwzHfsw3z/Fr7+6BPC78pELznFvi++YN2nGwi59oB7WSkcTX1MTc5hDjinUT/awbXwMPyDfbDYvZUtaz9nk6s6QMRgjreW3yAuJokof0/M92xhy9efsN0vjVdjc0IoYlb3PcXxs/+HX/zyU/bZ2LBj/Q72797Mx5ssuF7fS1V2EjYWIkcTO04+bNTMteW5Pi4fDWL71xtxC8+guqqASHsrbKx345N0m8aKxwTbbmfb9u04egcQHJXA3Wf9LE++IDYomrDgEKJSc8gK28r/+Te/ZK+zC2GRqSRE+kvZW9m6bg2b3JJo7G7ipIsJn2/Yyif//hVBGeXMyeI8v6jj/hFz/sf//Ad2B5/kwdVT2Ftbs2+LOcm5RZwKcmad1ncfsz8gmauXUvCNuU7Do6u4m+/HSvouMvMxI7KI/qWOxkai+jYmp0WN7eCYpy/XHj/hhI8zoakPyMlOwf8dokIm4MPjjkJCCYyK6vsw6iC//eUWPDzt+N0/fo1raDiurv48G3gtJt0wGQGWuEQ9YHayAU8LWzy8DrJzXyCvZpeouBiAqfkRRhfnRF0/Qlh0JLv/7jN8z5TQ+OI5TSIbtRtD+a1kPNwCsd+3g4R73Sy13WL7Xn9KOkZF1Z4VDaWVxOBQMh/W8CDFSSbyOSGwYRL8vfCKDMdESNDcwxXTDb/lsz1J9Il5NTMt2mNXLs4O0ZR361gabyA1zF9IYj3/sMOFw4G2mDqfRgxLLodZczD4lpiTfSQEhhAZFsimX3yGnZcr2z//DdvdsmmozcbR7Qz9Kw6t07Iqt5Wew97lJP2Ly4y3FBLp5ob19k/4xDGEaJeDRGTWsjjxlAMbd2PnE0L4kQTc18kEMDuAs/UGfvFvBygdEg1CyGphbpTHl47jedCS336yCfeYCCx3WJPftchI5TnW/a/fYi31MfnqN6yzPs2wcnZd6uTI9rV8uS2WylddlN8MZctWe0p6Fmi6k8B+j1D87MyIv9rCbPsd9pq6cyL+GEeiznEnVeQYHEPG7dsci4on0Go7XqnPYLICGzNXLpR3sSyT+mVhOu4uQTibbyfswksYLGKfqSd36vu1TRlfz3ZzNiaM41eeU3bJj53WCUzM6ciI8sE5IgrLX6/RiMRqxyf8+7oI7aN25vs45bkLS5H5PJOkWuzg47X78XQ35Zf/soMgIYqP/59dZFf10vn8PE4uAbJ49MFUOYFOfoYvKU4WUf0oDbeQm3Q23cLLKQgv2x14HC+VeNW4HfQgIET6wzqWQVnsbh8PwedIrmi082K6zdJRnom9cyq9snhPtBYT7e6OzY5P+dghWOu7sLPVLE49x3HTbmx9ggmTvvPcsJ6Npg642GzkF/9iz+OBKRbVePgLNCsjUX0LU7PLzEqH7vrof/O79Zv48p/+hi8dDpORlkqQvwzEVaJaGOPemcP4JxTLTJjiQpitkFYk94qKePy4gkc3E7FyPiXDS4UJTga4EXOpVf4e58heK8zsXfGMzVFPonh4OgL36CIt5rUjgQQcv0V12VMuxgaxf6Mr91qHWF6a4fmdk3h7BODuG09R0wQL/fk420XzVDseXohK30ysZwAXChspuJRI+MmnkuOQTJBDhAR4sn2zNWdv51KQX8CLmley0onZIqbfdEcO9pZHZPXvJN3DAbeoC+TfSMDExIGAsFCi055LPj0ccrYn6Eqb/D1FerTk6e/Kls0HyH6QT0FBIQ2v+qkrSMHG6bzEkOpMjWtE9ar4lFzLFvOgmkBpe8zZe1xP9sHUyg3f4ENce6qk1EnoNjOsXAMIjYjAZs9ewlKvkpdfyJPSOvrEhFicn+Rplmhw+0O4++g+PpZWuAWE4BaUQd/8Iu1Fx1i3xoKsnDytjZX17YyKeTo9NUxT7VPuXzyF23YbgiICcfDPYnBhnqbiLHzdxaQ/4MvNavUleSX2Xzhz4WY2x4874eR3nounTxPvacOx/DwxVaPJKuqGxRoCHYO5KUS1JETVWHwOLzd/PP1iuP18EHRP8XIII7e+T0wryXeui1PBAZy4XsOLhyn4xamP0Ce4djyW4AA/dm8VLeVKDvlS72cvmhmaFlN+toNTUWEkXm2QuF1E2ezGJjCVh4Uyxh5V0Nhaw+OCO8QedMHTyQ2rAyHkqK/hFyvxc/TCLyCQaCGqyrxknALuMSrjxd/FDx//CLLyO2UBbSDWOxBXe2vMow0fsxecjSXwaN4bomp/koaN43kxo2sI3mfFofR73Ez1ZZ+FGz7Sd5dL1efy3YTvMMfSxZ+QiEjs9u4lJPmK1ncl0nf9Ykb3tHVq+6v9uXPWSFTfwsLrZfIzz2LpGEZN3wgjjTew2LIL8wM++Hj5Yuskq3KvTKzFce6kBOMYpnYueE397RgsNplzKPUspzNuUdPwhCMHN2HuFU/iqTQunhCtabMF4QEubD8YyKmzRzjokSlDVYbg4yys1+0hJCac7UKOTtFxxEYcJj7Gn11iGtyo6uP18ixPbxzD6YAn9jJBcmpGWei5h8W+IJ60K6KaYWlxmGzfA+wxs5E4zgQkPZbc+zkRFEBUchqH7ffgFJpK+slUbpW8FOKY1h7izw7X4rt+PY4xkbhYWOLol8DpI658udkKbz9v/OILWJJWvsiIxmSbPfEnotixxZbkC+kEm5ngEZNOWmo6+bW9DFTeYu9vPiXwch4Do2JaitkzWH0Xs4+/wj81XjSpPQQmnOawn4VoTO74OJqx3TqI+ABn9gfGkp4cK9pfGplRNljahnHq1Ekh1ycMKk13YZrSi7Hs2nmAM+lHMNm6CwdvX+xcjtGqE52jK5+AXdtwjTot9TlNztNmdLPzovw2k5EQRdChOBz27sPD4wB7D6TQMzdPw/0T2Hkni4llz+5dboS7mLHZ7xSD4x0kW33F1pACJqvvY7lrNxeqnnLI3ZeUHCHr+Re4WnjJRO1kWTTThoJTONp7cNDJn4uPe4WDHuOw35d7IhP9rJ6lpQkxi73YudNcFjsXXMLvSd+Mk3UoSIghnWPu+6QtSdI3UpeCGiZm5oTcOjguC0zEmWcywuYoTnZl3y4Xjp0+y5mr98jNOYmfRzQRbtYccPIlQsjK7GAwsWE2fLLOXEjTh6DjxXRVXMbk4w34xPnhYO2Du5sPKXdk0Vyoxlfqe+rkcVylXqHHErDfsQvPpEJZPg1ENVQnY+zjL/FLiRdNai/+8aeJ87cUjckN74PmbLMKJD7QBdOAGNJT4vCMSJM22WJhE2rouzsvmB4rx/Uzc1KLRWNVb63fM+/+FIxE9S3MzExRU9fD05oesdEXmFsYpSbnLnfuFVNaVkbR4xf0jEygn56gtaacx89amFDf1M2PUXYznYiwMMJi0njRNUp/Q6EQjvyOS6Gub5gnV5IJD4+SCdTGYF89RY/qGFv5mPjJnTTCw8JJkwle3VDHwzNJRIhJcC6vmkndLDO6Sbqaq2UlfULx43Ja+8bRjbyiML+czqFx7RnAlAzukbYy0pOiDB8l13aj149SVVZKTesgQ62POarqExZF5gPJV51PKG3WzczT/PgccSlZog0+IPlQOIeOn+Tm/ac8f1pKWWUbU/o5FsfayDoRif+BPfxizV4u144w9jKPw1qesVwraWZuXkfJlcPEnb1L94h6q6TTXgSU3YgjPuMepXkXORQextF00doeVfG84CoxURGERSbzVDTHwbYqHpW3Mz3RTOaRSG1P+/jMXPom1Js9MR+G27mZFk2YyCb9Sj4VT59SVFLNwLjh4XJPTS5xWn0OkV1QLxqyXohigrrcy0SJphZz9iaNbS2UFFcyPKWj/1UVBY+bpN+7uJYcTXjkccpahpmfm6L6YS7PhGhmpd23H5TQPtDDiydKlkPodT2UFJbS1DXMtBB+f3stj4uf8OjxU152jqCf6ORRQRmvZLFTD5OnpO7jPdUiv2gSztzgyYt26ZsJGp6X8Vy0rvGe55wQ8zxMxsDpW+WMyZjS64aofvqEZ3Vd6NQH6zN93E0XTVlkEpl6jaq6p5yNjCDyUDwFLVPM9VZwQha7qKRkbmh994Syqk70MyMUXDzE4ZQMcgvLKS0t08aDXtfLk+Jyunv7KLl5nABXez775EtcL1RpC6P21lq07vKbRzhyLoey/GxiRLbx6efJK66iQvrucLT0XcQJSltkfHVUUSxje2ayhaz4KK3vjmTkMzTeLRZGLlXtA6jdcN837/4UjET1LagPiWf0OuZmp7W/x8enmF1cEm3F8EGx+phYkcLqx8Tzc9OaX9M3Pgh+38fEMmFXPyZenFOvk1f9br6VdlmMwW98TKx8WFQ9DH5U6oPm+fk5MWekDt/2f5K8FFlpQfsoWb29Uv47c8zO6DRCWg3L7/hjaW3Wqvqa+YW3H1EvLc5pbVayULuV9lXnEOCgdjrdh/+JHHrU6/23jWZJZKHK09op5pDy5dFkOPH22vxqw9RxZSLLOeWsthLmVB1lQiuZTk5980Nw9RZM5TUxJZrVymWVn6FP9Cv3pU9m36n/6ofecl3/ppxl7SPzeSlbydXg/yTxlMa2EmNeFitDmkXN70m7J/0/LcQ2K7LXT0/Kfekzkb1aQFS9VD6rfaNdE2JV96ffeS6jyEpr0+slyVfJShbGWbUfv07urfSbhNcL+pV6G3yvVD9qfSX1eNM65b4h4281LEidJ9/JY1mNV6mPNgaUT6ChYBalTnPvtGFRrk/Lonncby8W+/di73OamolpMdsN9VZ9N7fSd2/6SvpuceGbfTf/R/tOfQwvslhakDlgkOuqPP4zMBLVe6BWwFXfGfVK3HCowh/G+65Q/iir/iqrWPXs/c6ew5M6bWM/NSHfe/8vhOYV/6fqI5NlbHSUkVHR5oR4NU1BtW1aBrZ+RoPmqfxnDkaDr9O3/J9WoB1g8c6k/09DyU9pKYL/jLf2lE616y/wtpZ0U0KMs6LZaQd/vC/Of4gpzdVlRvLQNj18Uw+5PjurtUcdPPLtfCeF0N+9rshK9c/7ZKjIQ433VVeOd73N3+A/6Jv/ChiJ6ltQeQ4NidmmvKXlb+W309fbz4jyLXlP/D8FRXCjQwP09g1JZ6/UVwbDwkw/OVlpZN6tFW1GNKtvpXsXU2L6jXc8Iu5wFo2D499Ypf8qkEG4MDNIbnY66dcrmV78Y/VRxPT2g+4p5bHf20tTxQNSkk6RmnqaG8Ut6EVD+c/LSlb4sSF6ewcY+9Z1VY46OON9HvvfBcp0nugqJSXhJCdPnuLi/bo/KXNVrn5mkrriSxw9mcv4itb2/rh/HGpPsvHq21hsWcsu12jqBhaY1b0/7h9ANJPZkRox5U9x+tRJTl0qRyca9pT015x+nNKMcNau/Qq3xDsMTM4LCRnSKcfVrqq7xCbcoE8WEZ3kMzdSS/KRNEoa+w2Et1qG0tKU2ZuexrUiMd3fJxc1bkf7aW3pYEjz0/rW/f8CGInqW1hamuXKpadEphYyKyrufN8jvJ2jKWlXj71Xgphnyrt7cXlZU3GXF+Y1Ffq12vNJ6jSnfqzEW5rT8SLnNAGxDzXTQqnrhruTnIv0IeJclfZLqdbKpJyeW1Xul5iRgTcp6rQKr/sfYmMeQUXvmOZsqt6mLUn91KtxZZLMLRlyVXVQE0onE8RwQUwdqeuqlq4+CdKJlqDqvrwsZcgqb7CWZrieFIpfQuFb00rMi9U9s1Y/31EP3xfFFNPJAF9enqKiMJdLZxPxcPHF3d2bY1eqxVQQs0ppEmKKrEhCTM9pkYuhEq9lsulkxV9YWmJ5JcKCmCkjzXfx8k6nb25BfqtXFCthYZii2zd4UNap/VxNMy9EYjDPJzU/sqVVy0RkoLSQeTH9NBNO2jff/QBXG3c8PDyJTi9DDBfpKyUX6Us1weXveVUvkc2KKCXM8/RKDFYeFyW+mKbvmtsi8/mViMtK5tLvs6v9vrRiqooJBYOcO2CP79F7dK/UxRDlnX5QfbRiQipNW7/6jECFkRJ8HDzx9vLA6/B9pJai2Uj+Pfm4fu3IjRdPOJ9+nYZeGbtv6g1tj1LZb5NE1+p4WqjF29aPmy/6DL8lLCsTc3JGe1t8xNuLYzdbtOuvVz6Z0b9j1usHqsjKvEfnhH7ligQZe5oLypsxq9r1xz/x+ktgJKpvYVkm2fnMJwQm5mqDc76vCK8DAZzMvsXJ2DAcLU05GHaSmuZ6TsdG4W5nSlzWdY66mRKY9oDRkUEuJ3riYC+D89B5umfGyXRfy9/83ccEXiyg6fkdPPeZYetkyQHXCJztD2BvZYFbbBZ9Moqb8s5ywMEBJ79j1IwIUbzKJ9DGkn3b1/DLTcHUjwpBzk5SW5ZHQlggfoEJNAz3kJMchoODPZGn7zO2uEhn6UUc95lietCPJ40tXIxyZt++/Ry/8ZyuzgpSD0Xh7xVGWWc3RZkxWJiZ8MmvvyQko5y6wlSsrS0w9zpBw+CE9pymqfwemVfVCTwlpMZc5dXMKM8vXSL7zh2un0/B3zsEf78gUm/UCmnOMjM3y2BzLoF7pQ5mdtx90Uze6TCpgynByXn0jjZwLuEEYZ7q/gHut0xQecGLv/2//pW9IafIv3sRLycH7O28uVvxkrKCPO7cyeFcSiqh7pLG3JE7NSPa87z56V7ybt4UebhhJvmHnL5NRfljsq+Xy2SborI4l8sZKQT4hBDgH8CRzHKhqSWmZfKlHzrDC5nk02Mvpd/uUFv/iFg/O+k/O1JuPKHk/hm8fOI5fy2H2o5xZgaryTgrpDPUye3joZrMo9NzGRWzqOBcCFaW5jhGXaRrakZ7RtX7IpMv/7//F7/80ozTd3LJPuotMthHvCyG3b2VnIw5RIBHAPcbRNOZEw1qcpg80ZTsZfw4+aZQ3/aUKM8gggL9CUzIFaJaEoIfJSfCgv/5//l7tljZ4n74Mv2TAzw8FanVJyrtITVPL+HofpaBsXqOeR7EYu8G/uEzRwoq67ic5I6l+X7C0gsYV88k9e2kRnizd9dezC3MiM58xMziPC9uJGMv+XlEZNDY3UzOlZvcun2X41F+2O43xVU0/D79Ai/vpWApct+/34bE6xVMCwm/b67/JTAS1begiOri+VKCj+UZiKr/EcEeoQQ57+Lzjc7cf3CLA5bWeEaEsnOtDanH/PjkUxOSksLYsseN+01D1OSmEyqD48u124jOlUl2zpft5pHkPb1NiN0eYmRgF5fkEO+2h81mIeTdvYDZfjtizp7F8+tdHAzxZ7/a8zwilXiXXTgHn+fBpcPsMI2kZkgnK5mOh0l2/PYTSyGABvJORWPy1X4Cg5356rO9xJ3NJMrdnLiMAoqfFHL+0EH2Szm3L6ew19adxKM+fPn7bWQWVvL0Tgz7N1iRdT+XSHdXgqMPY/arL3A+fpULJ8/xtLNHtI45au+l4W59iie3g9i5x4HMqlrSvAPw8fLB2y+U4ODIN0Q1/1pIYKReq3uwmB/FxQXcPhOEqfK5un4FOxsHDiVHs+33X3H0Ui5nAs3ZFnxDyDCNrRsdyHpUT/+rcpLCg3Hft5613tHEhUn+ni6s/3wDx67mcdpvP1v8rzCu1Kj5TmItv2SDdQyFt06x2/QAPkLizoFXZVrruHkiCle3QIKkjoErRDX7eoG5iT6SnTcQ8qCb8dJkdrgrt4Qerp+MIfjgbn69x4X41BTCJY3dwSDu1Y6JZnZfFpJgIRgh3bVmmsy//sKUqNhINv/ia8Iu3uXCqQxqRsc07VnXXYjjbnMiTmVzOtyKvfsCuXX1NKY2LhxNCuCr320k5dYzOgdHtOdw6llWS+llwn092SljwC7pJPGB4e8QlZiOsnDU3Ipj0w4vLmXHscvMm9NHD2H2lSkBwa6sX7Nb2i8LUYyYi6EWWDgcJff+WaxtfYkPduezf9lB8s27ZGddpk1pQ/NdpLiYs9/tOPevHmXLVgsS00/h+MVuXIN92bVhO44+oXj6hOFnt5mvd/uTfy8bM1M7ojNS8dq+m4QrBaQE2WDqlS22gkGjfN/8+nNhJKpvQRFVVlYZIcnFBtNjrIxgZz/8/HwIPlEqF/RcPBKFt48vLkGXGBx8jKt9HE29VRzyDufs+SwiXZw56OPJ1s/WEnDmCTVFafjFFjLccgUrh1TGVL4ygS4cDiTqXI38PcLJ8HCC/d1k4G7A2dsTVxcvkhLF7HCMQvkPMv4IZ4fDVGrOpuPcT4vEM1Y56S1wNcyG33y+By8Z3M4HQyVdCDbe52VQqzBCcqAP8TfaVSYk7bVmv+0BnKNuah+TFqSF4RqtnA/h/qk4Ik5kkxUaga97CEfjL1E3KBNOTLGxl085leRJaOgpEpLjORoaIFrBFdHMYgkKkokUFPGGqNQLxJH6S5hbxtGmvU1cFI0vBK8EJT+45uXOPhNrbAPPMChC7ipJx97jAl3tObi4pTMyP8rDY0FYmTvh6bCTr3Y5ExZxiJCgQNEy0qRF0F54GjvRGAYVUc20cNTPl+N3VBs7iPUKxFf6y1tMJWW+5Z5LlLrJYiN1fEtUc5rHeEN+Om5xmVw+FsuVRy+oe3CGg2YOeHvb8zshoMDoGCk3FBevQxQ1T/N65DEBbiEEuZrzyZf7NJkftA/hSv49Tghx+3lHciL5Dq8m1fecstTpG4nxi+J+RT3ZCWHEZKsThKZJNbdjv7WDaOeXNV+6OfViQkzB8fYyEjycsJX+t9i2CTPXYEJDIgl5Q1TKv2meobqrOLlnMDj6nCivUEI9rPj4M5OVMRDMiZR4GbPBIs8ALperEl4R6RMlmmE2MWKiB/jHcvZyCQNz6gPjVpICA0i91yPxhonfZYOVnbTvoy24S34uTr7SpgR8/MMJFDkfzqyVeKOcCg/DzcGOPX7Z8hsaRLNyDbrKuCxsRqL6nolq4fUieek3OWAXR0VHB7V3EjF18yM6VMys+EKtI09HBGvPOuy8MujsuI+9ZQx1r0qJcPfH1/UA++yT6Btv57DLPlxTiqm7dxzTPepw0Xt4m+3jTEGzpHtKvL8P4ZrXdydHfAMIjwkVc82ZBy9HGFEr7GQ1EbstOSIm1/NrYfx+kxcvBoV+lLNpaijOETlCpjIRj7ti65BE49CE9kaut/427mb7RTNppaOzniwhMiunVGqf3cHGyoHgqBAcfS/KoF+k8mocNvuieNFUQYDVbuwiU3jwpIZnOSls/sevSCvvZFaIalHXwbVDW/mt6Unqyp4Ru38tUfmPORsfi6eXv0zsQDxWnlEtCAHq+p8TYrWLhBsv6GhvEmL1Zd/uQJ5WluPtYIt3VDgHXU7QNTtPw4NjWLlm0d2Wg+VaV3LKhdDX7edsSTevCo6xY48dXn4h+Hp7Y+t+kr6FeWrvJmLplM6QemA100yMhxdHrzWKtllPqIsvQZ7eokEcEXOtmihHMyzEvPKVOnq9eUYlq/60nun+Vi64reET5zO097aT7GqJa7yYRD0F2OwxwyVAyvULx2O/M8fvVlF15zDrRNM6Iqa0o0uyJvOh4WE6XhZxp7CCgjOhrP3XHdxpH2dO7TKgqyHI0YeLpY3knXTB3C6RmooHYu7bCQmGctDrHIMLs9o+++otXkv+cTavd6d6cIhrR1zZ4+CJj3cQvm+eUS1oRNVbkYG5zQnaOgvwdAohPsoFhwPx1Et9RsfGaSo+y0GPSOI8nAmMv09D6Vk2bTTl6JVbFD+vITvAhg3r3XghCjrzrzjq5Yx/cgHtFVewsHXlqGihB/Z580jaMTosebbm4GHroY37CG3MdhHvFyDkH4DlHm8evmzhdnIwBwNFyzUS1fdPVGr/nbmRZtL87dm4dSubth3g8tN6ykTVPX25gsXFEe5dyOT06dMcS8ulr7ecY0cv0dpdS+bJC+QXFxHrupltWzazX8yFrAdNTA81EGH5NQeOXafkagLb121hl7kJ3hGnuJrXLHn2cfn0GR48a6D0QgSbNmxl65Y9HLlZRW9pBtvWb8LE2hK3sGzaRnUszo5TdjeLlAulTC8uaW90TnhYsGHzVrbs9aGwqZsX16PZuH4LWy1cyH/+nGOu+yTfjYScyae+9h7HUh8yqvyEpK2pflaSdhMWLlFcvHODWPv97Ni9B4+kK3QNq7dG6sHxBKXnEoiTwTw33cWJuCPcqHjJ49uXRBbnSE/P4PSpdG5pb/3U6/gZmvOSMVm7ia3bTblaUsGlKEc2bNzEwcgrNHWWcCzhGn1CFu3PbhGf8oDx2QkuBe1gl0cMacdC2Cvy32MrE/pQOpmZWZxJTyfp1F0GxTxqLbvBUUkzMj/P4nSnyO801x+1syiT7mxyhpjW5ZwMNGPT1s2YOYeRdu68Vsc0iXfpQb3hrZ962zk3TEFqHDGniplaXKC95Dz2O7ewbZ8JDj7HOJ91ltPZpdQ8ENNw42Z2Sz+4hF+lq7eGFE9LTeZbzQO4WXQD/53b2LXHhLCMfIYn1IuHGRamWsk8cZr7L/qZm6wj0dWUjRs2aKdYv3z5kKQT9xhacTtRW+hMDXeQFrybbVu3YOrox7GTWZw9k8mZtNOkXTG89ZsWmQ025hGfeJuevgpOJF6isb2WMwF2hvrs8+Lc1YskZxTSX3cP210b2Gq6F+fQdO7dPo3t11swMbUQDapa861bnBsk57gf62ScbdlgStydKuk/GeeJXqzfKPlttePExcucSzPI78K9l2/G7MNSGbNiflpYWfL1R//CRvVd4mt1AMr759efCyNR/QHGNb8n/dys9qBWfaeln5nWfJ7UcejqLdL0jMEfR/NTmVTPFWa0QW/wd1Fbhsxp95Uzon56SstPOd+pfaFm9MqBUtKv+NYonx711kpLOz2tOQBq9+X3tMhDvW3Tfsv1+bm3jo3qFbR2PPu4qq/hUxWtvmp/JUmnnFEN5aj9kQz3VVvmlK+TSit1197OSN1W02r1Ve1cKV/Vb9WZdPXNn3L+VK+rVX20t48qvlauAeqa4a2P8hOT+FJnrS3K10qVo+og+U7LpFR+YWpMTMqEVrJUvkHKwVHtw6XqqspX5RjyMJSz6hv0Js3KmzJNftqbM6mb+lv1g2qP/K3aZZDNSh2/4Ucl9VSy0spXclXxlX+Scl40+Clp/a/yWamP6gf1xu6NzOW+2hdKGyuSTo2H1d0CtLd4Eke5lKz2k9YPEmf6TbtX6yJQ42ml3m/yX8U7flSan5T0hRp/So7fqM87fazGybvtUftQGeSqrilZGt6aqrfIWnuV3KU9yj/O0F+G/LT2rdRjdcyqRwJzk4PcSvHEzcmBPSZOJJfLYqHGyLtt+ivASFR/DJK3yv/PKuNN2m9dW/lbDdjFReX38sfyNkwew26ehjb/QX7fxps4b/N897eWVgb1vJhNijzfpFN4k/aP/P4L8G4d3uT75t43476BcgEQ+SjiUb+Vs6JyPzB4aL8n/gqmVj3vl5TpYSDLP6cdf0xWq215M45Xfwvee38F3yj/j8T5BrT8VseAaH6rbZZx8x/uxLqat5b+7fVv1+t9cd7K6t3r77v2FtrmguPDVBXf4MrVq9wvqGNy7vs54NZIVP/VkJVqYrCZ/NynYlapb/T+sA063QTt9c8oLHnJhOacpzQGWSXfQ2zapxvapyLfvP4WsmLKpJtbWGBe10dZ0WNqWvplpf0OspZVev6v8KpZ00Jlxda0sRUfG4Nm+s1rGqSu2jeMeaW86h/VVvYZ3RBVpSWU13aJVqfk8c38FdTnGxNtpUSHh3LiSiEDk7N/fEL/UUg9VmU11cuTwsfUvhqQ/vgOshINR9NS37lm2ANf7XT5xwlWkbD6pOXbHv1qY8XOl8/Jf1TPuKRXcpjUxk3ZHx03PwyUZrXE0tKS9lnNX/vZ1CqMRPUHMAzW+cVlXqtvmmSiTq0M3qXl17xeXpJBJSaKmACLS4Y48+p7KqUKzy9qvxeUiSYDS5l7i0uGNDNTKt+V78kGcrE1C6Wsc8yQpypn5bu01e/xnl8/gp1XNhMsszDZzq3sa5S+HJD0alBImqVF7du49qpc0s6Xokc5oeo1J9DXmkOmoT3jk6L6jzWQeSaHgZGXHHLzIi2/SytjUUwGNTnUtsCqDkvaQFOmlJpg0/S9LOLU2SJ06vtDae+yyvu1cpA0mLkLi0uGFX9Cx8KKLJa1bxPfykIN3nn9KM/zbnIx56W0ZlG7P6ufoLr4Nlm3arU2zc4Z4itXx8W+XOz2B/Coc0arJ0tdHPPzJOx0mfZGUcV7rTm6GshgfEI5TvaS6WiDqWcstx7XMLVocD40OHWu1FuZqiIjVdelRUOblpZXnC1V30+KuTVax9n0ewyP1BPm6EVGsXoTBgsaoYqsxNz5hqykz6aEcEdelXHhUjFD8vfquFieH6ci/zZXH9RrLxgWF1U91PbDapwbxsPiVCvZZ6/womNc7osGpcVRJc7yJDsaa89LWptVmHl1E4t9wZS+O240+b9D9D9RGInqW1Ar49RgOwW3z5OReZ6C8mbGJgaoKH3ErQvnyLr+gN6xcVrqq8i7eZ5zWRd5/mpEZo+ehtIcMjKyyH/ewujEMHXPK7h/7Rznr96ja3SRxek+Cm9eJeOYDxtNImiU8ppK762kaWVWBt9IexU3s88R5mqFbcgNpmSCzU72UFpQTHl1M3UvnnHn8jku3i5mVCZawYmD/HaNLZeeNjI68IpbWVLetVKGZCVXq67a5mSk9iKbPtpKxPF43JzDSUw9w4XLl3lU3aF5ZnfUFJKZkcntwirGJM8pRSRz0zw5581vPjYno7CChopizmdkcP7SQ7qHh2lrbaM09yY5hdVMLYzy5FY25zLOc6Ogisn5aZqfPZR2ZfLgabMQwxCpbjv4cqcPD+vbNe/2BX0/Z/328PkWDx5WN1L9+K7IO5Or9yX9YCmeDr4cO3Wai5fv0z/WydnoUOIvVgtJNnNF1eNaAT1CwtNifkzPztJZepov/9fH+KZeoehZA2UFt3jw+CXTc0MUXs0k8/wDukbG6eluoSjnOrfzCnlZV8Htq1doHtAZngcKYQ9WZrD2d9uJTjmCy8EIjp8SWV26REldt5DhAm2V+Zqs7hbXMK5kJQvS9GArNy+eITOnmtlF9aLjIhlZN2ntH+GVaMZFJZU0vGziUU4GGecv09CjPoMSLUk/z1TbXUw+WYdzzHlqX9aTeyNT0l6ksqmLFw9PYW0XyeWr2dwqeMl4Tz5OtjHUjYzRXGYYN3nPmpmaM5Dm+8bzTwVGovoW1Fu/mf4Gzsb74Gm/l00OoVy4cZqdH63jgJsbJmvW4HwoGdd9O9lpaoeb6Vd8ZR1Lbu5tQizscPe0w9Q2jIxz8Wz++CsOurux66vP8bxURpGQysa15rjY7eSTvcHk5lwlSEtjyx6bcB6WFRJntZntlu6YbvwCs9CbqLfHTNUR6xdKeJAb6z/dgKuH/P/VWsLvNvAwwZx//Lf1BJ85zZEDJmzd5cSOtdsIuP1CtABpy/wCXU9O8vk//JZ9Lo7s37KNnXstcbfeyRqbMPIeP+KI3QEcPZ0w2ePIuaJ20R7FJJuf4kGCLX/3D5/jffIWpQ/O4+XqhvnWXfheuEGCowmffbGXYxfzeXDGi61fmuIq5f9qkzt3790kwtoBV08HTMz9yKmo4djBL/k3IcvEuxVMitY4P93F8QNf8c+/2cyxW48puJyAh/MBtu+yJjHnprav1F4rB6w3fYlFWALxMTEcPXOTCyH+2Li6YrbblOD0J0yJ2TSntmm+Gsmv/+H3mNvu55e/+Ee+3m7H6RuF3DruyJb1Flhv2Y5r+kXORbiw9rNNmGz7lM3mblht+QizBNEaJZ9Z0Zrbi47z8S9+h5mbE/s2bmWXqRXuVtv4wj6KgkeFxNg44OTpyO69Lpx/3Mm8aLbzfVUE2mxinetJCi8EsP3rPdjv3o5l7CnOp58gNDAEs03rMD9wAIetH7Et5JpoXnOidS4wVHOJzf/0S9ZbhZBbUsLJGE88rbez3esoly4ksOXjzTg5O/Llmh3EXjiLf0AC925eInhl3Ow29+dezQBzateC94znnwqMRPUtqOcyU0MtnAn3xsZiN//y2y14R4Tg6JLCqHDGcMlZLH77JZssgshtUmZaC8Ffb2L7th38RgjDzn4/n/5KOcq5Y+F0VEvTdC8VBzcfDtq4cfelKPLzVUT6RRJ20JRf/mqDpDHlk19txT3QAyvnZJTB05J3Gs/ga6j9ExVRHfYNIdjfFWuPNM0UeJIRhdOhe7RUZ+Mb9ZDJgXtY7AqkXcyGoaJENm8Mp3le7WM1z9JoGf7ex2kdaOOYhx1Hbitz5hVBbn4E+zjw2//9Odb26vXyZ7gl5qN7vcCsmDAd5Rdw8b/MvJgtzXnncJJJu3fT7/ncyp8Q9wMcvdmhaorbHiuynk2LVtlAhE84Ee5W/Oqfvtb2m//sV18Tf62M/FupRKaWq9ZoGtvC3ASFl5IIOl4mV2YozojF2sKCdZ98hqlvGN4HgyjsllsDD7H+bBe2ARHERASx8Z8+wsTWCpONn7DR4gTdygTULbA4XIKPxwk6x1o54uxASp7ykq3B2eQg91rFoBzJw3adGfbOriRlP6f0ymHsQkTrqbyIuVOqYetkkdXC0BO8PZPpkDFwxNmWxPsDkk8Tfi6+BMsi9Ju/W4ONvQVf/lYIPKWY6dfzon0u0Pviisg4CBd7Z7JKJ2G5CpcN+7H3CSE0OBhbW2/KhsSsbb6GiWUszWp/Ld2c5mcV4RtDYbNO+qmSeC8XbM228f9+sofg8EBN/io8ivfFZKc9nofiiXYx41faWDPl439bR8z1Gm37l8Xv6Tu7DwFGovoW1G6Nl1JvY+l5nqnpVkIP2uESGIRX5A1tMLQXpGC2bgf73Y/xvHtJRscLPHeYsN9sHw4+GfSKRqZeETcVncbeLYMJ5nh2IxVv32BcbPzIbV5guf2mTGIPAj2tOBhwwZBGtJ9GydtKJp/Soh6d9sUs4LK2pa9GVN6BBAQG4Bl1Rz2N4mH6IQKOPqSuMBlbx0v0Dz8Q7cCVWuGLrgeH2bQzhnZFVNMLzA8U4mgSTHlbHYlB4WLKCQPMVRHuGUxYwAHMbI7QMq6exanTRwzPfZTzofKDMrM+x8BQPlbrbLndOM7Lu0cwtXbFyy+CzIIuqdszbLbbkFkhNV2sIdw7jFAfa9F6TtEl7dKJaba0MMz1WH9cI3I1GapraqPBe8dDcJNrHZVp7NoaRIMQ2O2jskC4+uDml0SNWNSLrVcx2yJaTWAE4WEBokk5U9gyik5MHW1fMKnrpBCMvjsXJ/tDVDaXEeERxpWyfuG/57jusuSK2mK4+w4Wmy1w8g3i5NVyHt0QkozPpfHZOQ66nWFAEZXIarYnF/tdoVR21hDnF86Fx0LqMxVCzEI4fvZYOCTSNvktWelnaCw6h7dPKB52dpzMVVsRl4n2ZI6zv/KID8bJ+wT1wzMMCDHa2iXRqohqWpaA8Wd47fclt76Rc76iJcUXoR95hqulDR5BQdruqircOewp/eSJb/hhwjwtcfDN0saNMu9nZsZ4WfqIwieNjM/8NDUrI1F9C3OLS1Tm32bPho1YWe/mi022RB0OY/PvPhUzYC9bNjhzriQHf5O1fL7RhH1CWq7p+TTXXcd103q2idZh4RRJRmYirn6ZjL0WorqehFfMFR6nBfLZmu3s27ueNeaxlD25gPPmjWzfr9JE8/jFU47b7+LrXWJybtqAdcTtN6ZfnJ9oVMGBQpg3hfpmyD0TQ0BCAaOdT7D79F+wTEghzc+ar7/cw5ef7iCuuJFFmUDaW6yZQU4f2MbGvWvZvMeXKyUy+fSVBHpEcyfvOpEWW1kvWpGFmEIXSwzbxSpfsdGWUpy/+GdMAqPxtd3Drv0W7NsnJplDIIGB4Zy736Qeg1NzNpot2/biYLmJf1znSVHpdXx3bmKLyMLcJoC8pmHa886y+Te/wSurVIhFTMuFeV7lZbL7499gG30Ul70bMLPaz+Ztu3ELicHFZANfS56bt5qRcO8B5+JiSDqfw6VIaaNoKpbmFkSff6ydcaiTCa/vzsfNMZaqlqdEeYVw6VG71G2a0jRPMZc3s1XMvaBLNzh3NIYTYoYrogqMf8jL8gycvISMFVFNTTM33U+y7SY2ma5ns4k/18v6hHSe4+t6iJy8q4SabhE5SrssPLla1oZ+bkbMv2W6Ss/KQpVOWc5hdn6+nh1fr8MpNZtrmSkE+Qfj6iPEO6iIKhv7g6LdKqKS8hRhZ/vs4yuTffgHBWC6baeMux18sc2JOCH3L9SpNft2sMkhgrxntwn0SqK4KAvXLYZxY2YfTnlnBzcCnbF0z9YOGlFe7u8b2z9mGInq25CJPT3WTW15EbkFxdS39VP/8BhbN7tzo6iYshfdvJ5+htMuCw6ducmjkkr6xmZYWJyjp6mSgrxc8orKaW7vpLPLcGrscH837V3D6Kf6KSvOp+hpBU2t/aK1zNDd+OJNmu5haVvfSwrz8yivaRLhDkr6KTGVRujukPw6O+noGkDtyTTY20VH95AQio6O+sc8qWxlfKyfp4V5QhRqZVVvvFSbZOWXlXe0r4HSkiJe1LcxqL3eHqajrYsxMXWHuxqkTKlDfgkvOwdR59Sp185qc7zuxieUVDTR9aqawrw8Sl7U0dHRo9Wlb3AE3cwcQ035xIp57GuxjY+cEukQU2y4vdbQroJSWnrH0U+P8vLFI57WtjMuGpVyVJyeGqWp6hHlde20N5SRlyvtrm2ht7uXVw0vKCrIo6C0XjvnbqCni95BqdN4N6XSxty8Ap43dDAhdVXjYHJskHZ1ivXoMF0iq/4hdRbfjJiwo9Q8KSC/6AVD0qaB3m56+oYY6pc2iHxHh/to7+iTOhnGkiLR0d46npQUa4dDDI6IrCaEaFdkNdhR/0ZWjapPZ0VG9WWccDNja+AVocY5mp8Xk19YRu/wBCNDvSKvTimjh5HxScZH+mhr63lzSrPqm/HBZspKy2hpb6dK6pr36An1LT3S5nYqS4vJy8sXTXFQFpxRXr3qZkoWoDdjrbCc9oERBrs7V04p/tNz6McII1H9AdRrY+UdrLaVndcc7Aaan3Dp+lOmNF8RMQ9Gm7hx+T5N/ToM+0EZPKK1rYkljdrmVjstd9rgPzOpU39L22QF1e5rHsQG/6h306iDRJVntPqtvKANHtQGz2u1L7chT3VtQvvcQvtb7qmTa5VntbqmXCKU79OqZ/Rqm9Q2uPNqW1vlNa291lcmg6RRZc7IPS2dYRvdt/48hrznlRf1Spw5MQlVOlUX5bCq6v+y8Ay+Li64uIRzv7qLadFy1OGVq3kqNwK1OZ+SqdoS+a2cDZ7oqu5aOSvt1to5uyIX5eqhyUV5f8sY0ny7DHG1vFbrKnmpemn7fMv/mjOtel6j+nKlHuqa8rBW7iVKVtMiP0WY39hI7tuy0sy798tK7dipn5vg2bUTuNoGUdQ+KoQ8o7XJcF+VI4QsabW6afVU5b1jnin3Bs0XTmSvvOlX27bqVb7yW3N2Vbt6amn/cNxM/Ql/rR87jET1HaAGrvIHMtRfEYdONCiD57Tmf/MzhvIj0r2zT/mC5j3+035V/i6U4+rMygZzc9o+5O+PZ8RfBiNRGWGEER88jERlhBFGfPAwEpURRhjxwcNIVEYYYcQHDyNRGWGEER88jERlhBFGfPAwEpURRhjxwcNIVEYYYcQHDyNRGWGEER88jERlhBFGfPAwEpURRhjxwcNIVEYYYcQHDyNRGWGEER88jERlhBFGfPAwEpURRhjxwcNIVEYYYcQHj58dUantddVOigpqJ0kj2RlhxIePnw1RqbxnZ2fp6+ujvr6e2tpaOjo63hCW2qnyfemMMMKIHx4/C6JS+SoyevDgATExMQQEBODv709ERAQXL15keHhYI6w38VfyVftvf5c6/fkwHLzw1zqzX8nj2zJRe7mrfbjVnttvyFjirLbxh8Fft91G/PTxsyAqRUKXL18mNjZW06RWgzpJ5fTp0yQlJWl5rpav6jk5JSbi9CTDQ0OMyWT/dp5/DUzpZhhqfcK5jIf0jAsp/sXkoYjqnd9CtOr4p/yb17j3pJWZldN0x8dGhJxH30n3XwvV7kGt3bn0TPw12m3ETx0/eaJSJFVTU0N4eLimVb0vHDt2jLt372onejQ3dhEUl88cU9yJsGSjSyxNYysRJSzop0QzmWLhteH360V1wu4MS69XLkjQ6wyb/msnrUzNsLxyfV4/jTov7924A8/PsHf/YV7p5YdoGOoUkdnFxTcakNI8VuMvL8xpeb1e0GsktFoHXi+xqJ+g4kEWR88YTiOe0c9p/8M4yQHuxGS/XPm9SPuL+5y9VIae16xWZXl+RtO+5lcrK2FuWrVVneQyzcLSosQ2HN6gm1EnRKvwGr12os20drCoCktzYkrPqrOcVVhEN6ljfnFBS7skZUzpZrU7M83XsLCIpVm3GteQt9EEN+J9+MkT1cLCAikpKdy5c2dlOvxhePnypUZk6rih+roenPwvknMuDPN9QTzu1DE3XMfpqGCCgg9T2DjM8vIo+eeTtBNwM+9X0tffzLVzp4kJ9MH/0AnqBuaYFbKamNIzN/GKi/FB+Pgd4tHLLjpa67iZlUZ0kC+H0m/T8Pw2rh4nKCq+Tt7jWnQL01TcuEFheSu62VmGu2u5mnmGI5GBXC18QubhANIf1qAb6+dmWpRWhxNZhYzPj5Lutp5/+s12Ugqq6Xn5hDg/PyIO+Un+0fj7BhEaEkTKtSJamurJe1BAYWEJl06GSt0CuFzSKkDBBwcAAASsSURBVO2a5vGlE/j4+BIUmUpZywB6vZ7JwWYe3LrDqdhobj/rYKCtmENBQYTEnKFheE7IqYfrceGSzoeLxfW0Vz0k2NeHiMR7DM708uhBHunxUZx/WM/Y4AuOBQXiZrOVr6xS6Oqr50xcEP5+h7lf2YV+dvq9/WjEzxs/eaJaXl4mODiYZ8+erdDSHwYVz93dXXsj2N7Rzdp//oSN23x5NqSOQeoh09kZCxsXvB1M2O2awI0zx3HYYUVA4EG27nAhTshj7ce7OXLqJC6bv2B30B3GlhdZXBrhVoQ5u/b6khDoiIl/LKcPHeCTT/eSnJzInl2m+B1NxCcki2d3o9jicpLB7nIcbe1Iy20X7WmZzuLjfPHrHYR47+Pf15gS4WfD53sDKO0YoPjKUYLcbPlymwVp5S3cPWTJl1tduPDwKoec9+AeepqzF1IItNvDJhNXTieEsdnEnpD4o/h5B2O3/Qv2ukRxKsyWrw8e5vblw1isNyM+NYlda3cSc6XGcAR7y3U2//JXOASn8ajsIYf2WWPn64vVrh0cPHyLB+e9sLf2JeV0GtfvpOO+ZTOuESkcMLMg/MIZXNf/nt0H4ih4XsRRh61YOB8hMfwge51iOOZhx/ptThyOiCPt+kNGlxaMz62M+AP85IlqaWmJuLg4ioqKNFJ6X1B5qYfr6qDI1oZ29ny6DxNHb5KKu2C2AptPPmHtbjOsLPZgYeVPoLsZ//67LdjaW7BlnS2hUYE4BV3WzLLuBwns+8qHamV5Tb/A19aDyxXK5GzE52tTLJ0O4ptYLL+XuJYQjadoL85+5+idaSPe3oNj8WH4iObWOCWG05ye1kensXPJZLC/CDsLMREHqgh0DuXa/Xuc8HfF3MaCT379JRGXnlOZd5qw42UMNFzA+kAqE1IKTHIm1J2o88r0GybRPwCfwFCCg8Jxc/Xjdq2YYtJGvwMeOB60wzetSuLNk3EonMRLlfKXGI9NN7GxCKFemqFvOM/nf/vv7LWxYr/Jbtw8A3BwCSKnblwVRlfJScwdTkvroOlyPKbrzbHwDKGwVUy8oYdYmgbzckZMze5cfP2TuHA8HKutbiRn3qS05hUT7x7OaYQRK/jJE5VySSgoKCAxMVGbSO8LV65cISMjQ3tGVV/TgX3AA7pab7Bnrzm3SvMI3ruHlPutzC2o6TfOpXAbDvheZGTxtWhs89TnpmDvkcH44jT5qX7stk+lT6kiC63EWO0i9EwlE613MN9ji5cQRWCSIs0RMeMi8PH2wcEjhc7Z1zRcP8C///N6Ei/UM/d6TjO7WopPYe18js72u9jbJNDc+YQw1wB8HW0wd8tCL+QT72ZBYEYJ5ZcOY+uSRVPrLZzMnXjUOceivoWkID9iL6qXCK3EevvjFxCMr08gzu4R3KseYXGwEB9HP/yc7bAPvoFusY8TgQEkXq4yEFXjDaytDlE3Iqboy0uYrbcm/9UMi/NCPotdJLiYEXupnJn5eVpLT7JvoyPP+6e5m+iFuaMPLu6HKHg5xtxoMc5bHbnXNEHj3Rg27fUmp6qOtrYXBK/9EouADAZEptPfOOXZCCP+i4jKGIzBGIzhww7/x//x/wdfxLZO60nPkQAAAABJRU5ErkJggg=="/>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4215" y="1765952"/>
            <a:ext cx="4542323" cy="4535101"/>
          </a:xfrm>
          <a:prstGeom prst="rect">
            <a:avLst/>
          </a:prstGeom>
        </p:spPr>
      </p:pic>
      <p:pic>
        <p:nvPicPr>
          <p:cNvPr id="6" name="Picture 5"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9088" y="2004168"/>
            <a:ext cx="1200319" cy="238159"/>
          </a:xfrm>
          <a:prstGeom prst="rect">
            <a:avLst/>
          </a:prstGeom>
        </p:spPr>
      </p:pic>
      <p:pic>
        <p:nvPicPr>
          <p:cNvPr id="7" name="Picture 6"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17670" y="2410694"/>
            <a:ext cx="3163475" cy="3890356"/>
          </a:xfrm>
          <a:prstGeom prst="rect">
            <a:avLst/>
          </a:prstGeom>
          <a:ln w="12700">
            <a:solidFill>
              <a:srgbClr val="0070C0"/>
            </a:solidFill>
          </a:ln>
        </p:spPr>
      </p:pic>
      <p:sp>
        <p:nvSpPr>
          <p:cNvPr id="8" name="TextBox 7">
            <a:extLst>
              <a:ext uri="{FF2B5EF4-FFF2-40B4-BE49-F238E27FC236}">
                <a16:creationId xmlns:a16="http://schemas.microsoft.com/office/drawing/2014/main" id="{077FFC22-692B-47E5-9DBF-39D8035D5769}"/>
              </a:ext>
            </a:extLst>
          </p:cNvPr>
          <p:cNvSpPr txBox="1"/>
          <p:nvPr/>
        </p:nvSpPr>
        <p:spPr>
          <a:xfrm>
            <a:off x="11026029" y="6563815"/>
            <a:ext cx="1165971" cy="276999"/>
          </a:xfrm>
          <a:prstGeom prst="rect">
            <a:avLst/>
          </a:prstGeom>
          <a:noFill/>
        </p:spPr>
        <p:txBody>
          <a:bodyPr wrap="square" rtlCol="0">
            <a:spAutoFit/>
          </a:bodyPr>
          <a:lstStyle/>
          <a:p>
            <a:r>
              <a:rPr lang="en-US" sz="1200" dirty="0">
                <a:effectLst/>
                <a:cs typeface="Arial" panose="020B0604020202020204" pitchFamily="34" charset="0"/>
              </a:rPr>
              <a:t>Phillips, 2010</a:t>
            </a:r>
          </a:p>
        </p:txBody>
      </p:sp>
    </p:spTree>
    <p:extLst>
      <p:ext uri="{BB962C8B-B14F-4D97-AF65-F5344CB8AC3E}">
        <p14:creationId xmlns:p14="http://schemas.microsoft.com/office/powerpoint/2010/main" val="1730503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1791" y="571443"/>
            <a:ext cx="6347713" cy="643003"/>
          </a:xfrm>
        </p:spPr>
        <p:txBody>
          <a:bodyPr/>
          <a:lstStyle/>
          <a:p>
            <a:r>
              <a:rPr lang="en-US" dirty="0"/>
              <a:t>Metadata</a:t>
            </a:r>
          </a:p>
        </p:txBody>
      </p:sp>
      <p:sp>
        <p:nvSpPr>
          <p:cNvPr id="3" name="Content Placeholder 2"/>
          <p:cNvSpPr>
            <a:spLocks noGrp="1"/>
          </p:cNvSpPr>
          <p:nvPr>
            <p:ph idx="1"/>
          </p:nvPr>
        </p:nvSpPr>
        <p:spPr>
          <a:xfrm>
            <a:off x="1784233" y="1146427"/>
            <a:ext cx="6347715" cy="3880773"/>
          </a:xfrm>
        </p:spPr>
        <p:txBody>
          <a:bodyPr/>
          <a:lstStyle/>
          <a:p>
            <a:r>
              <a:rPr lang="en-US" dirty="0"/>
              <a:t>Update the template in Notepad++</a:t>
            </a:r>
          </a:p>
          <a:p>
            <a:endParaRPr lang="en-US" dirty="0"/>
          </a:p>
          <a:p>
            <a:endParaRPr lang="en-US" dirty="0"/>
          </a:p>
          <a:p>
            <a:r>
              <a:rPr lang="en-US" dirty="0"/>
              <a:t>Import to the .</a:t>
            </a:r>
            <a:r>
              <a:rPr lang="en-US" dirty="0" err="1"/>
              <a:t>gdb</a:t>
            </a:r>
            <a:endParaRPr lang="en-US" dirty="0"/>
          </a:p>
          <a:p>
            <a:pPr lvl="1"/>
            <a:r>
              <a:rPr lang="en-US" dirty="0"/>
              <a:t>Import Type: FROM_FGDC</a:t>
            </a:r>
          </a:p>
          <a:p>
            <a:pPr lvl="1"/>
            <a:r>
              <a:rPr lang="en-US" dirty="0"/>
              <a:t>Uncheck “Enable automatic updates”</a:t>
            </a:r>
          </a:p>
          <a:p>
            <a:pPr lvl="1"/>
            <a:endParaRPr lang="en-US" dirty="0"/>
          </a:p>
        </p:txBody>
      </p:sp>
      <p:pic>
        <p:nvPicPr>
          <p:cNvPr id="6" name="Picture 5"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8839" y="689586"/>
            <a:ext cx="4191585" cy="5258535"/>
          </a:xfrm>
          <a:prstGeom prst="rect">
            <a:avLst/>
          </a:prstGeom>
        </p:spPr>
      </p:pic>
      <p:pic>
        <p:nvPicPr>
          <p:cNvPr id="4" name="Picture 3"/>
          <p:cNvPicPr>
            <a:picLocks noChangeAspect="1"/>
          </p:cNvPicPr>
          <p:nvPr/>
        </p:nvPicPr>
        <p:blipFill>
          <a:blip r:embed="rId3"/>
          <a:stretch>
            <a:fillRect/>
          </a:stretch>
        </p:blipFill>
        <p:spPr>
          <a:xfrm>
            <a:off x="1784233" y="3741585"/>
            <a:ext cx="5924551" cy="2428875"/>
          </a:xfrm>
          <a:prstGeom prst="rect">
            <a:avLst/>
          </a:prstGeom>
        </p:spPr>
      </p:pic>
      <p:sp>
        <p:nvSpPr>
          <p:cNvPr id="5" name="Oval 4"/>
          <p:cNvSpPr/>
          <p:nvPr/>
        </p:nvSpPr>
        <p:spPr>
          <a:xfrm>
            <a:off x="1900468" y="5272433"/>
            <a:ext cx="363255" cy="28809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3246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4" y="429438"/>
            <a:ext cx="6347713" cy="617951"/>
          </a:xfrm>
        </p:spPr>
        <p:txBody>
          <a:bodyPr>
            <a:normAutofit fontScale="90000"/>
          </a:bodyPr>
          <a:lstStyle/>
          <a:p>
            <a:r>
              <a:rPr lang="en-US" dirty="0"/>
              <a:t>Topology and Validate</a:t>
            </a:r>
          </a:p>
        </p:txBody>
      </p:sp>
      <p:sp>
        <p:nvSpPr>
          <p:cNvPr id="3" name="Content Placeholder 2"/>
          <p:cNvSpPr>
            <a:spLocks noGrp="1"/>
          </p:cNvSpPr>
          <p:nvPr>
            <p:ph idx="1"/>
          </p:nvPr>
        </p:nvSpPr>
        <p:spPr>
          <a:xfrm>
            <a:off x="1732767" y="1047389"/>
            <a:ext cx="6347715" cy="3880773"/>
          </a:xfrm>
        </p:spPr>
        <p:txBody>
          <a:bodyPr/>
          <a:lstStyle/>
          <a:p>
            <a:r>
              <a:rPr lang="en-US" dirty="0"/>
              <a:t>Fix any topo errors</a:t>
            </a:r>
          </a:p>
          <a:p>
            <a:r>
              <a:rPr lang="en-US" dirty="0"/>
              <a:t>Validation: </a:t>
            </a:r>
          </a:p>
          <a:p>
            <a:pPr lvl="1"/>
            <a:r>
              <a:rPr lang="en-US" dirty="0"/>
              <a:t>Examples of the types of errors to fix:</a:t>
            </a:r>
          </a:p>
          <a:p>
            <a:pPr lvl="2"/>
            <a:r>
              <a:rPr lang="en-US" dirty="0"/>
              <a:t>Glossary</a:t>
            </a:r>
          </a:p>
          <a:p>
            <a:pPr lvl="2"/>
            <a:r>
              <a:rPr lang="en-US" dirty="0"/>
              <a:t>Map Units match the DMU</a:t>
            </a:r>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1726" y="2936505"/>
            <a:ext cx="2086267" cy="1457528"/>
          </a:xfrm>
          <a:prstGeom prst="rect">
            <a:avLst/>
          </a:prstGeom>
        </p:spPr>
      </p:pic>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2126" y="5036638"/>
            <a:ext cx="7478845" cy="209375"/>
          </a:xfrm>
          <a:prstGeom prst="rect">
            <a:avLst/>
          </a:prstGeom>
        </p:spPr>
      </p:pic>
      <p:sp>
        <p:nvSpPr>
          <p:cNvPr id="6" name="TextBox 5"/>
          <p:cNvSpPr txBox="1"/>
          <p:nvPr/>
        </p:nvSpPr>
        <p:spPr>
          <a:xfrm>
            <a:off x="2765849" y="5369141"/>
            <a:ext cx="2422458" cy="923330"/>
          </a:xfrm>
          <a:prstGeom prst="rect">
            <a:avLst/>
          </a:prstGeom>
          <a:noFill/>
        </p:spPr>
        <p:txBody>
          <a:bodyPr wrap="none" rtlCol="0">
            <a:spAutoFit/>
          </a:bodyPr>
          <a:lstStyle/>
          <a:p>
            <a:r>
              <a:rPr lang="en-US" dirty="0"/>
              <a:t>Water vs. w</a:t>
            </a:r>
          </a:p>
          <a:p>
            <a:r>
              <a:rPr lang="en-US" dirty="0"/>
              <a:t>NAU vs. Not a Unit</a:t>
            </a:r>
          </a:p>
          <a:p>
            <a:r>
              <a:rPr lang="en-US" dirty="0"/>
              <a:t>Surface Mine vs. Mine</a:t>
            </a:r>
          </a:p>
        </p:txBody>
      </p:sp>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1702" y="3851687"/>
            <a:ext cx="1209844" cy="1076475"/>
          </a:xfrm>
          <a:prstGeom prst="rect">
            <a:avLst/>
          </a:prstGeom>
        </p:spPr>
      </p:pic>
      <p:pic>
        <p:nvPicPr>
          <p:cNvPr id="8" name="Picture 7"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46962" y="1539852"/>
            <a:ext cx="4284573" cy="2911993"/>
          </a:xfrm>
          <a:prstGeom prst="rect">
            <a:avLst/>
          </a:prstGeom>
        </p:spPr>
      </p:pic>
    </p:spTree>
    <p:extLst>
      <p:ext uri="{BB962C8B-B14F-4D97-AF65-F5344CB8AC3E}">
        <p14:creationId xmlns:p14="http://schemas.microsoft.com/office/powerpoint/2010/main" val="679844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3" y="365051"/>
            <a:ext cx="6347713" cy="762000"/>
          </a:xfrm>
        </p:spPr>
        <p:txBody>
          <a:bodyPr/>
          <a:lstStyle/>
          <a:p>
            <a:r>
              <a:rPr lang="en-US" dirty="0"/>
              <a:t>Geologic Names Check</a:t>
            </a:r>
          </a:p>
        </p:txBody>
      </p:sp>
      <p:sp>
        <p:nvSpPr>
          <p:cNvPr id="3" name="Content Placeholder 2"/>
          <p:cNvSpPr>
            <a:spLocks noGrp="1"/>
          </p:cNvSpPr>
          <p:nvPr>
            <p:ph idx="1"/>
          </p:nvPr>
        </p:nvSpPr>
        <p:spPr>
          <a:xfrm>
            <a:off x="2042161" y="1127054"/>
            <a:ext cx="6347715" cy="773083"/>
          </a:xfrm>
        </p:spPr>
        <p:txBody>
          <a:bodyPr>
            <a:normAutofit fontScale="85000" lnSpcReduction="20000"/>
          </a:bodyPr>
          <a:lstStyle/>
          <a:p>
            <a:r>
              <a:rPr lang="en-US" dirty="0"/>
              <a:t>Works best when geodatabase and GNC script are on your C drive – rather than a server.</a:t>
            </a:r>
          </a:p>
          <a:p>
            <a:r>
              <a:rPr lang="en-US" dirty="0"/>
              <a:t>If the Quad is on a state boundary, include both states (i.e. IL, MO)</a:t>
            </a:r>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9639" y="2240803"/>
            <a:ext cx="7988531" cy="1663341"/>
          </a:xfrm>
          <a:prstGeom prst="rect">
            <a:avLst/>
          </a:prstGeom>
        </p:spPr>
      </p:pic>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0087" y="4131940"/>
            <a:ext cx="4246243" cy="1524712"/>
          </a:xfrm>
          <a:prstGeom prst="rect">
            <a:avLst/>
          </a:prstGeom>
        </p:spPr>
      </p:pic>
    </p:spTree>
    <p:extLst>
      <p:ext uri="{BB962C8B-B14F-4D97-AF65-F5344CB8AC3E}">
        <p14:creationId xmlns:p14="http://schemas.microsoft.com/office/powerpoint/2010/main" val="3211040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3" y="404040"/>
            <a:ext cx="6347713" cy="720436"/>
          </a:xfrm>
        </p:spPr>
        <p:txBody>
          <a:bodyPr/>
          <a:lstStyle/>
          <a:p>
            <a:r>
              <a:rPr lang="en-US" dirty="0"/>
              <a:t>Level 3 and GNC all good…</a:t>
            </a:r>
          </a:p>
        </p:txBody>
      </p:sp>
      <p:sp>
        <p:nvSpPr>
          <p:cNvPr id="3" name="Content Placeholder 2"/>
          <p:cNvSpPr>
            <a:spLocks noGrp="1"/>
          </p:cNvSpPr>
          <p:nvPr>
            <p:ph idx="1"/>
          </p:nvPr>
        </p:nvSpPr>
        <p:spPr>
          <a:xfrm>
            <a:off x="2133602" y="1190982"/>
            <a:ext cx="3006437" cy="4644825"/>
          </a:xfrm>
        </p:spPr>
        <p:txBody>
          <a:bodyPr/>
          <a:lstStyle/>
          <a:p>
            <a:r>
              <a:rPr lang="en-US" dirty="0"/>
              <a:t>Translate to </a:t>
            </a:r>
            <a:r>
              <a:rPr lang="en-US" dirty="0" err="1"/>
              <a:t>Shapefiles</a:t>
            </a:r>
            <a:endParaRPr lang="en-US" dirty="0"/>
          </a:p>
          <a:p>
            <a:pPr lvl="1"/>
            <a:endParaRPr lang="en-US" dirty="0"/>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9317" y="1676726"/>
            <a:ext cx="1991003" cy="400107"/>
          </a:xfrm>
          <a:prstGeom prst="rect">
            <a:avLst/>
          </a:prstGeom>
        </p:spPr>
      </p:pic>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2723" y="2200431"/>
            <a:ext cx="2095792" cy="4010585"/>
          </a:xfrm>
          <a:prstGeom prst="rect">
            <a:avLst/>
          </a:prstGeom>
        </p:spPr>
      </p:pic>
      <p:sp>
        <p:nvSpPr>
          <p:cNvPr id="6" name="Content Placeholder 2"/>
          <p:cNvSpPr txBox="1">
            <a:spLocks/>
          </p:cNvSpPr>
          <p:nvPr/>
        </p:nvSpPr>
        <p:spPr>
          <a:xfrm>
            <a:off x="5636034" y="1190982"/>
            <a:ext cx="3006437" cy="464482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a:t>ReadMe file</a:t>
            </a:r>
          </a:p>
          <a:p>
            <a:pPr lvl="1"/>
            <a:endParaRPr lang="en-US" dirty="0"/>
          </a:p>
        </p:txBody>
      </p:sp>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6032" y="1676726"/>
            <a:ext cx="2716047" cy="4297680"/>
          </a:xfrm>
          <a:prstGeom prst="rect">
            <a:avLst/>
          </a:prstGeom>
        </p:spPr>
      </p:pic>
    </p:spTree>
    <p:extLst>
      <p:ext uri="{BB962C8B-B14F-4D97-AF65-F5344CB8AC3E}">
        <p14:creationId xmlns:p14="http://schemas.microsoft.com/office/powerpoint/2010/main" val="3422116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3C4F105-FE05-4A03-8598-C00F008E23E7}"/>
              </a:ext>
            </a:extLst>
          </p:cNvPr>
          <p:cNvSpPr>
            <a:spLocks noGrp="1"/>
          </p:cNvSpPr>
          <p:nvPr>
            <p:ph type="title"/>
          </p:nvPr>
        </p:nvSpPr>
        <p:spPr>
          <a:xfrm>
            <a:off x="1671248" y="2768600"/>
            <a:ext cx="8596668" cy="1320800"/>
          </a:xfrm>
        </p:spPr>
        <p:txBody>
          <a:bodyPr/>
          <a:lstStyle/>
          <a:p>
            <a:r>
              <a:rPr lang="en-US" dirty="0"/>
              <a:t>Back to Stack Units in GeMS</a:t>
            </a:r>
          </a:p>
        </p:txBody>
      </p:sp>
    </p:spTree>
    <p:extLst>
      <p:ext uri="{BB962C8B-B14F-4D97-AF65-F5344CB8AC3E}">
        <p14:creationId xmlns:p14="http://schemas.microsoft.com/office/powerpoint/2010/main" val="6293954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9EB6A-349B-4F30-984C-31DBEE69B58F}"/>
              </a:ext>
            </a:extLst>
          </p:cNvPr>
          <p:cNvSpPr>
            <a:spLocks noGrp="1"/>
          </p:cNvSpPr>
          <p:nvPr>
            <p:ph type="title"/>
          </p:nvPr>
        </p:nvSpPr>
        <p:spPr>
          <a:xfrm>
            <a:off x="703838" y="412061"/>
            <a:ext cx="8596668" cy="1320800"/>
          </a:xfrm>
        </p:spPr>
        <p:txBody>
          <a:bodyPr>
            <a:normAutofit/>
          </a:bodyPr>
          <a:lstStyle/>
          <a:p>
            <a:r>
              <a:rPr lang="en-US" dirty="0">
                <a:cs typeface="Arial" panose="020B0604020202020204" pitchFamily="34" charset="0"/>
              </a:rPr>
              <a:t>Guidelines from GeMS </a:t>
            </a:r>
            <a:br>
              <a:rPr lang="en-US" sz="4800" dirty="0">
                <a:cs typeface="Arial" panose="020B0604020202020204" pitchFamily="34" charset="0"/>
              </a:rPr>
            </a:br>
            <a:r>
              <a:rPr lang="en-US" sz="3600" dirty="0">
                <a:cs typeface="Arial" panose="020B0604020202020204" pitchFamily="34" charset="0"/>
              </a:rPr>
              <a:t>(Techniques and Methods 11-B10)</a:t>
            </a:r>
            <a:endParaRPr lang="en-US" sz="4800" dirty="0">
              <a:cs typeface="Arial" panose="020B0604020202020204" pitchFamily="34" charset="0"/>
            </a:endParaRPr>
          </a:p>
        </p:txBody>
      </p:sp>
      <p:sp>
        <p:nvSpPr>
          <p:cNvPr id="3" name="Content Placeholder 2">
            <a:extLst>
              <a:ext uri="{FF2B5EF4-FFF2-40B4-BE49-F238E27FC236}">
                <a16:creationId xmlns:a16="http://schemas.microsoft.com/office/drawing/2014/main" id="{D9B36F60-268D-4C5E-A640-984FE8D90DAE}"/>
              </a:ext>
            </a:extLst>
          </p:cNvPr>
          <p:cNvSpPr>
            <a:spLocks noGrp="1"/>
          </p:cNvSpPr>
          <p:nvPr>
            <p:ph idx="1"/>
          </p:nvPr>
        </p:nvSpPr>
        <p:spPr>
          <a:xfrm>
            <a:off x="838199" y="1825625"/>
            <a:ext cx="11155327" cy="4351338"/>
          </a:xfrm>
        </p:spPr>
        <p:txBody>
          <a:bodyPr>
            <a:normAutofit lnSpcReduction="10000"/>
          </a:bodyPr>
          <a:lstStyle/>
          <a:p>
            <a:pPr marL="0" indent="0">
              <a:buNone/>
            </a:pPr>
            <a:r>
              <a:rPr lang="en-US" sz="3200" dirty="0">
                <a:cs typeface="Arial" panose="020B0604020202020204" pitchFamily="34" charset="0"/>
              </a:rPr>
              <a:t>Outlined in </a:t>
            </a:r>
            <a:r>
              <a:rPr lang="en-US" sz="3200" dirty="0">
                <a:cs typeface="Arial" panose="020B0604020202020204" pitchFamily="34" charset="0"/>
                <a:hlinkClick r:id="rId3"/>
              </a:rPr>
              <a:t>FAQ Section </a:t>
            </a:r>
            <a:endParaRPr lang="en-US" sz="3200" dirty="0">
              <a:cs typeface="Arial" panose="020B0604020202020204" pitchFamily="34" charset="0"/>
            </a:endParaRPr>
          </a:p>
          <a:p>
            <a:pPr marL="457200" lvl="1" indent="0">
              <a:buNone/>
            </a:pPr>
            <a:r>
              <a:rPr lang="en-US" sz="2800" dirty="0">
                <a:cs typeface="Arial" panose="020B0604020202020204" pitchFamily="34" charset="0"/>
              </a:rPr>
              <a:t>“How do I encode a stack-unit map? That is, I’d like to represent bedrock and overlying surficial geology in the same GeMS database. How might I do this?” </a:t>
            </a:r>
          </a:p>
          <a:p>
            <a:pPr marL="1371600" lvl="2" indent="-457200">
              <a:buFont typeface="+mj-lt"/>
              <a:buAutoNum type="arabicPeriod"/>
            </a:pPr>
            <a:r>
              <a:rPr lang="en-US" sz="2400" dirty="0" err="1">
                <a:cs typeface="Arial" panose="020B0604020202020204" pitchFamily="34" charset="0"/>
              </a:rPr>
              <a:t>MapUnitOverlayPolys</a:t>
            </a:r>
            <a:endParaRPr lang="en-US" sz="2400" dirty="0">
              <a:cs typeface="Arial" panose="020B0604020202020204" pitchFamily="34" charset="0"/>
            </a:endParaRPr>
          </a:p>
          <a:p>
            <a:pPr marL="1371600" lvl="2" indent="-457200">
              <a:buFont typeface="+mj-lt"/>
              <a:buAutoNum type="arabicPeriod"/>
            </a:pPr>
            <a:r>
              <a:rPr lang="en-US" sz="2400" dirty="0">
                <a:highlight>
                  <a:srgbClr val="FFFF00"/>
                </a:highlight>
                <a:cs typeface="Arial" panose="020B0604020202020204" pitchFamily="34" charset="0"/>
              </a:rPr>
              <a:t>Stack-unit map </a:t>
            </a:r>
          </a:p>
          <a:p>
            <a:pPr marL="1371600" lvl="2" indent="-457200">
              <a:buFont typeface="+mj-lt"/>
              <a:buAutoNum type="arabicPeriod"/>
            </a:pPr>
            <a:r>
              <a:rPr lang="en-US" sz="2400" dirty="0">
                <a:cs typeface="Arial" panose="020B0604020202020204" pitchFamily="34" charset="0"/>
              </a:rPr>
              <a:t>Surficial and bedrock attributes for each map unit polygon</a:t>
            </a:r>
          </a:p>
          <a:p>
            <a:pPr marL="1371600" lvl="2" indent="-457200">
              <a:buFont typeface="+mj-lt"/>
              <a:buAutoNum type="arabicPeriod"/>
            </a:pPr>
            <a:r>
              <a:rPr lang="en-US" sz="2400" dirty="0" err="1">
                <a:cs typeface="Arial" panose="020B0604020202020204" pitchFamily="34" charset="0"/>
              </a:rPr>
              <a:t>Multipatch</a:t>
            </a:r>
            <a:r>
              <a:rPr lang="en-US" sz="2400" dirty="0">
                <a:cs typeface="Arial" panose="020B0604020202020204" pitchFamily="34" charset="0"/>
              </a:rPr>
              <a:t> map</a:t>
            </a:r>
          </a:p>
          <a:p>
            <a:pPr marL="1371600" lvl="2" indent="-457200">
              <a:buFont typeface="+mj-lt"/>
              <a:buAutoNum type="arabicPeriod"/>
            </a:pPr>
            <a:r>
              <a:rPr lang="en-US" sz="2400" dirty="0" err="1">
                <a:cs typeface="Arial" panose="020B0604020202020204" pitchFamily="34" charset="0"/>
              </a:rPr>
              <a:t>Multidataset</a:t>
            </a:r>
            <a:r>
              <a:rPr lang="en-US" sz="2400" dirty="0">
                <a:cs typeface="Arial" panose="020B0604020202020204" pitchFamily="34" charset="0"/>
              </a:rPr>
              <a:t> map</a:t>
            </a:r>
          </a:p>
        </p:txBody>
      </p:sp>
      <p:sp>
        <p:nvSpPr>
          <p:cNvPr id="4" name="TextBox 3">
            <a:extLst>
              <a:ext uri="{FF2B5EF4-FFF2-40B4-BE49-F238E27FC236}">
                <a16:creationId xmlns:a16="http://schemas.microsoft.com/office/drawing/2014/main" id="{3D752E6F-A9C0-4AE4-9366-5726D9F41828}"/>
              </a:ext>
            </a:extLst>
          </p:cNvPr>
          <p:cNvSpPr txBox="1"/>
          <p:nvPr/>
        </p:nvSpPr>
        <p:spPr>
          <a:xfrm>
            <a:off x="8813339" y="6396335"/>
            <a:ext cx="3416529" cy="461665"/>
          </a:xfrm>
          <a:prstGeom prst="rect">
            <a:avLst/>
          </a:prstGeom>
          <a:noFill/>
        </p:spPr>
        <p:txBody>
          <a:bodyPr wrap="square" rtlCol="0">
            <a:spAutoFit/>
          </a:bodyPr>
          <a:lstStyle/>
          <a:p>
            <a:pPr algn="r"/>
            <a:r>
              <a:rPr lang="en-US" sz="1200" dirty="0">
                <a:effectLst/>
                <a:cs typeface="Arial" panose="020B0604020202020204" pitchFamily="34" charset="0"/>
              </a:rPr>
              <a:t>U.S. Geological Survey National Cooperative Geologic Mapping Program, 2020</a:t>
            </a:r>
          </a:p>
        </p:txBody>
      </p:sp>
    </p:spTree>
    <p:extLst>
      <p:ext uri="{BB962C8B-B14F-4D97-AF65-F5344CB8AC3E}">
        <p14:creationId xmlns:p14="http://schemas.microsoft.com/office/powerpoint/2010/main" val="2139476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84E59DD-6B99-4C37-8F16-CC40976FB171}"/>
              </a:ext>
            </a:extLst>
          </p:cNvPr>
          <p:cNvPicPr>
            <a:picLocks noChangeAspect="1"/>
          </p:cNvPicPr>
          <p:nvPr/>
        </p:nvPicPr>
        <p:blipFill>
          <a:blip r:embed="rId3"/>
          <a:stretch>
            <a:fillRect/>
          </a:stretch>
        </p:blipFill>
        <p:spPr>
          <a:xfrm>
            <a:off x="122449" y="268488"/>
            <a:ext cx="5506760" cy="6111992"/>
          </a:xfrm>
          <a:prstGeom prst="rect">
            <a:avLst/>
          </a:prstGeom>
        </p:spPr>
      </p:pic>
      <p:pic>
        <p:nvPicPr>
          <p:cNvPr id="10" name="Picture 9">
            <a:extLst>
              <a:ext uri="{FF2B5EF4-FFF2-40B4-BE49-F238E27FC236}">
                <a16:creationId xmlns:a16="http://schemas.microsoft.com/office/drawing/2014/main" id="{DC901835-4F96-45A0-9F2E-B9F30E5D1319}"/>
              </a:ext>
            </a:extLst>
          </p:cNvPr>
          <p:cNvPicPr>
            <a:picLocks noChangeAspect="1"/>
          </p:cNvPicPr>
          <p:nvPr/>
        </p:nvPicPr>
        <p:blipFill>
          <a:blip r:embed="rId4"/>
          <a:stretch>
            <a:fillRect/>
          </a:stretch>
        </p:blipFill>
        <p:spPr>
          <a:xfrm>
            <a:off x="5782728" y="1649613"/>
            <a:ext cx="6286823" cy="2971953"/>
          </a:xfrm>
          <a:prstGeom prst="rect">
            <a:avLst/>
          </a:prstGeom>
        </p:spPr>
      </p:pic>
      <p:sp>
        <p:nvSpPr>
          <p:cNvPr id="11" name="Oval 10">
            <a:extLst>
              <a:ext uri="{FF2B5EF4-FFF2-40B4-BE49-F238E27FC236}">
                <a16:creationId xmlns:a16="http://schemas.microsoft.com/office/drawing/2014/main" id="{A2538912-89A1-4882-B1F5-8A2D9B87CFAB}"/>
              </a:ext>
            </a:extLst>
          </p:cNvPr>
          <p:cNvSpPr/>
          <p:nvPr/>
        </p:nvSpPr>
        <p:spPr>
          <a:xfrm>
            <a:off x="4838700" y="2840314"/>
            <a:ext cx="695325" cy="59055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C5F9673-D1A3-4545-AF1B-14CC0B956D14}"/>
              </a:ext>
            </a:extLst>
          </p:cNvPr>
          <p:cNvSpPr/>
          <p:nvPr/>
        </p:nvSpPr>
        <p:spPr>
          <a:xfrm>
            <a:off x="600075" y="5469214"/>
            <a:ext cx="695325" cy="59055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03231936-55CE-4CC8-A5B4-DB70FFE0EE0F}"/>
              </a:ext>
            </a:extLst>
          </p:cNvPr>
          <p:cNvSpPr/>
          <p:nvPr/>
        </p:nvSpPr>
        <p:spPr>
          <a:xfrm>
            <a:off x="809625" y="2144989"/>
            <a:ext cx="695325" cy="59055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9DF10D21-BE85-43F0-82DB-6E7499B8B72C}"/>
              </a:ext>
            </a:extLst>
          </p:cNvPr>
          <p:cNvCxnSpPr>
            <a:cxnSpLocks/>
          </p:cNvCxnSpPr>
          <p:nvPr/>
        </p:nvCxnSpPr>
        <p:spPr>
          <a:xfrm flipV="1">
            <a:off x="5367429" y="2196955"/>
            <a:ext cx="1290548" cy="697946"/>
          </a:xfrm>
          <a:prstGeom prst="straightConnector1">
            <a:avLst/>
          </a:prstGeom>
          <a:ln w="2222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E96F4F2-02CE-4090-88E7-FF0DE354D7EE}"/>
              </a:ext>
            </a:extLst>
          </p:cNvPr>
          <p:cNvSpPr txBox="1"/>
          <p:nvPr/>
        </p:nvSpPr>
        <p:spPr>
          <a:xfrm>
            <a:off x="8773108" y="6211669"/>
            <a:ext cx="3416529" cy="646331"/>
          </a:xfrm>
          <a:prstGeom prst="rect">
            <a:avLst/>
          </a:prstGeom>
          <a:noFill/>
        </p:spPr>
        <p:txBody>
          <a:bodyPr wrap="square" rtlCol="0">
            <a:spAutoFit/>
          </a:bodyPr>
          <a:lstStyle/>
          <a:p>
            <a:pPr algn="r"/>
            <a:r>
              <a:rPr lang="en-US" sz="1200" dirty="0">
                <a:cs typeface="Arial" panose="020B0604020202020204" pitchFamily="34" charset="0"/>
              </a:rPr>
              <a:t>Modified from </a:t>
            </a:r>
            <a:r>
              <a:rPr lang="en-US" sz="1200" dirty="0">
                <a:effectLst/>
                <a:cs typeface="Arial" panose="020B0604020202020204" pitchFamily="34" charset="0"/>
              </a:rPr>
              <a:t>U.S. Geological Survey National Cooperative Geologic Mapping Program, 2020</a:t>
            </a:r>
          </a:p>
          <a:p>
            <a:pPr algn="r"/>
            <a:r>
              <a:rPr lang="en-US" sz="1200" dirty="0">
                <a:cs typeface="Arial" panose="020B0604020202020204" pitchFamily="34" charset="0"/>
              </a:rPr>
              <a:t>Map from K</a:t>
            </a:r>
            <a:r>
              <a:rPr lang="en-US" sz="1200" dirty="0">
                <a:effectLst/>
                <a:cs typeface="Arial" panose="020B0604020202020204" pitchFamily="34" charset="0"/>
              </a:rPr>
              <a:t>empton, 1981, his fig. 6</a:t>
            </a:r>
            <a:endParaRPr lang="en-US" sz="1200" dirty="0">
              <a:cs typeface="Arial" panose="020B0604020202020204" pitchFamily="34" charset="0"/>
            </a:endParaRPr>
          </a:p>
        </p:txBody>
      </p:sp>
    </p:spTree>
    <p:extLst>
      <p:ext uri="{BB962C8B-B14F-4D97-AF65-F5344CB8AC3E}">
        <p14:creationId xmlns:p14="http://schemas.microsoft.com/office/powerpoint/2010/main" val="14683803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F785E87-2E25-4DBD-A150-77B688D3398B}"/>
              </a:ext>
            </a:extLst>
          </p:cNvPr>
          <p:cNvPicPr>
            <a:picLocks noChangeAspect="1"/>
          </p:cNvPicPr>
          <p:nvPr/>
        </p:nvPicPr>
        <p:blipFill>
          <a:blip r:embed="rId3"/>
          <a:stretch>
            <a:fillRect/>
          </a:stretch>
        </p:blipFill>
        <p:spPr>
          <a:xfrm>
            <a:off x="2087956" y="105369"/>
            <a:ext cx="8016088" cy="3786454"/>
          </a:xfrm>
          <a:prstGeom prst="rect">
            <a:avLst/>
          </a:prstGeom>
        </p:spPr>
      </p:pic>
      <p:sp>
        <p:nvSpPr>
          <p:cNvPr id="5" name="TextBox 4">
            <a:extLst>
              <a:ext uri="{FF2B5EF4-FFF2-40B4-BE49-F238E27FC236}">
                <a16:creationId xmlns:a16="http://schemas.microsoft.com/office/drawing/2014/main" id="{5045A048-67A0-4C0D-AABE-76FED98558F9}"/>
              </a:ext>
            </a:extLst>
          </p:cNvPr>
          <p:cNvSpPr txBox="1"/>
          <p:nvPr/>
        </p:nvSpPr>
        <p:spPr>
          <a:xfrm>
            <a:off x="255181" y="4125947"/>
            <a:ext cx="11802140" cy="1938992"/>
          </a:xfrm>
          <a:prstGeom prst="rect">
            <a:avLst/>
          </a:prstGeom>
          <a:noFill/>
        </p:spPr>
        <p:txBody>
          <a:bodyPr wrap="square">
            <a:spAutoFit/>
          </a:bodyPr>
          <a:lstStyle/>
          <a:p>
            <a:r>
              <a:rPr lang="en-US" sz="2000" i="1" dirty="0">
                <a:cs typeface="Arial" panose="020B0604020202020204" pitchFamily="34" charset="0"/>
              </a:rPr>
              <a:t>“Advantages.</a:t>
            </a:r>
            <a:r>
              <a:rPr lang="en-US" sz="2000" dirty="0">
                <a:cs typeface="Arial" panose="020B0604020202020204" pitchFamily="34" charset="0"/>
              </a:rPr>
              <a:t>—This stack-unit protocol is well adapted to the limitations of much subsurface information.</a:t>
            </a:r>
          </a:p>
          <a:p>
            <a:endParaRPr lang="en-US" sz="2000" dirty="0">
              <a:cs typeface="Arial" panose="020B0604020202020204" pitchFamily="34" charset="0"/>
            </a:endParaRPr>
          </a:p>
          <a:p>
            <a:r>
              <a:rPr lang="en-US" sz="2000" i="1" dirty="0">
                <a:cs typeface="Arial" panose="020B0604020202020204" pitchFamily="34" charset="0"/>
              </a:rPr>
              <a:t>Disadvantages.</a:t>
            </a:r>
            <a:r>
              <a:rPr lang="en-US" sz="2000" dirty="0">
                <a:cs typeface="Arial" panose="020B0604020202020204" pitchFamily="34" charset="0"/>
              </a:rPr>
              <a:t>—Requires the creation of a new nonspatial table (</a:t>
            </a:r>
            <a:r>
              <a:rPr lang="en-US" sz="2000" dirty="0" err="1">
                <a:cs typeface="Arial" panose="020B0604020202020204" pitchFamily="34" charset="0"/>
              </a:rPr>
              <a:t>StackUnitsToMapUnits</a:t>
            </a:r>
            <a:r>
              <a:rPr lang="en-US" sz="2000" dirty="0">
                <a:cs typeface="Arial" panose="020B0604020202020204" pitchFamily="34" charset="0"/>
              </a:rPr>
              <a:t>) and modification of </a:t>
            </a:r>
            <a:r>
              <a:rPr lang="en-US" sz="2000" dirty="0" err="1">
                <a:cs typeface="Arial" panose="020B0604020202020204" pitchFamily="34" charset="0"/>
              </a:rPr>
              <a:t>theMapUnitPolys</a:t>
            </a:r>
            <a:r>
              <a:rPr lang="en-US" sz="2000" dirty="0">
                <a:cs typeface="Arial" panose="020B0604020202020204" pitchFamily="34" charset="0"/>
              </a:rPr>
              <a:t> feature class. Substitution of the </a:t>
            </a:r>
            <a:r>
              <a:rPr lang="en-US" sz="2000" dirty="0" err="1">
                <a:cs typeface="Arial" panose="020B0604020202020204" pitchFamily="34" charset="0"/>
              </a:rPr>
              <a:t>StackUnit</a:t>
            </a:r>
            <a:r>
              <a:rPr lang="en-US" sz="2000" dirty="0">
                <a:cs typeface="Arial" panose="020B0604020202020204" pitchFamily="34" charset="0"/>
              </a:rPr>
              <a:t> field for the </a:t>
            </a:r>
            <a:r>
              <a:rPr lang="en-US" sz="2000" dirty="0" err="1">
                <a:cs typeface="Arial" panose="020B0604020202020204" pitchFamily="34" charset="0"/>
              </a:rPr>
              <a:t>MapUnit</a:t>
            </a:r>
            <a:r>
              <a:rPr lang="en-US" sz="2000" dirty="0">
                <a:cs typeface="Arial" panose="020B0604020202020204" pitchFamily="34" charset="0"/>
              </a:rPr>
              <a:t> field in the </a:t>
            </a:r>
            <a:r>
              <a:rPr lang="en-US" sz="2000" dirty="0" err="1">
                <a:cs typeface="Arial" panose="020B0604020202020204" pitchFamily="34" charset="0"/>
              </a:rPr>
              <a:t>MapUnitPolys</a:t>
            </a:r>
            <a:r>
              <a:rPr lang="en-US" sz="2000" dirty="0">
                <a:cs typeface="Arial" panose="020B0604020202020204" pitchFamily="34" charset="0"/>
              </a:rPr>
              <a:t> </a:t>
            </a:r>
            <a:r>
              <a:rPr lang="en-US" sz="2000" dirty="0" err="1">
                <a:cs typeface="Arial" panose="020B0604020202020204" pitchFamily="34" charset="0"/>
              </a:rPr>
              <a:t>featureclass</a:t>
            </a:r>
            <a:r>
              <a:rPr lang="en-US" sz="2000" dirty="0">
                <a:cs typeface="Arial" panose="020B0604020202020204" pitchFamily="34" charset="0"/>
              </a:rPr>
              <a:t> leads to a database that </a:t>
            </a:r>
            <a:r>
              <a:rPr lang="en-US" sz="2000" u="sng" dirty="0">
                <a:cs typeface="Arial" panose="020B0604020202020204" pitchFamily="34" charset="0"/>
              </a:rPr>
              <a:t>adheres closely to the spirit of the GeMS schema</a:t>
            </a:r>
            <a:r>
              <a:rPr lang="en-US" sz="2000" dirty="0">
                <a:cs typeface="Arial" panose="020B0604020202020204" pitchFamily="34" charset="0"/>
              </a:rPr>
              <a:t> but </a:t>
            </a:r>
            <a:r>
              <a:rPr lang="en-US" sz="2000" dirty="0">
                <a:highlight>
                  <a:srgbClr val="FFFF00"/>
                </a:highlight>
                <a:cs typeface="Arial" panose="020B0604020202020204" pitchFamily="34" charset="0"/>
              </a:rPr>
              <a:t>is not strictly GeMS compliant</a:t>
            </a:r>
            <a:r>
              <a:rPr lang="en-US" sz="2000" dirty="0">
                <a:cs typeface="Arial" panose="020B0604020202020204" pitchFamily="34" charset="0"/>
              </a:rPr>
              <a:t>.” (underline and highlight added)</a:t>
            </a:r>
          </a:p>
        </p:txBody>
      </p:sp>
      <p:sp>
        <p:nvSpPr>
          <p:cNvPr id="6" name="TextBox 5">
            <a:extLst>
              <a:ext uri="{FF2B5EF4-FFF2-40B4-BE49-F238E27FC236}">
                <a16:creationId xmlns:a16="http://schemas.microsoft.com/office/drawing/2014/main" id="{6A579CAF-9DAB-48B2-9386-F00846FA7B15}"/>
              </a:ext>
            </a:extLst>
          </p:cNvPr>
          <p:cNvSpPr txBox="1"/>
          <p:nvPr/>
        </p:nvSpPr>
        <p:spPr>
          <a:xfrm>
            <a:off x="6573079" y="6568611"/>
            <a:ext cx="5646370" cy="276999"/>
          </a:xfrm>
          <a:prstGeom prst="rect">
            <a:avLst/>
          </a:prstGeom>
          <a:noFill/>
        </p:spPr>
        <p:txBody>
          <a:bodyPr wrap="square" rtlCol="0">
            <a:spAutoFit/>
          </a:bodyPr>
          <a:lstStyle/>
          <a:p>
            <a:pPr algn="r"/>
            <a:r>
              <a:rPr lang="en-US" sz="1200" dirty="0">
                <a:effectLst/>
                <a:cs typeface="Arial" panose="020B0604020202020204" pitchFamily="34" charset="0"/>
              </a:rPr>
              <a:t>U.S. Geological Survey National Cooperative Geologic Mapping Program, 2020</a:t>
            </a:r>
          </a:p>
        </p:txBody>
      </p:sp>
    </p:spTree>
    <p:extLst>
      <p:ext uri="{BB962C8B-B14F-4D97-AF65-F5344CB8AC3E}">
        <p14:creationId xmlns:p14="http://schemas.microsoft.com/office/powerpoint/2010/main" val="31752939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C84E8-BFDB-456C-8840-1F550F43AEE8}"/>
              </a:ext>
            </a:extLst>
          </p:cNvPr>
          <p:cNvSpPr>
            <a:spLocks noGrp="1"/>
          </p:cNvSpPr>
          <p:nvPr>
            <p:ph type="title"/>
          </p:nvPr>
        </p:nvSpPr>
        <p:spPr>
          <a:xfrm>
            <a:off x="391635" y="2766218"/>
            <a:ext cx="2681177" cy="1325563"/>
          </a:xfrm>
        </p:spPr>
        <p:txBody>
          <a:bodyPr anchor="ctr">
            <a:noAutofit/>
          </a:bodyPr>
          <a:lstStyle/>
          <a:p>
            <a:r>
              <a:rPr lang="en-US" dirty="0">
                <a:cs typeface="Arial" panose="020B0604020202020204" pitchFamily="34" charset="0"/>
              </a:rPr>
              <a:t>ISGS Stack Units Encoding Process</a:t>
            </a:r>
          </a:p>
        </p:txBody>
      </p:sp>
      <p:graphicFrame>
        <p:nvGraphicFramePr>
          <p:cNvPr id="7" name="Content Placeholder 2">
            <a:extLst>
              <a:ext uri="{FF2B5EF4-FFF2-40B4-BE49-F238E27FC236}">
                <a16:creationId xmlns:a16="http://schemas.microsoft.com/office/drawing/2014/main" id="{A4B75D0A-5047-4C18-BAE2-5CC225B5EF9E}"/>
              </a:ext>
            </a:extLst>
          </p:cNvPr>
          <p:cNvGraphicFramePr/>
          <p:nvPr>
            <p:extLst>
              <p:ext uri="{D42A27DB-BD31-4B8C-83A1-F6EECF244321}">
                <p14:modId xmlns:p14="http://schemas.microsoft.com/office/powerpoint/2010/main" val="3360250157"/>
              </p:ext>
            </p:extLst>
          </p:nvPr>
        </p:nvGraphicFramePr>
        <p:xfrm>
          <a:off x="3370521" y="410787"/>
          <a:ext cx="8637278" cy="6036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53685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0C63239-BF6B-4D7E-A4F5-668381AA7AA5}"/>
              </a:ext>
            </a:extLst>
          </p:cNvPr>
          <p:cNvGrpSpPr/>
          <p:nvPr/>
        </p:nvGrpSpPr>
        <p:grpSpPr>
          <a:xfrm>
            <a:off x="3883518" y="365935"/>
            <a:ext cx="6477958" cy="1082871"/>
            <a:chOff x="2159319" y="2052"/>
            <a:chExt cx="6477958" cy="1082871"/>
          </a:xfrm>
        </p:grpSpPr>
        <p:sp>
          <p:nvSpPr>
            <p:cNvPr id="6" name="Rectangle 5">
              <a:extLst>
                <a:ext uri="{FF2B5EF4-FFF2-40B4-BE49-F238E27FC236}">
                  <a16:creationId xmlns:a16="http://schemas.microsoft.com/office/drawing/2014/main" id="{0E8B46FF-D6D7-48E9-8E6B-85AB76292099}"/>
                </a:ext>
              </a:extLst>
            </p:cNvPr>
            <p:cNvSpPr/>
            <p:nvPr/>
          </p:nvSpPr>
          <p:spPr>
            <a:xfrm>
              <a:off x="2159319" y="2052"/>
              <a:ext cx="6477958" cy="1082871"/>
            </a:xfrm>
            <a:prstGeom prst="rect">
              <a:avLst/>
            </a:prstGeom>
          </p:spPr>
          <p:style>
            <a:lnRef idx="2">
              <a:schemeClr val="accent5">
                <a:tint val="40000"/>
                <a:alpha val="90000"/>
                <a:hueOff val="-6739762"/>
                <a:satOff val="-22832"/>
                <a:lumOff val="-2928"/>
                <a:alphaOff val="0"/>
              </a:schemeClr>
            </a:lnRef>
            <a:fillRef idx="1">
              <a:schemeClr val="accent5">
                <a:tint val="40000"/>
                <a:alpha val="90000"/>
                <a:hueOff val="-6739762"/>
                <a:satOff val="-22832"/>
                <a:lumOff val="-2928"/>
                <a:alphaOff val="0"/>
              </a:schemeClr>
            </a:fillRef>
            <a:effectRef idx="0">
              <a:schemeClr val="accent5">
                <a:tint val="40000"/>
                <a:alpha val="90000"/>
                <a:hueOff val="-6739762"/>
                <a:satOff val="-22832"/>
                <a:lumOff val="-2928"/>
                <a:alphaOff val="0"/>
              </a:schemeClr>
            </a:effectRef>
            <a:fontRef idx="minor">
              <a:schemeClr val="dk1">
                <a:hueOff val="0"/>
                <a:satOff val="0"/>
                <a:lumOff val="0"/>
                <a:alphaOff val="0"/>
              </a:schemeClr>
            </a:fontRef>
          </p:style>
        </p:sp>
        <p:sp>
          <p:nvSpPr>
            <p:cNvPr id="7" name="TextBox 6">
              <a:extLst>
                <a:ext uri="{FF2B5EF4-FFF2-40B4-BE49-F238E27FC236}">
                  <a16:creationId xmlns:a16="http://schemas.microsoft.com/office/drawing/2014/main" id="{00070BA8-ABFC-49B7-8A9A-4EBE27D06358}"/>
                </a:ext>
              </a:extLst>
            </p:cNvPr>
            <p:cNvSpPr txBox="1"/>
            <p:nvPr/>
          </p:nvSpPr>
          <p:spPr>
            <a:xfrm>
              <a:off x="2159319" y="2052"/>
              <a:ext cx="6477958" cy="1082871"/>
            </a:xfrm>
            <a:prstGeom prst="rect">
              <a:avLst/>
            </a:prstGeom>
            <a:solidFill>
              <a:srgbClr val="DCD9D1">
                <a:alpha val="90000"/>
              </a:srgbClr>
            </a:solid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1404" tIns="228600" rIns="131404" bIns="228600" numCol="1" spcCol="1270" anchor="ctr" anchorCtr="0">
              <a:noAutofit/>
            </a:bodyPr>
            <a:lstStyle/>
            <a:p>
              <a:pPr marL="0" lvl="0" indent="0" algn="l" defTabSz="800100">
                <a:lnSpc>
                  <a:spcPct val="90000"/>
                </a:lnSpc>
                <a:spcBef>
                  <a:spcPct val="0"/>
                </a:spcBef>
                <a:spcAft>
                  <a:spcPct val="35000"/>
                </a:spcAft>
                <a:buNone/>
              </a:pPr>
              <a:r>
                <a:rPr lang="en-US" sz="1800" kern="1200" dirty="0">
                  <a:cs typeface="Arial" panose="020B0604020202020204" pitchFamily="34" charset="0"/>
                </a:rPr>
                <a:t>Add each component of the stack unit to the Description of Map Units (DMU) if not already there from a standalone unit.</a:t>
              </a:r>
            </a:p>
          </p:txBody>
        </p:sp>
      </p:grpSp>
      <p:sp>
        <p:nvSpPr>
          <p:cNvPr id="11" name="Content Placeholder 10">
            <a:extLst>
              <a:ext uri="{FF2B5EF4-FFF2-40B4-BE49-F238E27FC236}">
                <a16:creationId xmlns:a16="http://schemas.microsoft.com/office/drawing/2014/main" id="{F7EA0F2C-8E2C-4FF6-A89E-B124E634F9DD}"/>
              </a:ext>
            </a:extLst>
          </p:cNvPr>
          <p:cNvSpPr>
            <a:spLocks noGrp="1"/>
          </p:cNvSpPr>
          <p:nvPr>
            <p:ph idx="1"/>
          </p:nvPr>
        </p:nvSpPr>
        <p:spPr>
          <a:xfrm>
            <a:off x="523210" y="1559060"/>
            <a:ext cx="11391354" cy="4351338"/>
          </a:xfrm>
        </p:spPr>
        <p:txBody>
          <a:bodyPr>
            <a:normAutofit/>
          </a:bodyPr>
          <a:lstStyle/>
          <a:p>
            <a:pPr marL="0" indent="0">
              <a:buNone/>
            </a:pPr>
            <a:r>
              <a:rPr lang="en-US" sz="2400" dirty="0">
                <a:cs typeface="Arial" panose="020B0604020202020204" pitchFamily="34" charset="0"/>
              </a:rPr>
              <a:t>Stack units are one geologic unit in our in-house geodatabase format (GMDM)</a:t>
            </a:r>
          </a:p>
          <a:p>
            <a:pPr marL="0" indent="0">
              <a:buNone/>
            </a:pPr>
            <a:r>
              <a:rPr lang="en-US" sz="2400" dirty="0">
                <a:cs typeface="Arial" panose="020B0604020202020204" pitchFamily="34" charset="0"/>
              </a:rPr>
              <a:t>Issues this presented when converting to GeMS: </a:t>
            </a:r>
          </a:p>
          <a:p>
            <a:r>
              <a:rPr lang="en-US" sz="2400" dirty="0">
                <a:cs typeface="Arial" panose="020B0604020202020204" pitchFamily="34" charset="0"/>
              </a:rPr>
              <a:t>How to decide on a </a:t>
            </a:r>
            <a:r>
              <a:rPr lang="en-US" sz="2400" b="1" dirty="0" err="1">
                <a:cs typeface="Arial" panose="020B0604020202020204" pitchFamily="34" charset="0"/>
              </a:rPr>
              <a:t>GeoMaterial</a:t>
            </a:r>
            <a:r>
              <a:rPr lang="en-US" sz="2400" dirty="0">
                <a:cs typeface="Arial" panose="020B0604020202020204" pitchFamily="34" charset="0"/>
              </a:rPr>
              <a:t> and </a:t>
            </a:r>
            <a:r>
              <a:rPr lang="en-US" sz="2400" b="1" dirty="0" err="1">
                <a:cs typeface="Arial" panose="020B0604020202020204" pitchFamily="34" charset="0"/>
              </a:rPr>
              <a:t>GeoMaterialConfidence</a:t>
            </a:r>
            <a:r>
              <a:rPr lang="en-US" sz="2400" dirty="0">
                <a:cs typeface="Arial" panose="020B0604020202020204" pitchFamily="34" charset="0"/>
              </a:rPr>
              <a:t>?</a:t>
            </a:r>
          </a:p>
          <a:p>
            <a:r>
              <a:rPr lang="en-US" sz="2400" dirty="0">
                <a:cs typeface="Arial" panose="020B0604020202020204" pitchFamily="34" charset="0"/>
              </a:rPr>
              <a:t>What is the </a:t>
            </a:r>
            <a:r>
              <a:rPr lang="en-US" sz="2400" b="1" dirty="0">
                <a:cs typeface="Arial" panose="020B0604020202020204" pitchFamily="34" charset="0"/>
              </a:rPr>
              <a:t>Age</a:t>
            </a:r>
            <a:r>
              <a:rPr lang="en-US" sz="2400" dirty="0">
                <a:cs typeface="Arial" panose="020B0604020202020204" pitchFamily="34" charset="0"/>
              </a:rPr>
              <a:t> of the stack unit?</a:t>
            </a:r>
          </a:p>
          <a:p>
            <a:r>
              <a:rPr lang="en-US" sz="2400" dirty="0">
                <a:cs typeface="Arial" panose="020B0604020202020204" pitchFamily="34" charset="0"/>
              </a:rPr>
              <a:t>How will the </a:t>
            </a:r>
            <a:r>
              <a:rPr lang="en-US" sz="2400" b="1" dirty="0" err="1">
                <a:cs typeface="Arial" panose="020B0604020202020204" pitchFamily="34" charset="0"/>
              </a:rPr>
              <a:t>Geolex</a:t>
            </a:r>
            <a:r>
              <a:rPr lang="en-US" sz="2400" dirty="0">
                <a:cs typeface="Arial" panose="020B0604020202020204" pitchFamily="34" charset="0"/>
              </a:rPr>
              <a:t> check work? </a:t>
            </a:r>
          </a:p>
          <a:p>
            <a:pPr marL="0" indent="0">
              <a:buNone/>
            </a:pPr>
            <a:endParaRPr lang="en-US" dirty="0">
              <a:cs typeface="Arial" panose="020B0604020202020204" pitchFamily="34" charset="0"/>
            </a:endParaRPr>
          </a:p>
        </p:txBody>
      </p:sp>
      <p:sp>
        <p:nvSpPr>
          <p:cNvPr id="17" name="TextBox 16">
            <a:extLst>
              <a:ext uri="{FF2B5EF4-FFF2-40B4-BE49-F238E27FC236}">
                <a16:creationId xmlns:a16="http://schemas.microsoft.com/office/drawing/2014/main" id="{0778CB52-8B3D-4BE9-BAB3-F34FE9A7E495}"/>
              </a:ext>
            </a:extLst>
          </p:cNvPr>
          <p:cNvSpPr txBox="1"/>
          <p:nvPr/>
        </p:nvSpPr>
        <p:spPr>
          <a:xfrm>
            <a:off x="1789814" y="365934"/>
            <a:ext cx="2093704" cy="1082871"/>
          </a:xfrm>
          <a:prstGeom prst="rect">
            <a:avLst/>
          </a:prstGeom>
          <a:solidFill>
            <a:schemeClr val="accent6"/>
          </a:solidFill>
        </p:spPr>
        <p:txBody>
          <a:bodyPr wrap="square" anchor="ctr">
            <a:noAutofit/>
          </a:bodyPr>
          <a:lstStyle/>
          <a:p>
            <a:pPr marL="0" lvl="0" indent="0" algn="ctr" defTabSz="889000">
              <a:lnSpc>
                <a:spcPct val="90000"/>
              </a:lnSpc>
              <a:spcBef>
                <a:spcPct val="0"/>
              </a:spcBef>
              <a:spcAft>
                <a:spcPct val="35000"/>
              </a:spcAft>
              <a:buNone/>
            </a:pPr>
            <a:r>
              <a:rPr lang="en-US" sz="2000" kern="1200" dirty="0">
                <a:solidFill>
                  <a:schemeClr val="bg1"/>
                </a:solidFill>
                <a:cs typeface="Arial" panose="020B0604020202020204" pitchFamily="34" charset="0"/>
              </a:rPr>
              <a:t>Description of Map Units</a:t>
            </a:r>
          </a:p>
        </p:txBody>
      </p:sp>
      <p:pic>
        <p:nvPicPr>
          <p:cNvPr id="19" name="Picture 18">
            <a:extLst>
              <a:ext uri="{FF2B5EF4-FFF2-40B4-BE49-F238E27FC236}">
                <a16:creationId xmlns:a16="http://schemas.microsoft.com/office/drawing/2014/main" id="{E4F26B67-CD4F-4C59-8DDF-D394E502747A}"/>
              </a:ext>
            </a:extLst>
          </p:cNvPr>
          <p:cNvPicPr>
            <a:picLocks noChangeAspect="1"/>
          </p:cNvPicPr>
          <p:nvPr/>
        </p:nvPicPr>
        <p:blipFill>
          <a:blip r:embed="rId3"/>
          <a:stretch>
            <a:fillRect/>
          </a:stretch>
        </p:blipFill>
        <p:spPr>
          <a:xfrm>
            <a:off x="277436" y="4064727"/>
            <a:ext cx="6245927" cy="2244487"/>
          </a:xfrm>
          <a:prstGeom prst="rect">
            <a:avLst/>
          </a:prstGeom>
        </p:spPr>
      </p:pic>
      <p:pic>
        <p:nvPicPr>
          <p:cNvPr id="43" name="Picture 42">
            <a:extLst>
              <a:ext uri="{FF2B5EF4-FFF2-40B4-BE49-F238E27FC236}">
                <a16:creationId xmlns:a16="http://schemas.microsoft.com/office/drawing/2014/main" id="{9A42B34B-76EC-4367-B9C5-5EB1B15FA9C0}"/>
              </a:ext>
            </a:extLst>
          </p:cNvPr>
          <p:cNvPicPr>
            <a:picLocks noChangeAspect="1"/>
          </p:cNvPicPr>
          <p:nvPr/>
        </p:nvPicPr>
        <p:blipFill>
          <a:blip r:embed="rId4"/>
          <a:stretch>
            <a:fillRect/>
          </a:stretch>
        </p:blipFill>
        <p:spPr>
          <a:xfrm>
            <a:off x="7411683" y="4064728"/>
            <a:ext cx="4492058" cy="2173934"/>
          </a:xfrm>
          <a:prstGeom prst="rect">
            <a:avLst/>
          </a:prstGeom>
        </p:spPr>
      </p:pic>
      <p:cxnSp>
        <p:nvCxnSpPr>
          <p:cNvPr id="45" name="Straight Arrow Connector 44">
            <a:extLst>
              <a:ext uri="{FF2B5EF4-FFF2-40B4-BE49-F238E27FC236}">
                <a16:creationId xmlns:a16="http://schemas.microsoft.com/office/drawing/2014/main" id="{7DA3B1D3-C2FF-4BBE-A88D-06AA2F24C7B3}"/>
              </a:ext>
            </a:extLst>
          </p:cNvPr>
          <p:cNvCxnSpPr>
            <a:cxnSpLocks/>
          </p:cNvCxnSpPr>
          <p:nvPr/>
        </p:nvCxnSpPr>
        <p:spPr>
          <a:xfrm flipV="1">
            <a:off x="6523363" y="4818616"/>
            <a:ext cx="846771" cy="91440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5EE96A99-7CC5-48EF-8EFF-A71819FED1F4}"/>
              </a:ext>
            </a:extLst>
          </p:cNvPr>
          <p:cNvCxnSpPr>
            <a:cxnSpLocks/>
          </p:cNvCxnSpPr>
          <p:nvPr/>
        </p:nvCxnSpPr>
        <p:spPr>
          <a:xfrm flipV="1">
            <a:off x="6523363" y="5310456"/>
            <a:ext cx="846771" cy="42256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0913E864-4975-41F7-A1DF-969D5EA16191}"/>
              </a:ext>
            </a:extLst>
          </p:cNvPr>
          <p:cNvCxnSpPr>
            <a:cxnSpLocks/>
          </p:cNvCxnSpPr>
          <p:nvPr/>
        </p:nvCxnSpPr>
        <p:spPr>
          <a:xfrm flipV="1">
            <a:off x="6523363" y="5036116"/>
            <a:ext cx="888320" cy="972275"/>
          </a:xfrm>
          <a:prstGeom prst="straightConnector1">
            <a:avLst/>
          </a:prstGeom>
          <a:ln w="127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D99BE654-9861-4EBA-8F9F-56D89D7AE192}"/>
              </a:ext>
            </a:extLst>
          </p:cNvPr>
          <p:cNvCxnSpPr>
            <a:cxnSpLocks/>
          </p:cNvCxnSpPr>
          <p:nvPr/>
        </p:nvCxnSpPr>
        <p:spPr>
          <a:xfrm flipV="1">
            <a:off x="6523363" y="5585831"/>
            <a:ext cx="846771" cy="422560"/>
          </a:xfrm>
          <a:prstGeom prst="straightConnector1">
            <a:avLst/>
          </a:prstGeom>
          <a:ln w="127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3B6B1986-EC33-49E6-A36F-54D24D851CDD}"/>
              </a:ext>
            </a:extLst>
          </p:cNvPr>
          <p:cNvSpPr/>
          <p:nvPr/>
        </p:nvSpPr>
        <p:spPr>
          <a:xfrm>
            <a:off x="277436" y="5631593"/>
            <a:ext cx="6245928" cy="4572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86C2C98D-D1FB-4DC9-B4EC-32E5C1C13AE1}"/>
              </a:ext>
            </a:extLst>
          </p:cNvPr>
          <p:cNvSpPr txBox="1"/>
          <p:nvPr/>
        </p:nvSpPr>
        <p:spPr>
          <a:xfrm>
            <a:off x="1672757" y="6313233"/>
            <a:ext cx="3601608" cy="369332"/>
          </a:xfrm>
          <a:prstGeom prst="rect">
            <a:avLst/>
          </a:prstGeom>
          <a:noFill/>
        </p:spPr>
        <p:txBody>
          <a:bodyPr wrap="square" rtlCol="0">
            <a:spAutoFit/>
          </a:bodyPr>
          <a:lstStyle/>
          <a:p>
            <a:r>
              <a:rPr lang="en-US" b="1" dirty="0"/>
              <a:t>GMDM Geo Unit Legend table</a:t>
            </a:r>
          </a:p>
        </p:txBody>
      </p:sp>
      <p:sp>
        <p:nvSpPr>
          <p:cNvPr id="59" name="TextBox 58">
            <a:extLst>
              <a:ext uri="{FF2B5EF4-FFF2-40B4-BE49-F238E27FC236}">
                <a16:creationId xmlns:a16="http://schemas.microsoft.com/office/drawing/2014/main" id="{DA5CD775-3C35-466B-B47F-9C235F92D176}"/>
              </a:ext>
            </a:extLst>
          </p:cNvPr>
          <p:cNvSpPr txBox="1"/>
          <p:nvPr/>
        </p:nvSpPr>
        <p:spPr>
          <a:xfrm>
            <a:off x="7602820" y="6313233"/>
            <a:ext cx="4115389" cy="369332"/>
          </a:xfrm>
          <a:prstGeom prst="rect">
            <a:avLst/>
          </a:prstGeom>
          <a:noFill/>
        </p:spPr>
        <p:txBody>
          <a:bodyPr wrap="square" rtlCol="0">
            <a:spAutoFit/>
          </a:bodyPr>
          <a:lstStyle/>
          <a:p>
            <a:r>
              <a:rPr lang="en-US" b="1" dirty="0"/>
              <a:t>GeMS Description of Map Units table</a:t>
            </a:r>
          </a:p>
        </p:txBody>
      </p:sp>
    </p:spTree>
    <p:extLst>
      <p:ext uri="{BB962C8B-B14F-4D97-AF65-F5344CB8AC3E}">
        <p14:creationId xmlns:p14="http://schemas.microsoft.com/office/powerpoint/2010/main" val="12829171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324D0A15-3465-4956-A248-5F8421D87DB7}"/>
              </a:ext>
            </a:extLst>
          </p:cNvPr>
          <p:cNvGrpSpPr/>
          <p:nvPr/>
        </p:nvGrpSpPr>
        <p:grpSpPr>
          <a:xfrm>
            <a:off x="4012880" y="310022"/>
            <a:ext cx="6477958" cy="1082871"/>
            <a:chOff x="2159319" y="1651760"/>
            <a:chExt cx="6477958" cy="1082871"/>
          </a:xfrm>
        </p:grpSpPr>
        <p:sp>
          <p:nvSpPr>
            <p:cNvPr id="6" name="Rectangle 5">
              <a:extLst>
                <a:ext uri="{FF2B5EF4-FFF2-40B4-BE49-F238E27FC236}">
                  <a16:creationId xmlns:a16="http://schemas.microsoft.com/office/drawing/2014/main" id="{1E7026AF-3ED6-4747-AED3-939BFA217C2C}"/>
                </a:ext>
              </a:extLst>
            </p:cNvPr>
            <p:cNvSpPr/>
            <p:nvPr/>
          </p:nvSpPr>
          <p:spPr>
            <a:xfrm>
              <a:off x="2159319" y="1651760"/>
              <a:ext cx="6477958" cy="1082871"/>
            </a:xfrm>
            <a:prstGeom prst="rect">
              <a:avLst/>
            </a:prstGeom>
          </p:spPr>
          <p:style>
            <a:lnRef idx="2">
              <a:schemeClr val="accent5">
                <a:tint val="40000"/>
                <a:alpha val="90000"/>
                <a:hueOff val="-4493175"/>
                <a:satOff val="-15221"/>
                <a:lumOff val="-1952"/>
                <a:alphaOff val="0"/>
              </a:schemeClr>
            </a:lnRef>
            <a:fillRef idx="1">
              <a:schemeClr val="accent5">
                <a:tint val="40000"/>
                <a:alpha val="90000"/>
                <a:hueOff val="-4493175"/>
                <a:satOff val="-15221"/>
                <a:lumOff val="-1952"/>
                <a:alphaOff val="0"/>
              </a:schemeClr>
            </a:fillRef>
            <a:effectRef idx="0">
              <a:schemeClr val="accent5">
                <a:tint val="40000"/>
                <a:alpha val="90000"/>
                <a:hueOff val="-4493175"/>
                <a:satOff val="-15221"/>
                <a:lumOff val="-1952"/>
                <a:alphaOff val="0"/>
              </a:schemeClr>
            </a:effectRef>
            <a:fontRef idx="minor">
              <a:schemeClr val="dk1">
                <a:hueOff val="0"/>
                <a:satOff val="0"/>
                <a:lumOff val="0"/>
                <a:alphaOff val="0"/>
              </a:schemeClr>
            </a:fontRef>
          </p:style>
        </p:sp>
        <p:sp>
          <p:nvSpPr>
            <p:cNvPr id="7" name="TextBox 6">
              <a:extLst>
                <a:ext uri="{FF2B5EF4-FFF2-40B4-BE49-F238E27FC236}">
                  <a16:creationId xmlns:a16="http://schemas.microsoft.com/office/drawing/2014/main" id="{988E69AE-3B74-4DBB-868D-438EFCFFBF00}"/>
                </a:ext>
              </a:extLst>
            </p:cNvPr>
            <p:cNvSpPr txBox="1"/>
            <p:nvPr/>
          </p:nvSpPr>
          <p:spPr>
            <a:xfrm>
              <a:off x="2159319" y="1651760"/>
              <a:ext cx="6477958" cy="1082871"/>
            </a:xfrm>
            <a:prstGeom prst="rect">
              <a:avLst/>
            </a:prstGeom>
            <a:solidFill>
              <a:srgbClr val="E1D8CF">
                <a:alpha val="90000"/>
              </a:srgbClr>
            </a:solid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1404" tIns="228600" rIns="131404" bIns="228600" numCol="1" spcCol="1270" anchor="ctr" anchorCtr="0">
              <a:noAutofit/>
            </a:bodyPr>
            <a:lstStyle/>
            <a:p>
              <a:pPr marL="0" lvl="0" indent="0" algn="l" defTabSz="800100">
                <a:lnSpc>
                  <a:spcPct val="90000"/>
                </a:lnSpc>
                <a:spcBef>
                  <a:spcPct val="0"/>
                </a:spcBef>
                <a:spcAft>
                  <a:spcPct val="35000"/>
                </a:spcAft>
                <a:buNone/>
              </a:pPr>
              <a:r>
                <a:rPr lang="en-US" sz="1800" kern="1200" dirty="0">
                  <a:cs typeface="Arial" panose="020B0604020202020204" pitchFamily="34" charset="0"/>
                </a:rPr>
                <a:t>Create </a:t>
              </a:r>
              <a:r>
                <a:rPr lang="en-US" sz="1800" kern="1200" dirty="0" err="1">
                  <a:cs typeface="Arial" panose="020B0604020202020204" pitchFamily="34" charset="0"/>
                </a:rPr>
                <a:t>StackUnitsToMapUnits</a:t>
              </a:r>
              <a:r>
                <a:rPr lang="en-US" sz="1800" kern="1200" dirty="0">
                  <a:cs typeface="Arial" panose="020B0604020202020204" pitchFamily="34" charset="0"/>
                </a:rPr>
                <a:t> table</a:t>
              </a:r>
            </a:p>
            <a:p>
              <a:pPr marL="114300" lvl="1" indent="-114300" algn="l" defTabSz="622300">
                <a:lnSpc>
                  <a:spcPct val="90000"/>
                </a:lnSpc>
                <a:spcBef>
                  <a:spcPct val="0"/>
                </a:spcBef>
                <a:spcAft>
                  <a:spcPct val="15000"/>
                </a:spcAft>
                <a:buChar char="•"/>
              </a:pPr>
              <a:r>
                <a:rPr lang="en-US" sz="1400" kern="1200" dirty="0">
                  <a:cs typeface="Arial" panose="020B0604020202020204" pitchFamily="34" charset="0"/>
                </a:rPr>
                <a:t>One stack unit component = One row with info on map and stack unit membership, layer order, name, symbology.  </a:t>
              </a:r>
            </a:p>
          </p:txBody>
        </p:sp>
      </p:grpSp>
      <p:sp>
        <p:nvSpPr>
          <p:cNvPr id="11" name="TextBox 10">
            <a:extLst>
              <a:ext uri="{FF2B5EF4-FFF2-40B4-BE49-F238E27FC236}">
                <a16:creationId xmlns:a16="http://schemas.microsoft.com/office/drawing/2014/main" id="{3F4ECD80-3758-49ED-8114-9095D0945C98}"/>
              </a:ext>
            </a:extLst>
          </p:cNvPr>
          <p:cNvSpPr txBox="1"/>
          <p:nvPr/>
        </p:nvSpPr>
        <p:spPr>
          <a:xfrm>
            <a:off x="1943100" y="310022"/>
            <a:ext cx="2069780" cy="1082870"/>
          </a:xfrm>
          <a:prstGeom prst="rect">
            <a:avLst/>
          </a:prstGeom>
          <a:solidFill>
            <a:srgbClr val="A27A41"/>
          </a:solidFill>
        </p:spPr>
        <p:txBody>
          <a:bodyPr wrap="square" anchor="ctr">
            <a:noAutofit/>
          </a:bodyPr>
          <a:lstStyle/>
          <a:p>
            <a:pPr algn="ctr"/>
            <a:r>
              <a:rPr lang="en-US" sz="2000" dirty="0">
                <a:solidFill>
                  <a:schemeClr val="bg1"/>
                </a:solidFill>
                <a:cs typeface="Arial" panose="020B0604020202020204" pitchFamily="34" charset="0"/>
              </a:rPr>
              <a:t>Stack Units to Map Units</a:t>
            </a:r>
          </a:p>
        </p:txBody>
      </p:sp>
      <p:pic>
        <p:nvPicPr>
          <p:cNvPr id="13" name="Picture 12">
            <a:extLst>
              <a:ext uri="{FF2B5EF4-FFF2-40B4-BE49-F238E27FC236}">
                <a16:creationId xmlns:a16="http://schemas.microsoft.com/office/drawing/2014/main" id="{7C09D05C-9158-4EF7-A67F-CECCD8C9CB16}"/>
              </a:ext>
            </a:extLst>
          </p:cNvPr>
          <p:cNvPicPr>
            <a:picLocks noChangeAspect="1"/>
          </p:cNvPicPr>
          <p:nvPr/>
        </p:nvPicPr>
        <p:blipFill>
          <a:blip r:embed="rId3"/>
          <a:stretch>
            <a:fillRect/>
          </a:stretch>
        </p:blipFill>
        <p:spPr>
          <a:xfrm>
            <a:off x="-1" y="1711469"/>
            <a:ext cx="12192001" cy="1172164"/>
          </a:xfrm>
          <a:prstGeom prst="rect">
            <a:avLst/>
          </a:prstGeom>
        </p:spPr>
      </p:pic>
      <p:sp>
        <p:nvSpPr>
          <p:cNvPr id="18" name="Left Brace 17">
            <a:extLst>
              <a:ext uri="{FF2B5EF4-FFF2-40B4-BE49-F238E27FC236}">
                <a16:creationId xmlns:a16="http://schemas.microsoft.com/office/drawing/2014/main" id="{47E81639-84E0-4572-94B1-7384DF1D9E5B}"/>
              </a:ext>
            </a:extLst>
          </p:cNvPr>
          <p:cNvSpPr/>
          <p:nvPr/>
        </p:nvSpPr>
        <p:spPr>
          <a:xfrm rot="16200000">
            <a:off x="8225451" y="435643"/>
            <a:ext cx="509828" cy="5476882"/>
          </a:xfrm>
          <a:prstGeom prst="leftBrace">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a:extLst>
              <a:ext uri="{FF2B5EF4-FFF2-40B4-BE49-F238E27FC236}">
                <a16:creationId xmlns:a16="http://schemas.microsoft.com/office/drawing/2014/main" id="{B7F14A25-616F-4500-A2CB-F00BD4824FFB}"/>
              </a:ext>
            </a:extLst>
          </p:cNvPr>
          <p:cNvSpPr txBox="1"/>
          <p:nvPr/>
        </p:nvSpPr>
        <p:spPr>
          <a:xfrm>
            <a:off x="5741923" y="3305044"/>
            <a:ext cx="5726177" cy="923330"/>
          </a:xfrm>
          <a:prstGeom prst="rect">
            <a:avLst/>
          </a:prstGeom>
          <a:noFill/>
        </p:spPr>
        <p:txBody>
          <a:bodyPr wrap="square" rtlCol="0">
            <a:spAutoFit/>
          </a:bodyPr>
          <a:lstStyle/>
          <a:p>
            <a:r>
              <a:rPr lang="en-US" dirty="0">
                <a:cs typeface="Arial" panose="020B0604020202020204" pitchFamily="34" charset="0"/>
              </a:rPr>
              <a:t>The DMU contains the symbology info for the single component and this table contains how to symbolize one polygon as the stack. </a:t>
            </a:r>
          </a:p>
        </p:txBody>
      </p:sp>
      <p:cxnSp>
        <p:nvCxnSpPr>
          <p:cNvPr id="21" name="Straight Arrow Connector 20">
            <a:extLst>
              <a:ext uri="{FF2B5EF4-FFF2-40B4-BE49-F238E27FC236}">
                <a16:creationId xmlns:a16="http://schemas.microsoft.com/office/drawing/2014/main" id="{2BB5A665-71A6-444C-ADCC-4F9B2F26E8B3}"/>
              </a:ext>
            </a:extLst>
          </p:cNvPr>
          <p:cNvCxnSpPr>
            <a:cxnSpLocks/>
          </p:cNvCxnSpPr>
          <p:nvPr/>
        </p:nvCxnSpPr>
        <p:spPr>
          <a:xfrm flipV="1">
            <a:off x="2133600" y="3054957"/>
            <a:ext cx="0" cy="146050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5E0C56EA-B74B-436E-B2BF-DE083C01CA1C}"/>
              </a:ext>
            </a:extLst>
          </p:cNvPr>
          <p:cNvSpPr txBox="1"/>
          <p:nvPr/>
        </p:nvSpPr>
        <p:spPr>
          <a:xfrm>
            <a:off x="642112" y="4515457"/>
            <a:ext cx="2982976" cy="1200329"/>
          </a:xfrm>
          <a:prstGeom prst="rect">
            <a:avLst/>
          </a:prstGeom>
          <a:noFill/>
        </p:spPr>
        <p:txBody>
          <a:bodyPr wrap="square" rtlCol="0">
            <a:spAutoFit/>
          </a:bodyPr>
          <a:lstStyle/>
          <a:p>
            <a:r>
              <a:rPr lang="en-US" dirty="0">
                <a:cs typeface="Arial" panose="020B0604020202020204" pitchFamily="34" charset="0"/>
              </a:rPr>
              <a:t>Layer thickness, depth, and properties not mentioned in the unit description could be added to this table.</a:t>
            </a:r>
          </a:p>
        </p:txBody>
      </p:sp>
      <p:pic>
        <p:nvPicPr>
          <p:cNvPr id="3" name="Picture 2">
            <a:extLst>
              <a:ext uri="{FF2B5EF4-FFF2-40B4-BE49-F238E27FC236}">
                <a16:creationId xmlns:a16="http://schemas.microsoft.com/office/drawing/2014/main" id="{D868DD28-0D47-4EA7-ABA8-3C6B1D6F31E0}"/>
              </a:ext>
            </a:extLst>
          </p:cNvPr>
          <p:cNvPicPr>
            <a:picLocks noChangeAspect="1"/>
          </p:cNvPicPr>
          <p:nvPr/>
        </p:nvPicPr>
        <p:blipFill>
          <a:blip r:embed="rId4"/>
          <a:stretch>
            <a:fillRect/>
          </a:stretch>
        </p:blipFill>
        <p:spPr>
          <a:xfrm>
            <a:off x="5699829" y="2896885"/>
            <a:ext cx="5561072" cy="3934619"/>
          </a:xfrm>
          <a:prstGeom prst="rect">
            <a:avLst/>
          </a:prstGeom>
        </p:spPr>
      </p:pic>
      <p:sp>
        <p:nvSpPr>
          <p:cNvPr id="23" name="Arc 22">
            <a:extLst>
              <a:ext uri="{FF2B5EF4-FFF2-40B4-BE49-F238E27FC236}">
                <a16:creationId xmlns:a16="http://schemas.microsoft.com/office/drawing/2014/main" id="{8E043D62-3AAE-45A9-B4C1-C54EAD7E8161}"/>
              </a:ext>
            </a:extLst>
          </p:cNvPr>
          <p:cNvSpPr/>
          <p:nvPr/>
        </p:nvSpPr>
        <p:spPr>
          <a:xfrm flipH="1">
            <a:off x="4919247" y="2262852"/>
            <a:ext cx="908606" cy="1527858"/>
          </a:xfrm>
          <a:prstGeom prst="arc">
            <a:avLst>
              <a:gd name="adj1" fmla="val 17020356"/>
              <a:gd name="adj2" fmla="val 5769964"/>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598861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ADADD24-E7B6-4FA7-B4A8-7DB03B69BC6A}"/>
              </a:ext>
            </a:extLst>
          </p:cNvPr>
          <p:cNvGrpSpPr/>
          <p:nvPr/>
        </p:nvGrpSpPr>
        <p:grpSpPr>
          <a:xfrm>
            <a:off x="4089080" y="310022"/>
            <a:ext cx="6477958" cy="1082871"/>
            <a:chOff x="2159319" y="3301468"/>
            <a:chExt cx="6477958" cy="1082871"/>
          </a:xfrm>
        </p:grpSpPr>
        <p:sp>
          <p:nvSpPr>
            <p:cNvPr id="6" name="Rectangle 5">
              <a:extLst>
                <a:ext uri="{FF2B5EF4-FFF2-40B4-BE49-F238E27FC236}">
                  <a16:creationId xmlns:a16="http://schemas.microsoft.com/office/drawing/2014/main" id="{CEA468E7-A935-4D7B-AFB9-4726C6F878EE}"/>
                </a:ext>
              </a:extLst>
            </p:cNvPr>
            <p:cNvSpPr/>
            <p:nvPr/>
          </p:nvSpPr>
          <p:spPr>
            <a:xfrm>
              <a:off x="2159319" y="3301468"/>
              <a:ext cx="6477958" cy="1082871"/>
            </a:xfrm>
            <a:prstGeom prst="rect">
              <a:avLst/>
            </a:prstGeom>
          </p:spPr>
          <p:style>
            <a:lnRef idx="2">
              <a:schemeClr val="accent5">
                <a:tint val="40000"/>
                <a:alpha val="90000"/>
                <a:hueOff val="-2246587"/>
                <a:satOff val="-7611"/>
                <a:lumOff val="-976"/>
                <a:alphaOff val="0"/>
              </a:schemeClr>
            </a:lnRef>
            <a:fillRef idx="1">
              <a:schemeClr val="accent5">
                <a:tint val="40000"/>
                <a:alpha val="90000"/>
                <a:hueOff val="-2246587"/>
                <a:satOff val="-7611"/>
                <a:lumOff val="-976"/>
                <a:alphaOff val="0"/>
              </a:schemeClr>
            </a:fillRef>
            <a:effectRef idx="0">
              <a:schemeClr val="accent5">
                <a:tint val="40000"/>
                <a:alpha val="90000"/>
                <a:hueOff val="-2246587"/>
                <a:satOff val="-7611"/>
                <a:lumOff val="-976"/>
                <a:alphaOff val="0"/>
              </a:schemeClr>
            </a:effectRef>
            <a:fontRef idx="minor">
              <a:schemeClr val="dk1">
                <a:hueOff val="0"/>
                <a:satOff val="0"/>
                <a:lumOff val="0"/>
                <a:alphaOff val="0"/>
              </a:schemeClr>
            </a:fontRef>
          </p:style>
        </p:sp>
        <p:sp>
          <p:nvSpPr>
            <p:cNvPr id="7" name="TextBox 6">
              <a:extLst>
                <a:ext uri="{FF2B5EF4-FFF2-40B4-BE49-F238E27FC236}">
                  <a16:creationId xmlns:a16="http://schemas.microsoft.com/office/drawing/2014/main" id="{53616700-72E9-42B4-8A2B-ED755ED86DD7}"/>
                </a:ext>
              </a:extLst>
            </p:cNvPr>
            <p:cNvSpPr txBox="1"/>
            <p:nvPr/>
          </p:nvSpPr>
          <p:spPr>
            <a:xfrm>
              <a:off x="2159319" y="3301468"/>
              <a:ext cx="6477958" cy="1082871"/>
            </a:xfrm>
            <a:prstGeom prst="rect">
              <a:avLst/>
            </a:prstGeom>
            <a:solidFill>
              <a:srgbClr val="E5D4CD">
                <a:alpha val="90000"/>
              </a:srgbClr>
            </a:solid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1404" tIns="228600" rIns="131404" bIns="228600" numCol="1" spcCol="1270" anchor="ctr" anchorCtr="0">
              <a:noAutofit/>
            </a:bodyPr>
            <a:lstStyle/>
            <a:p>
              <a:pPr marL="0" lvl="0" indent="0" algn="l" defTabSz="800100">
                <a:lnSpc>
                  <a:spcPct val="90000"/>
                </a:lnSpc>
                <a:spcBef>
                  <a:spcPct val="0"/>
                </a:spcBef>
                <a:spcAft>
                  <a:spcPct val="35000"/>
                </a:spcAft>
                <a:buNone/>
              </a:pPr>
              <a:r>
                <a:rPr lang="en-US" sz="1800" kern="1200" dirty="0">
                  <a:cs typeface="Arial" panose="020B0604020202020204" pitchFamily="34" charset="0"/>
                </a:rPr>
                <a:t>Add a </a:t>
              </a:r>
              <a:r>
                <a:rPr lang="en-US" sz="1800" kern="1200" dirty="0" err="1">
                  <a:cs typeface="Arial" panose="020B0604020202020204" pitchFamily="34" charset="0"/>
                </a:rPr>
                <a:t>StackUnit</a:t>
              </a:r>
              <a:r>
                <a:rPr lang="en-US" sz="1800" kern="1200" dirty="0">
                  <a:cs typeface="Arial" panose="020B0604020202020204" pitchFamily="34" charset="0"/>
                </a:rPr>
                <a:t> field in </a:t>
              </a:r>
              <a:r>
                <a:rPr lang="en-US" sz="1800" kern="1200" dirty="0" err="1">
                  <a:cs typeface="Arial" panose="020B0604020202020204" pitchFamily="34" charset="0"/>
                </a:rPr>
                <a:t>MapUnitPolys</a:t>
              </a:r>
              <a:r>
                <a:rPr lang="en-US" sz="1800" kern="1200" dirty="0">
                  <a:cs typeface="Arial" panose="020B0604020202020204" pitchFamily="34" charset="0"/>
                </a:rPr>
                <a:t> (MUP)</a:t>
              </a:r>
            </a:p>
            <a:p>
              <a:pPr marL="114300" lvl="1" indent="-114300" algn="l" defTabSz="622300">
                <a:lnSpc>
                  <a:spcPct val="90000"/>
                </a:lnSpc>
                <a:spcBef>
                  <a:spcPct val="0"/>
                </a:spcBef>
                <a:spcAft>
                  <a:spcPct val="15000"/>
                </a:spcAft>
                <a:buChar char="•"/>
              </a:pPr>
              <a:r>
                <a:rPr lang="en-US" sz="1400" kern="1200" dirty="0">
                  <a:cs typeface="Arial" panose="020B0604020202020204" pitchFamily="34" charset="0"/>
                </a:rPr>
                <a:t>Select all </a:t>
              </a:r>
              <a:r>
                <a:rPr lang="en-US" sz="1400" kern="1200" dirty="0" err="1">
                  <a:cs typeface="Arial" panose="020B0604020202020204" pitchFamily="34" charset="0"/>
                </a:rPr>
                <a:t>MapUnits</a:t>
              </a:r>
              <a:r>
                <a:rPr lang="en-US" sz="1400" kern="1200" dirty="0">
                  <a:cs typeface="Arial" panose="020B0604020202020204" pitchFamily="34" charset="0"/>
                </a:rPr>
                <a:t> containing “/”, copy to the </a:t>
              </a:r>
              <a:r>
                <a:rPr lang="en-US" sz="1400" kern="1200" dirty="0" err="1">
                  <a:cs typeface="Arial" panose="020B0604020202020204" pitchFamily="34" charset="0"/>
                </a:rPr>
                <a:t>StackUnit</a:t>
              </a:r>
              <a:r>
                <a:rPr lang="en-US" sz="1400" kern="1200" dirty="0">
                  <a:cs typeface="Arial" panose="020B0604020202020204" pitchFamily="34" charset="0"/>
                </a:rPr>
                <a:t> field</a:t>
              </a:r>
            </a:p>
            <a:p>
              <a:pPr marL="114300" lvl="1" indent="-114300" algn="l" defTabSz="622300">
                <a:lnSpc>
                  <a:spcPct val="90000"/>
                </a:lnSpc>
                <a:spcBef>
                  <a:spcPct val="0"/>
                </a:spcBef>
                <a:spcAft>
                  <a:spcPct val="15000"/>
                </a:spcAft>
                <a:buChar char="•"/>
              </a:pPr>
              <a:r>
                <a:rPr lang="en-US" sz="1400" kern="1200" dirty="0">
                  <a:cs typeface="Arial" panose="020B0604020202020204" pitchFamily="34" charset="0"/>
                </a:rPr>
                <a:t>Change all </a:t>
              </a:r>
              <a:r>
                <a:rPr lang="en-US" sz="1400" kern="1200" dirty="0" err="1">
                  <a:cs typeface="Arial" panose="020B0604020202020204" pitchFamily="34" charset="0"/>
                </a:rPr>
                <a:t>MapUnit</a:t>
              </a:r>
              <a:r>
                <a:rPr lang="en-US" sz="1400" kern="1200" dirty="0">
                  <a:cs typeface="Arial" panose="020B0604020202020204" pitchFamily="34" charset="0"/>
                </a:rPr>
                <a:t> values containing “/” to the top unit </a:t>
              </a:r>
            </a:p>
          </p:txBody>
        </p:sp>
      </p:grpSp>
      <p:sp>
        <p:nvSpPr>
          <p:cNvPr id="11" name="TextBox 10">
            <a:extLst>
              <a:ext uri="{FF2B5EF4-FFF2-40B4-BE49-F238E27FC236}">
                <a16:creationId xmlns:a16="http://schemas.microsoft.com/office/drawing/2014/main" id="{2B000303-78B6-4798-B5FF-C65EFB073ACA}"/>
              </a:ext>
            </a:extLst>
          </p:cNvPr>
          <p:cNvSpPr txBox="1"/>
          <p:nvPr/>
        </p:nvSpPr>
        <p:spPr>
          <a:xfrm>
            <a:off x="1739900" y="310022"/>
            <a:ext cx="2349180" cy="1082870"/>
          </a:xfrm>
          <a:prstGeom prst="rect">
            <a:avLst/>
          </a:prstGeom>
          <a:solidFill>
            <a:srgbClr val="B35D2D"/>
          </a:solidFill>
        </p:spPr>
        <p:txBody>
          <a:bodyPr wrap="square" anchor="ctr">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err="1">
                <a:ln>
                  <a:noFill/>
                </a:ln>
                <a:solidFill>
                  <a:prstClr val="white"/>
                </a:solidFill>
                <a:effectLst/>
                <a:uLnTx/>
                <a:uFillTx/>
                <a:ea typeface="+mn-ea"/>
                <a:cs typeface="Arial" panose="020B0604020202020204" pitchFamily="34" charset="0"/>
              </a:rPr>
              <a:t>MapUnitPolys</a:t>
            </a:r>
            <a:endParaRPr kumimoji="0" lang="en-US" sz="2000" b="0" i="0" u="none" strike="noStrike" kern="1200" cap="none" spc="0" normalizeH="0" baseline="0" noProof="0" dirty="0">
              <a:ln>
                <a:noFill/>
              </a:ln>
              <a:solidFill>
                <a:prstClr val="white"/>
              </a:solidFill>
              <a:effectLst/>
              <a:uLnTx/>
              <a:uFillTx/>
              <a:ea typeface="+mn-ea"/>
              <a:cs typeface="Arial" panose="020B0604020202020204" pitchFamily="34" charset="0"/>
            </a:endParaRPr>
          </a:p>
        </p:txBody>
      </p:sp>
      <p:pic>
        <p:nvPicPr>
          <p:cNvPr id="13" name="Picture 12">
            <a:extLst>
              <a:ext uri="{FF2B5EF4-FFF2-40B4-BE49-F238E27FC236}">
                <a16:creationId xmlns:a16="http://schemas.microsoft.com/office/drawing/2014/main" id="{338BE083-9DC0-4624-8A30-15C8358F4A89}"/>
              </a:ext>
            </a:extLst>
          </p:cNvPr>
          <p:cNvPicPr>
            <a:picLocks noChangeAspect="1"/>
          </p:cNvPicPr>
          <p:nvPr/>
        </p:nvPicPr>
        <p:blipFill>
          <a:blip r:embed="rId3"/>
          <a:stretch>
            <a:fillRect/>
          </a:stretch>
        </p:blipFill>
        <p:spPr>
          <a:xfrm>
            <a:off x="1658970" y="2301814"/>
            <a:ext cx="8874060" cy="3730686"/>
          </a:xfrm>
          <a:prstGeom prst="rect">
            <a:avLst/>
          </a:prstGeom>
        </p:spPr>
      </p:pic>
      <p:sp>
        <p:nvSpPr>
          <p:cNvPr id="14" name="Rectangle 13">
            <a:extLst>
              <a:ext uri="{FF2B5EF4-FFF2-40B4-BE49-F238E27FC236}">
                <a16:creationId xmlns:a16="http://schemas.microsoft.com/office/drawing/2014/main" id="{BF8562A6-3142-4F2D-AE7B-C2426C17A906}"/>
              </a:ext>
            </a:extLst>
          </p:cNvPr>
          <p:cNvSpPr/>
          <p:nvPr/>
        </p:nvSpPr>
        <p:spPr>
          <a:xfrm>
            <a:off x="1979236" y="5080000"/>
            <a:ext cx="6250364" cy="95249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8CDD42E7-8E9E-4D1B-B51E-5F2EAA7853EB}"/>
              </a:ext>
            </a:extLst>
          </p:cNvPr>
          <p:cNvCxnSpPr>
            <a:cxnSpLocks/>
          </p:cNvCxnSpPr>
          <p:nvPr/>
        </p:nvCxnSpPr>
        <p:spPr>
          <a:xfrm>
            <a:off x="5372100" y="6032499"/>
            <a:ext cx="431800" cy="50800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E90C0CA-BAA7-4AD2-93D7-3B4D01BA6F55}"/>
              </a:ext>
            </a:extLst>
          </p:cNvPr>
          <p:cNvSpPr txBox="1"/>
          <p:nvPr/>
        </p:nvSpPr>
        <p:spPr>
          <a:xfrm>
            <a:off x="5780464" y="6464300"/>
            <a:ext cx="3416300" cy="369332"/>
          </a:xfrm>
          <a:prstGeom prst="rect">
            <a:avLst/>
          </a:prstGeom>
          <a:noFill/>
        </p:spPr>
        <p:txBody>
          <a:bodyPr wrap="square" rtlCol="0">
            <a:spAutoFit/>
          </a:bodyPr>
          <a:lstStyle/>
          <a:p>
            <a:r>
              <a:rPr lang="en-US" dirty="0">
                <a:cs typeface="Arial" panose="020B0604020202020204" pitchFamily="34" charset="0"/>
              </a:rPr>
              <a:t>Standalone (non-stack) units</a:t>
            </a:r>
          </a:p>
        </p:txBody>
      </p:sp>
      <p:sp>
        <p:nvSpPr>
          <p:cNvPr id="19" name="TextBox 18">
            <a:extLst>
              <a:ext uri="{FF2B5EF4-FFF2-40B4-BE49-F238E27FC236}">
                <a16:creationId xmlns:a16="http://schemas.microsoft.com/office/drawing/2014/main" id="{DE8E3D32-3366-4C41-A29C-D8A1F4EB4A8D}"/>
              </a:ext>
            </a:extLst>
          </p:cNvPr>
          <p:cNvSpPr txBox="1"/>
          <p:nvPr/>
        </p:nvSpPr>
        <p:spPr>
          <a:xfrm>
            <a:off x="10567038" y="2771676"/>
            <a:ext cx="1658970" cy="2308324"/>
          </a:xfrm>
          <a:prstGeom prst="rect">
            <a:avLst/>
          </a:prstGeom>
          <a:noFill/>
        </p:spPr>
        <p:txBody>
          <a:bodyPr wrap="square" rtlCol="0">
            <a:spAutoFit/>
          </a:bodyPr>
          <a:lstStyle/>
          <a:p>
            <a:r>
              <a:rPr lang="en-US" dirty="0">
                <a:cs typeface="Arial" panose="020B0604020202020204" pitchFamily="34" charset="0"/>
              </a:rPr>
              <a:t>Combined Stack Unit </a:t>
            </a:r>
          </a:p>
          <a:p>
            <a:r>
              <a:rPr lang="en-US" dirty="0">
                <a:cs typeface="Arial" panose="020B0604020202020204" pitchFamily="34" charset="0"/>
              </a:rPr>
              <a:t>Symbology shown in Symbol field so the user can recreate the map. </a:t>
            </a:r>
          </a:p>
        </p:txBody>
      </p:sp>
      <p:sp>
        <p:nvSpPr>
          <p:cNvPr id="20" name="TextBox 19">
            <a:extLst>
              <a:ext uri="{FF2B5EF4-FFF2-40B4-BE49-F238E27FC236}">
                <a16:creationId xmlns:a16="http://schemas.microsoft.com/office/drawing/2014/main" id="{F9BCEF20-DF3B-421D-8F1A-3EB45D4300D8}"/>
              </a:ext>
            </a:extLst>
          </p:cNvPr>
          <p:cNvSpPr txBox="1"/>
          <p:nvPr/>
        </p:nvSpPr>
        <p:spPr>
          <a:xfrm>
            <a:off x="7036438" y="1610348"/>
            <a:ext cx="5028562" cy="646331"/>
          </a:xfrm>
          <a:prstGeom prst="rect">
            <a:avLst/>
          </a:prstGeom>
          <a:noFill/>
        </p:spPr>
        <p:txBody>
          <a:bodyPr wrap="square" rtlCol="0">
            <a:spAutoFit/>
          </a:bodyPr>
          <a:lstStyle/>
          <a:p>
            <a:r>
              <a:rPr lang="en-US" dirty="0">
                <a:cs typeface="Arial" panose="020B0604020202020204" pitchFamily="34" charset="0"/>
              </a:rPr>
              <a:t>On this map, the stack units were not labeled separately from standalone units. </a:t>
            </a:r>
          </a:p>
        </p:txBody>
      </p:sp>
      <p:cxnSp>
        <p:nvCxnSpPr>
          <p:cNvPr id="22" name="Straight Arrow Connector 21">
            <a:extLst>
              <a:ext uri="{FF2B5EF4-FFF2-40B4-BE49-F238E27FC236}">
                <a16:creationId xmlns:a16="http://schemas.microsoft.com/office/drawing/2014/main" id="{E2FE2FCC-F73C-4A7C-B757-2CC9DAC8BE58}"/>
              </a:ext>
            </a:extLst>
          </p:cNvPr>
          <p:cNvCxnSpPr>
            <a:cxnSpLocks/>
          </p:cNvCxnSpPr>
          <p:nvPr/>
        </p:nvCxnSpPr>
        <p:spPr>
          <a:xfrm flipH="1">
            <a:off x="6565900" y="2151827"/>
            <a:ext cx="470538" cy="47315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E3F8E8B1-B927-46F7-92BB-3B550123E7DF}"/>
              </a:ext>
            </a:extLst>
          </p:cNvPr>
          <p:cNvSpPr txBox="1"/>
          <p:nvPr/>
        </p:nvSpPr>
        <p:spPr>
          <a:xfrm>
            <a:off x="92764" y="1312584"/>
            <a:ext cx="1537338" cy="2862322"/>
          </a:xfrm>
          <a:prstGeom prst="rect">
            <a:avLst/>
          </a:prstGeom>
          <a:noFill/>
        </p:spPr>
        <p:txBody>
          <a:bodyPr wrap="square" rtlCol="0">
            <a:spAutoFit/>
          </a:bodyPr>
          <a:lstStyle/>
          <a:p>
            <a:r>
              <a:rPr lang="en-US" dirty="0" err="1">
                <a:cs typeface="Arial" panose="020B0604020202020204" pitchFamily="34" charset="0"/>
              </a:rPr>
              <a:t>MapUnit</a:t>
            </a:r>
            <a:r>
              <a:rPr lang="en-US" dirty="0">
                <a:cs typeface="Arial" panose="020B0604020202020204" pitchFamily="34" charset="0"/>
              </a:rPr>
              <a:t> represents Unit 1 of a stack unit, while the polygon’s stack unit identity is preserved in </a:t>
            </a:r>
            <a:r>
              <a:rPr lang="en-US" dirty="0" err="1">
                <a:cs typeface="Arial" panose="020B0604020202020204" pitchFamily="34" charset="0"/>
              </a:rPr>
              <a:t>StackUnit</a:t>
            </a:r>
            <a:r>
              <a:rPr lang="en-US" dirty="0">
                <a:cs typeface="Arial" panose="020B0604020202020204" pitchFamily="34" charset="0"/>
              </a:rPr>
              <a:t>.</a:t>
            </a:r>
          </a:p>
        </p:txBody>
      </p:sp>
      <p:cxnSp>
        <p:nvCxnSpPr>
          <p:cNvPr id="29" name="Straight Arrow Connector 28">
            <a:extLst>
              <a:ext uri="{FF2B5EF4-FFF2-40B4-BE49-F238E27FC236}">
                <a16:creationId xmlns:a16="http://schemas.microsoft.com/office/drawing/2014/main" id="{1B392DF2-F0B1-4917-8696-3BBD3EFF9CF1}"/>
              </a:ext>
            </a:extLst>
          </p:cNvPr>
          <p:cNvCxnSpPr>
            <a:cxnSpLocks/>
          </p:cNvCxnSpPr>
          <p:nvPr/>
        </p:nvCxnSpPr>
        <p:spPr>
          <a:xfrm>
            <a:off x="1467488" y="1838996"/>
            <a:ext cx="856612" cy="78598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E967D4E2-EE05-4B20-82E4-8440E012DFF7}"/>
              </a:ext>
            </a:extLst>
          </p:cNvPr>
          <p:cNvCxnSpPr>
            <a:cxnSpLocks/>
          </p:cNvCxnSpPr>
          <p:nvPr/>
        </p:nvCxnSpPr>
        <p:spPr>
          <a:xfrm>
            <a:off x="1467488" y="1838995"/>
            <a:ext cx="1811808" cy="76625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15403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EC553CB7-0498-4382-ABAB-396ECC05E43B}"/>
              </a:ext>
            </a:extLst>
          </p:cNvPr>
          <p:cNvGrpSpPr/>
          <p:nvPr/>
        </p:nvGrpSpPr>
        <p:grpSpPr>
          <a:xfrm>
            <a:off x="1777361" y="334702"/>
            <a:ext cx="2159319" cy="1083196"/>
            <a:chOff x="0" y="4951176"/>
            <a:chExt cx="2159319" cy="1083196"/>
          </a:xfrm>
        </p:grpSpPr>
        <p:sp>
          <p:nvSpPr>
            <p:cNvPr id="8" name="Rectangle 7">
              <a:extLst>
                <a:ext uri="{FF2B5EF4-FFF2-40B4-BE49-F238E27FC236}">
                  <a16:creationId xmlns:a16="http://schemas.microsoft.com/office/drawing/2014/main" id="{CA5D63E7-188F-4F59-BB71-101E07C53216}"/>
                </a:ext>
              </a:extLst>
            </p:cNvPr>
            <p:cNvSpPr/>
            <p:nvPr/>
          </p:nvSpPr>
          <p:spPr>
            <a:xfrm>
              <a:off x="0" y="4951176"/>
              <a:ext cx="2159319" cy="1083196"/>
            </a:xfrm>
            <a:prstGeom prst="rect">
              <a:avLst/>
            </a:prstGeom>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9" name="TextBox 8">
              <a:extLst>
                <a:ext uri="{FF2B5EF4-FFF2-40B4-BE49-F238E27FC236}">
                  <a16:creationId xmlns:a16="http://schemas.microsoft.com/office/drawing/2014/main" id="{25232C09-2660-493E-A312-F6A77D3938A9}"/>
                </a:ext>
              </a:extLst>
            </p:cNvPr>
            <p:cNvSpPr txBox="1"/>
            <p:nvPr/>
          </p:nvSpPr>
          <p:spPr>
            <a:xfrm>
              <a:off x="0" y="4951176"/>
              <a:ext cx="2159319" cy="10831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3571" tIns="142240" rIns="153571" bIns="142240" numCol="1" spcCol="1270" anchor="ctr" anchorCtr="0">
              <a:noAutofit/>
            </a:bodyPr>
            <a:lstStyle/>
            <a:p>
              <a:pPr marL="0" lvl="0" indent="0" algn="ctr" defTabSz="889000">
                <a:lnSpc>
                  <a:spcPct val="90000"/>
                </a:lnSpc>
                <a:spcBef>
                  <a:spcPct val="0"/>
                </a:spcBef>
                <a:spcAft>
                  <a:spcPct val="35000"/>
                </a:spcAft>
                <a:buNone/>
              </a:pPr>
              <a:r>
                <a:rPr lang="en-US" sz="2000" kern="1200" dirty="0" err="1">
                  <a:cs typeface="Arial" panose="020B0604020202020204" pitchFamily="34" charset="0"/>
                </a:rPr>
                <a:t>MapUnit</a:t>
              </a:r>
              <a:r>
                <a:rPr lang="en-US" sz="2000" kern="1200" dirty="0">
                  <a:cs typeface="Arial" panose="020B0604020202020204" pitchFamily="34" charset="0"/>
                </a:rPr>
                <a:t> </a:t>
              </a:r>
              <a:r>
                <a:rPr lang="en-US" sz="2000" kern="1200" dirty="0" err="1">
                  <a:cs typeface="Arial" panose="020B0604020202020204" pitchFamily="34" charset="0"/>
                </a:rPr>
                <a:t>UnderlyingPolys</a:t>
              </a:r>
              <a:endParaRPr lang="en-US" sz="2000" kern="1200" dirty="0">
                <a:cs typeface="Arial" panose="020B0604020202020204" pitchFamily="34" charset="0"/>
              </a:endParaRPr>
            </a:p>
          </p:txBody>
        </p:sp>
      </p:grpSp>
      <p:grpSp>
        <p:nvGrpSpPr>
          <p:cNvPr id="5" name="Group 4">
            <a:extLst>
              <a:ext uri="{FF2B5EF4-FFF2-40B4-BE49-F238E27FC236}">
                <a16:creationId xmlns:a16="http://schemas.microsoft.com/office/drawing/2014/main" id="{1E9B5113-F9B4-406F-B8B1-A5C9EADCF0D8}"/>
              </a:ext>
            </a:extLst>
          </p:cNvPr>
          <p:cNvGrpSpPr/>
          <p:nvPr/>
        </p:nvGrpSpPr>
        <p:grpSpPr>
          <a:xfrm>
            <a:off x="3936680" y="334702"/>
            <a:ext cx="6477958" cy="1083196"/>
            <a:chOff x="2159319" y="4951176"/>
            <a:chExt cx="6477958" cy="1083196"/>
          </a:xfrm>
        </p:grpSpPr>
        <p:sp>
          <p:nvSpPr>
            <p:cNvPr id="6" name="Rectangle 5">
              <a:extLst>
                <a:ext uri="{FF2B5EF4-FFF2-40B4-BE49-F238E27FC236}">
                  <a16:creationId xmlns:a16="http://schemas.microsoft.com/office/drawing/2014/main" id="{F4C2B07E-4309-4F99-AD02-27B5E6A9EADF}"/>
                </a:ext>
              </a:extLst>
            </p:cNvPr>
            <p:cNvSpPr/>
            <p:nvPr/>
          </p:nvSpPr>
          <p:spPr>
            <a:xfrm>
              <a:off x="2159319" y="4951176"/>
              <a:ext cx="6477958" cy="1083196"/>
            </a:xfrm>
            <a:prstGeom prst="rect">
              <a:avLst/>
            </a:prstGeom>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7" name="TextBox 6">
              <a:extLst>
                <a:ext uri="{FF2B5EF4-FFF2-40B4-BE49-F238E27FC236}">
                  <a16:creationId xmlns:a16="http://schemas.microsoft.com/office/drawing/2014/main" id="{AE1CF9AE-3AE2-4464-910B-80ECFC070DE2}"/>
                </a:ext>
              </a:extLst>
            </p:cNvPr>
            <p:cNvSpPr txBox="1"/>
            <p:nvPr/>
          </p:nvSpPr>
          <p:spPr>
            <a:xfrm>
              <a:off x="2159319" y="4951176"/>
              <a:ext cx="6477958" cy="108319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1404" tIns="254000" rIns="131404" bIns="254000" numCol="1" spcCol="1270" anchor="ctr" anchorCtr="0">
              <a:noAutofit/>
            </a:bodyPr>
            <a:lstStyle/>
            <a:p>
              <a:pPr marL="0" lvl="0" indent="0" algn="l" defTabSz="889000">
                <a:lnSpc>
                  <a:spcPct val="90000"/>
                </a:lnSpc>
                <a:spcBef>
                  <a:spcPct val="0"/>
                </a:spcBef>
                <a:spcAft>
                  <a:spcPct val="35000"/>
                </a:spcAft>
                <a:buNone/>
              </a:pPr>
              <a:r>
                <a:rPr lang="en-US" sz="2000" kern="1200" dirty="0">
                  <a:cs typeface="Arial" panose="020B0604020202020204" pitchFamily="34" charset="0"/>
                </a:rPr>
                <a:t>Create </a:t>
              </a:r>
              <a:r>
                <a:rPr lang="en-US" sz="2000" kern="1200" dirty="0" err="1">
                  <a:cs typeface="Arial" panose="020B0604020202020204" pitchFamily="34" charset="0"/>
                </a:rPr>
                <a:t>MapUnitUnderlyingPolys</a:t>
              </a:r>
              <a:r>
                <a:rPr lang="en-US" sz="2000" kern="1200" dirty="0">
                  <a:cs typeface="Arial" panose="020B0604020202020204" pitchFamily="34" charset="0"/>
                </a:rPr>
                <a:t> (MUUP)</a:t>
              </a:r>
            </a:p>
            <a:p>
              <a:pPr marL="114300" lvl="1" indent="-114300" algn="l" defTabSz="622300">
                <a:lnSpc>
                  <a:spcPct val="90000"/>
                </a:lnSpc>
                <a:spcBef>
                  <a:spcPct val="0"/>
                </a:spcBef>
                <a:spcAft>
                  <a:spcPct val="15000"/>
                </a:spcAft>
                <a:buChar char="•"/>
              </a:pPr>
              <a:r>
                <a:rPr lang="en-US" sz="1400" kern="1200" dirty="0">
                  <a:cs typeface="Arial" panose="020B0604020202020204" pitchFamily="34" charset="0"/>
                </a:rPr>
                <a:t>Create the MUUP feature class from the selected stack units in MUP</a:t>
              </a:r>
            </a:p>
            <a:p>
              <a:pPr marL="114300" lvl="1" indent="-114300" algn="l" defTabSz="622300">
                <a:lnSpc>
                  <a:spcPct val="90000"/>
                </a:lnSpc>
                <a:spcBef>
                  <a:spcPct val="0"/>
                </a:spcBef>
                <a:spcAft>
                  <a:spcPct val="15000"/>
                </a:spcAft>
                <a:buChar char="•"/>
              </a:pPr>
              <a:r>
                <a:rPr lang="en-US" sz="1400" kern="1200" dirty="0">
                  <a:cs typeface="Arial" panose="020B0604020202020204" pitchFamily="34" charset="0"/>
                </a:rPr>
                <a:t>Change all </a:t>
              </a:r>
              <a:r>
                <a:rPr lang="en-US" sz="1400" kern="1200" dirty="0" err="1">
                  <a:cs typeface="Arial" panose="020B0604020202020204" pitchFamily="34" charset="0"/>
                </a:rPr>
                <a:t>MapUnit</a:t>
              </a:r>
              <a:r>
                <a:rPr lang="en-US" sz="1400" kern="1200" dirty="0">
                  <a:cs typeface="Arial" panose="020B0604020202020204" pitchFamily="34" charset="0"/>
                </a:rPr>
                <a:t> values in MUUP to the lower unit</a:t>
              </a:r>
            </a:p>
          </p:txBody>
        </p:sp>
      </p:grpSp>
      <p:pic>
        <p:nvPicPr>
          <p:cNvPr id="13" name="Picture 12">
            <a:extLst>
              <a:ext uri="{FF2B5EF4-FFF2-40B4-BE49-F238E27FC236}">
                <a16:creationId xmlns:a16="http://schemas.microsoft.com/office/drawing/2014/main" id="{03E11EB8-88D9-46C9-8B58-1236E5180383}"/>
              </a:ext>
            </a:extLst>
          </p:cNvPr>
          <p:cNvPicPr>
            <a:picLocks noChangeAspect="1"/>
          </p:cNvPicPr>
          <p:nvPr/>
        </p:nvPicPr>
        <p:blipFill>
          <a:blip r:embed="rId3"/>
          <a:stretch>
            <a:fillRect/>
          </a:stretch>
        </p:blipFill>
        <p:spPr>
          <a:xfrm>
            <a:off x="1931321" y="1740273"/>
            <a:ext cx="8329358" cy="3377453"/>
          </a:xfrm>
          <a:prstGeom prst="rect">
            <a:avLst/>
          </a:prstGeom>
        </p:spPr>
      </p:pic>
      <p:sp>
        <p:nvSpPr>
          <p:cNvPr id="14" name="TextBox 13">
            <a:extLst>
              <a:ext uri="{FF2B5EF4-FFF2-40B4-BE49-F238E27FC236}">
                <a16:creationId xmlns:a16="http://schemas.microsoft.com/office/drawing/2014/main" id="{762AA984-B408-474C-AB64-75911E2D276B}"/>
              </a:ext>
            </a:extLst>
          </p:cNvPr>
          <p:cNvSpPr txBox="1"/>
          <p:nvPr/>
        </p:nvSpPr>
        <p:spPr>
          <a:xfrm>
            <a:off x="1396727" y="5599968"/>
            <a:ext cx="3577506" cy="923330"/>
          </a:xfrm>
          <a:prstGeom prst="rect">
            <a:avLst/>
          </a:prstGeom>
          <a:noFill/>
        </p:spPr>
        <p:txBody>
          <a:bodyPr wrap="square" rtlCol="0">
            <a:spAutoFit/>
          </a:bodyPr>
          <a:lstStyle/>
          <a:p>
            <a:r>
              <a:rPr lang="en-US" dirty="0">
                <a:cs typeface="Arial" panose="020B0604020202020204" pitchFamily="34" charset="0"/>
              </a:rPr>
              <a:t>Map Unit represents Unit 2 of stack unit, while the polygon’s stack unit identity is preserved.</a:t>
            </a:r>
          </a:p>
        </p:txBody>
      </p:sp>
      <p:cxnSp>
        <p:nvCxnSpPr>
          <p:cNvPr id="15" name="Straight Arrow Connector 14">
            <a:extLst>
              <a:ext uri="{FF2B5EF4-FFF2-40B4-BE49-F238E27FC236}">
                <a16:creationId xmlns:a16="http://schemas.microsoft.com/office/drawing/2014/main" id="{A8EBF7A0-18B5-4005-B0E0-13412DB0920D}"/>
              </a:ext>
            </a:extLst>
          </p:cNvPr>
          <p:cNvCxnSpPr>
            <a:cxnSpLocks/>
            <a:stCxn id="14" idx="0"/>
          </p:cNvCxnSpPr>
          <p:nvPr/>
        </p:nvCxnSpPr>
        <p:spPr>
          <a:xfrm flipV="1">
            <a:off x="3185480" y="5002416"/>
            <a:ext cx="482753" cy="59755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4FB86050-E600-45A2-8685-2A312350E676}"/>
              </a:ext>
            </a:extLst>
          </p:cNvPr>
          <p:cNvCxnSpPr>
            <a:cxnSpLocks/>
            <a:stCxn id="14" idx="0"/>
          </p:cNvCxnSpPr>
          <p:nvPr/>
        </p:nvCxnSpPr>
        <p:spPr>
          <a:xfrm flipH="1" flipV="1">
            <a:off x="2583716" y="5002416"/>
            <a:ext cx="601764" cy="59755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A0AA2C70-4D61-4556-B254-0DCDE0501AD2}"/>
              </a:ext>
            </a:extLst>
          </p:cNvPr>
          <p:cNvSpPr txBox="1"/>
          <p:nvPr/>
        </p:nvSpPr>
        <p:spPr>
          <a:xfrm>
            <a:off x="10260679" y="2193215"/>
            <a:ext cx="1777362" cy="2031325"/>
          </a:xfrm>
          <a:prstGeom prst="rect">
            <a:avLst/>
          </a:prstGeom>
          <a:noFill/>
        </p:spPr>
        <p:txBody>
          <a:bodyPr wrap="square" rtlCol="0">
            <a:spAutoFit/>
          </a:bodyPr>
          <a:lstStyle/>
          <a:p>
            <a:r>
              <a:rPr lang="en-US" dirty="0">
                <a:cs typeface="Arial" panose="020B0604020202020204" pitchFamily="34" charset="0"/>
              </a:rPr>
              <a:t>Since we save the selected stack units from MUP, once in MUUP we reconfigure the ID field. </a:t>
            </a:r>
          </a:p>
        </p:txBody>
      </p:sp>
      <p:sp>
        <p:nvSpPr>
          <p:cNvPr id="26" name="TextBox 25">
            <a:extLst>
              <a:ext uri="{FF2B5EF4-FFF2-40B4-BE49-F238E27FC236}">
                <a16:creationId xmlns:a16="http://schemas.microsoft.com/office/drawing/2014/main" id="{0B029C9E-7BCA-46B2-9BF2-C93F25545284}"/>
              </a:ext>
            </a:extLst>
          </p:cNvPr>
          <p:cNvSpPr txBox="1"/>
          <p:nvPr/>
        </p:nvSpPr>
        <p:spPr>
          <a:xfrm>
            <a:off x="6398972" y="3327714"/>
            <a:ext cx="1896890" cy="923330"/>
          </a:xfrm>
          <a:prstGeom prst="rect">
            <a:avLst/>
          </a:prstGeom>
          <a:solidFill>
            <a:schemeClr val="bg1"/>
          </a:solidFill>
        </p:spPr>
        <p:txBody>
          <a:bodyPr wrap="square" rtlCol="0">
            <a:spAutoFit/>
          </a:bodyPr>
          <a:lstStyle/>
          <a:p>
            <a:r>
              <a:rPr lang="en-US" dirty="0">
                <a:cs typeface="Arial" panose="020B0604020202020204" pitchFamily="34" charset="0"/>
              </a:rPr>
              <a:t>For now, we’re leaving Symbol blank. </a:t>
            </a:r>
          </a:p>
        </p:txBody>
      </p:sp>
      <p:sp>
        <p:nvSpPr>
          <p:cNvPr id="3" name="TextBox 2">
            <a:extLst>
              <a:ext uri="{FF2B5EF4-FFF2-40B4-BE49-F238E27FC236}">
                <a16:creationId xmlns:a16="http://schemas.microsoft.com/office/drawing/2014/main" id="{88EF9141-50A6-433A-BCFF-93EF1A365D63}"/>
              </a:ext>
            </a:extLst>
          </p:cNvPr>
          <p:cNvSpPr txBox="1"/>
          <p:nvPr/>
        </p:nvSpPr>
        <p:spPr>
          <a:xfrm>
            <a:off x="6398972" y="5599968"/>
            <a:ext cx="5247861" cy="1015663"/>
          </a:xfrm>
          <a:prstGeom prst="rect">
            <a:avLst/>
          </a:prstGeom>
          <a:noFill/>
        </p:spPr>
        <p:txBody>
          <a:bodyPr wrap="square" rtlCol="0">
            <a:spAutoFit/>
          </a:bodyPr>
          <a:lstStyle/>
          <a:p>
            <a:r>
              <a:rPr lang="en-US" sz="2000" dirty="0"/>
              <a:t>With the addition of thickness values, we anticipate this method could be extremely versatile for producing 3D maps. </a:t>
            </a:r>
          </a:p>
        </p:txBody>
      </p:sp>
    </p:spTree>
    <p:extLst>
      <p:ext uri="{BB962C8B-B14F-4D97-AF65-F5344CB8AC3E}">
        <p14:creationId xmlns:p14="http://schemas.microsoft.com/office/powerpoint/2010/main" val="19494378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CF7E91D-1624-4463-9688-02DD0803F9EC}"/>
              </a:ext>
            </a:extLst>
          </p:cNvPr>
          <p:cNvPicPr>
            <a:picLocks noChangeAspect="1"/>
          </p:cNvPicPr>
          <p:nvPr/>
        </p:nvPicPr>
        <p:blipFill>
          <a:blip r:embed="rId3"/>
          <a:stretch>
            <a:fillRect/>
          </a:stretch>
        </p:blipFill>
        <p:spPr>
          <a:xfrm>
            <a:off x="4665682" y="4007740"/>
            <a:ext cx="7530842" cy="1819417"/>
          </a:xfrm>
          <a:prstGeom prst="rect">
            <a:avLst/>
          </a:prstGeom>
        </p:spPr>
      </p:pic>
      <p:pic>
        <p:nvPicPr>
          <p:cNvPr id="16" name="Picture 15">
            <a:extLst>
              <a:ext uri="{FF2B5EF4-FFF2-40B4-BE49-F238E27FC236}">
                <a16:creationId xmlns:a16="http://schemas.microsoft.com/office/drawing/2014/main" id="{167875D6-7249-401F-9BC6-F9DF5235E9B1}"/>
              </a:ext>
            </a:extLst>
          </p:cNvPr>
          <p:cNvPicPr>
            <a:picLocks noChangeAspect="1"/>
          </p:cNvPicPr>
          <p:nvPr/>
        </p:nvPicPr>
        <p:blipFill>
          <a:blip r:embed="rId4"/>
          <a:stretch>
            <a:fillRect/>
          </a:stretch>
        </p:blipFill>
        <p:spPr>
          <a:xfrm>
            <a:off x="4665682" y="1622660"/>
            <a:ext cx="7526317" cy="2237785"/>
          </a:xfrm>
          <a:prstGeom prst="rect">
            <a:avLst/>
          </a:prstGeom>
        </p:spPr>
      </p:pic>
      <p:sp>
        <p:nvSpPr>
          <p:cNvPr id="17" name="Rectangle 16">
            <a:extLst>
              <a:ext uri="{FF2B5EF4-FFF2-40B4-BE49-F238E27FC236}">
                <a16:creationId xmlns:a16="http://schemas.microsoft.com/office/drawing/2014/main" id="{075387F6-5E02-4726-8FC7-74C08C14505F}"/>
              </a:ext>
            </a:extLst>
          </p:cNvPr>
          <p:cNvSpPr/>
          <p:nvPr/>
        </p:nvSpPr>
        <p:spPr>
          <a:xfrm>
            <a:off x="4791887" y="2849528"/>
            <a:ext cx="4936903" cy="32960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AE859E4-EE33-46ED-9219-2AD7726D374B}"/>
              </a:ext>
            </a:extLst>
          </p:cNvPr>
          <p:cNvSpPr/>
          <p:nvPr/>
        </p:nvSpPr>
        <p:spPr>
          <a:xfrm>
            <a:off x="4791888" y="5531583"/>
            <a:ext cx="3629098" cy="29557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18">
            <a:extLst>
              <a:ext uri="{FF2B5EF4-FFF2-40B4-BE49-F238E27FC236}">
                <a16:creationId xmlns:a16="http://schemas.microsoft.com/office/drawing/2014/main" id="{E28C5729-A225-49C6-9CC2-BCD4A2BC1807}"/>
              </a:ext>
            </a:extLst>
          </p:cNvPr>
          <p:cNvSpPr>
            <a:spLocks noGrp="1"/>
          </p:cNvSpPr>
          <p:nvPr>
            <p:ph type="title"/>
          </p:nvPr>
        </p:nvSpPr>
        <p:spPr>
          <a:xfrm>
            <a:off x="712381" y="297097"/>
            <a:ext cx="10661366" cy="1325563"/>
          </a:xfrm>
        </p:spPr>
        <p:txBody>
          <a:bodyPr>
            <a:normAutofit/>
          </a:bodyPr>
          <a:lstStyle/>
          <a:p>
            <a:r>
              <a:rPr lang="en-US" sz="4000" dirty="0">
                <a:cs typeface="Arial" panose="020B0604020202020204" pitchFamily="34" charset="0"/>
              </a:rPr>
              <a:t>Is this GeMS Compliant?</a:t>
            </a:r>
          </a:p>
        </p:txBody>
      </p:sp>
      <p:sp>
        <p:nvSpPr>
          <p:cNvPr id="20" name="Content Placeholder 19">
            <a:extLst>
              <a:ext uri="{FF2B5EF4-FFF2-40B4-BE49-F238E27FC236}">
                <a16:creationId xmlns:a16="http://schemas.microsoft.com/office/drawing/2014/main" id="{A6731A68-3C02-4B9C-A52B-1319CF0CF3B0}"/>
              </a:ext>
            </a:extLst>
          </p:cNvPr>
          <p:cNvSpPr>
            <a:spLocks noGrp="1"/>
          </p:cNvSpPr>
          <p:nvPr>
            <p:ph idx="1"/>
          </p:nvPr>
        </p:nvSpPr>
        <p:spPr>
          <a:xfrm>
            <a:off x="712381" y="1533844"/>
            <a:ext cx="3890199" cy="5026444"/>
          </a:xfrm>
        </p:spPr>
        <p:txBody>
          <a:bodyPr>
            <a:normAutofit/>
          </a:bodyPr>
          <a:lstStyle/>
          <a:p>
            <a:r>
              <a:rPr lang="en-US" sz="2400" dirty="0"/>
              <a:t>Passes the GeMS Validation Script tool.</a:t>
            </a:r>
          </a:p>
          <a:p>
            <a:r>
              <a:rPr lang="en-US" sz="2400" dirty="0"/>
              <a:t>Addition of the MUUP was driven by the need to have no map units without entries in the DMU (3.8)</a:t>
            </a:r>
          </a:p>
          <a:p>
            <a:r>
              <a:rPr lang="en-US" sz="2400" dirty="0"/>
              <a:t>Stack units should go into a different table to avoid unnecessary map units in DMU (3.9)</a:t>
            </a:r>
          </a:p>
        </p:txBody>
      </p:sp>
    </p:spTree>
    <p:extLst>
      <p:ext uri="{BB962C8B-B14F-4D97-AF65-F5344CB8AC3E}">
        <p14:creationId xmlns:p14="http://schemas.microsoft.com/office/powerpoint/2010/main" val="24934388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C70F0-CD3A-4E70-AD35-B230024C64F5}"/>
              </a:ext>
            </a:extLst>
          </p:cNvPr>
          <p:cNvSpPr>
            <a:spLocks noGrp="1"/>
          </p:cNvSpPr>
          <p:nvPr>
            <p:ph type="title"/>
          </p:nvPr>
        </p:nvSpPr>
        <p:spPr>
          <a:xfrm>
            <a:off x="838200" y="455997"/>
            <a:ext cx="10515600" cy="1325563"/>
          </a:xfrm>
        </p:spPr>
        <p:txBody>
          <a:bodyPr>
            <a:normAutofit/>
          </a:bodyPr>
          <a:lstStyle/>
          <a:p>
            <a:r>
              <a:rPr lang="en-US" sz="4000" dirty="0">
                <a:cs typeface="Arial" panose="020B0604020202020204" pitchFamily="34" charset="0"/>
              </a:rPr>
              <a:t>Remaining Questions	</a:t>
            </a:r>
          </a:p>
        </p:txBody>
      </p:sp>
      <p:sp>
        <p:nvSpPr>
          <p:cNvPr id="3" name="Content Placeholder 2">
            <a:extLst>
              <a:ext uri="{FF2B5EF4-FFF2-40B4-BE49-F238E27FC236}">
                <a16:creationId xmlns:a16="http://schemas.microsoft.com/office/drawing/2014/main" id="{1BC61CBE-06C7-49B8-AD6B-B02AA0853E99}"/>
              </a:ext>
            </a:extLst>
          </p:cNvPr>
          <p:cNvSpPr>
            <a:spLocks noGrp="1"/>
          </p:cNvSpPr>
          <p:nvPr>
            <p:ph sz="half" idx="1"/>
          </p:nvPr>
        </p:nvSpPr>
        <p:spPr>
          <a:xfrm>
            <a:off x="838200" y="1609283"/>
            <a:ext cx="10974572" cy="4351338"/>
          </a:xfrm>
        </p:spPr>
        <p:txBody>
          <a:bodyPr>
            <a:normAutofit/>
          </a:bodyPr>
          <a:lstStyle/>
          <a:p>
            <a:pPr marL="0" indent="0">
              <a:buNone/>
            </a:pPr>
            <a:r>
              <a:rPr lang="en-US" sz="2400" b="1" dirty="0">
                <a:cs typeface="Arial" panose="020B0604020202020204" pitchFamily="34" charset="0"/>
              </a:rPr>
              <a:t>Questions or concerns from the group?</a:t>
            </a:r>
          </a:p>
          <a:p>
            <a:pPr marL="0" indent="0">
              <a:buNone/>
            </a:pPr>
            <a:endParaRPr lang="en-US" sz="2200" b="1" dirty="0">
              <a:cs typeface="Arial" panose="020B0604020202020204" pitchFamily="34" charset="0"/>
            </a:endParaRPr>
          </a:p>
          <a:p>
            <a:pPr marL="0" indent="0">
              <a:buNone/>
            </a:pPr>
            <a:r>
              <a:rPr lang="en-US" sz="2200" b="1" dirty="0">
                <a:cs typeface="Arial" panose="020B0604020202020204" pitchFamily="34" charset="0"/>
              </a:rPr>
              <a:t>GeMS Database Considerations</a:t>
            </a:r>
          </a:p>
          <a:p>
            <a:r>
              <a:rPr lang="en-US" sz="2200" dirty="0">
                <a:cs typeface="Arial" panose="020B0604020202020204" pitchFamily="34" charset="0"/>
              </a:rPr>
              <a:t>How do we encode Symbology in the MUUP and </a:t>
            </a:r>
            <a:r>
              <a:rPr lang="en-US" sz="2200" dirty="0" err="1">
                <a:cs typeface="Arial" panose="020B0604020202020204" pitchFamily="34" charset="0"/>
              </a:rPr>
              <a:t>StackUnitsToMapUnits</a:t>
            </a:r>
            <a:r>
              <a:rPr lang="en-US" sz="2200" dirty="0">
                <a:cs typeface="Arial" panose="020B0604020202020204" pitchFamily="34" charset="0"/>
              </a:rPr>
              <a:t> table?</a:t>
            </a:r>
          </a:p>
          <a:p>
            <a:r>
              <a:rPr lang="en-US" sz="2200" dirty="0">
                <a:cs typeface="Arial" panose="020B0604020202020204" pitchFamily="34" charset="0"/>
              </a:rPr>
              <a:t>Does this method still make sense with 3 or more stack units in a sequence?</a:t>
            </a:r>
          </a:p>
          <a:p>
            <a:r>
              <a:rPr lang="en-US" sz="2200" dirty="0">
                <a:cs typeface="Arial" panose="020B0604020202020204" pitchFamily="34" charset="0"/>
              </a:rPr>
              <a:t>Is this method more useful than keeping stack units as separate map units?</a:t>
            </a:r>
          </a:p>
          <a:p>
            <a:pPr marL="0" indent="0">
              <a:buNone/>
            </a:pPr>
            <a:r>
              <a:rPr lang="en-US" sz="2200" b="1" dirty="0">
                <a:cs typeface="Arial" panose="020B0604020202020204" pitchFamily="34" charset="0"/>
              </a:rPr>
              <a:t>Map Layout and Design</a:t>
            </a:r>
          </a:p>
          <a:p>
            <a:r>
              <a:rPr lang="en-US" sz="2200" dirty="0">
                <a:cs typeface="Arial" panose="020B0604020202020204" pitchFamily="34" charset="0"/>
              </a:rPr>
              <a:t>How can we efficiently communicate stack unit content to users without repeating units in the legend?</a:t>
            </a:r>
          </a:p>
          <a:p>
            <a:pPr marL="0" indent="0">
              <a:buNone/>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1359254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43A00A-1BFF-4093-B524-EC7A02A05E29}"/>
              </a:ext>
            </a:extLst>
          </p:cNvPr>
          <p:cNvSpPr>
            <a:spLocks noGrp="1"/>
          </p:cNvSpPr>
          <p:nvPr>
            <p:ph type="title"/>
          </p:nvPr>
        </p:nvSpPr>
        <p:spPr>
          <a:xfrm>
            <a:off x="721241" y="429000"/>
            <a:ext cx="10515600" cy="1567102"/>
          </a:xfrm>
        </p:spPr>
        <p:txBody>
          <a:bodyPr>
            <a:normAutofit/>
          </a:bodyPr>
          <a:lstStyle/>
          <a:p>
            <a:r>
              <a:rPr lang="en-US" sz="4000" dirty="0">
                <a:cs typeface="Arial" panose="020B0604020202020204" pitchFamily="34" charset="0"/>
              </a:rPr>
              <a:t>Tips for </a:t>
            </a:r>
            <a:r>
              <a:rPr lang="en-US" sz="4000" dirty="0" err="1">
                <a:cs typeface="Arial" panose="020B0604020202020204" pitchFamily="34" charset="0"/>
              </a:rPr>
              <a:t>MapUnit</a:t>
            </a:r>
            <a:r>
              <a:rPr lang="en-US" sz="4000" dirty="0">
                <a:cs typeface="Arial" panose="020B0604020202020204" pitchFamily="34" charset="0"/>
              </a:rPr>
              <a:t> Values</a:t>
            </a:r>
          </a:p>
        </p:txBody>
      </p:sp>
      <p:sp>
        <p:nvSpPr>
          <p:cNvPr id="6" name="Content Placeholder 5">
            <a:extLst>
              <a:ext uri="{FF2B5EF4-FFF2-40B4-BE49-F238E27FC236}">
                <a16:creationId xmlns:a16="http://schemas.microsoft.com/office/drawing/2014/main" id="{6F76AA4C-E743-4172-9778-2823070025DC}"/>
              </a:ext>
            </a:extLst>
          </p:cNvPr>
          <p:cNvSpPr>
            <a:spLocks noGrp="1"/>
          </p:cNvSpPr>
          <p:nvPr>
            <p:ph idx="1"/>
          </p:nvPr>
        </p:nvSpPr>
        <p:spPr>
          <a:xfrm>
            <a:off x="721241" y="1499191"/>
            <a:ext cx="10985205" cy="5358809"/>
          </a:xfrm>
        </p:spPr>
        <p:txBody>
          <a:bodyPr>
            <a:normAutofit fontScale="92500" lnSpcReduction="10000"/>
          </a:bodyPr>
          <a:lstStyle/>
          <a:p>
            <a:r>
              <a:rPr lang="en-US" sz="2400" dirty="0">
                <a:cs typeface="Arial" panose="020B0604020202020204" pitchFamily="34" charset="0"/>
              </a:rPr>
              <a:t>Adding “</a:t>
            </a:r>
            <a:r>
              <a:rPr lang="en-US" sz="2400" dirty="0" err="1">
                <a:cs typeface="Arial" panose="020B0604020202020204" pitchFamily="34" charset="0"/>
              </a:rPr>
              <a:t>MapUnit</a:t>
            </a:r>
            <a:r>
              <a:rPr lang="en-US" sz="2400" dirty="0">
                <a:cs typeface="Arial" panose="020B0604020202020204" pitchFamily="34" charset="0"/>
              </a:rPr>
              <a:t>” to any feature class allows you to tie points, lines, and polygons to DMU entries. </a:t>
            </a:r>
          </a:p>
          <a:p>
            <a:pPr lvl="1"/>
            <a:r>
              <a:rPr lang="en-US" sz="2000" dirty="0">
                <a:cs typeface="Arial" panose="020B0604020202020204" pitchFamily="34" charset="0"/>
              </a:rPr>
              <a:t>Especially helpful for quadrangle maps that show thin (key) beds of coal as linear features. </a:t>
            </a:r>
          </a:p>
          <a:p>
            <a:pPr lvl="2"/>
            <a:r>
              <a:rPr lang="en-US" sz="1600" dirty="0">
                <a:cs typeface="Arial" panose="020B0604020202020204" pitchFamily="34" charset="0"/>
              </a:rPr>
              <a:t>Check out the </a:t>
            </a:r>
            <a:r>
              <a:rPr lang="en-US" sz="1600" dirty="0" err="1">
                <a:cs typeface="Arial" panose="020B0604020202020204" pitchFamily="34" charset="0"/>
              </a:rPr>
              <a:t>MapUnitLines</a:t>
            </a:r>
            <a:r>
              <a:rPr lang="en-US" sz="1600" dirty="0">
                <a:cs typeface="Arial" panose="020B0604020202020204" pitchFamily="34" charset="0"/>
              </a:rPr>
              <a:t> feature class which can be generated in the Create New Database tool. </a:t>
            </a:r>
          </a:p>
          <a:p>
            <a:pPr lvl="1"/>
            <a:r>
              <a:rPr lang="en-US" sz="2000" dirty="0">
                <a:cs typeface="Arial" panose="020B0604020202020204" pitchFamily="34" charset="0"/>
              </a:rPr>
              <a:t>We are in year 1 of remapping the surficial geology of IL, and it is helpful to remind mappers that if there are any units mapped in too much detail for the final 1:500,000 scale map, those features can </a:t>
            </a:r>
            <a:r>
              <a:rPr lang="en-US" sz="2000">
                <a:cs typeface="Arial" panose="020B0604020202020204" pitchFamily="34" charset="0"/>
              </a:rPr>
              <a:t>be generalized to </a:t>
            </a:r>
            <a:r>
              <a:rPr lang="en-US" sz="2000" dirty="0">
                <a:cs typeface="Arial" panose="020B0604020202020204" pitchFamily="34" charset="0"/>
              </a:rPr>
              <a:t>lines or points. </a:t>
            </a:r>
          </a:p>
          <a:p>
            <a:pPr lvl="1"/>
            <a:r>
              <a:rPr lang="en-US" sz="2000" dirty="0">
                <a:cs typeface="Arial" panose="020B0604020202020204" pitchFamily="34" charset="0"/>
              </a:rPr>
              <a:t>Think of the </a:t>
            </a:r>
            <a:r>
              <a:rPr lang="en-US" sz="2000" dirty="0" err="1">
                <a:cs typeface="Arial" panose="020B0604020202020204" pitchFamily="34" charset="0"/>
              </a:rPr>
              <a:t>MapUnit</a:t>
            </a:r>
            <a:r>
              <a:rPr lang="en-US" sz="2000" dirty="0">
                <a:cs typeface="Arial" panose="020B0604020202020204" pitchFamily="34" charset="0"/>
              </a:rPr>
              <a:t> field in the DMU as the list of all possible geologic units represented throughout the geodatabase. Our example with stack units demonstrates that you do not have to have all </a:t>
            </a:r>
            <a:r>
              <a:rPr lang="en-US" sz="2000" dirty="0" err="1">
                <a:cs typeface="Arial" panose="020B0604020202020204" pitchFamily="34" charset="0"/>
              </a:rPr>
              <a:t>MapUnit</a:t>
            </a:r>
            <a:r>
              <a:rPr lang="en-US" sz="2000" dirty="0">
                <a:cs typeface="Arial" panose="020B0604020202020204" pitchFamily="34" charset="0"/>
              </a:rPr>
              <a:t> values in the </a:t>
            </a:r>
            <a:r>
              <a:rPr lang="en-US" sz="2000" dirty="0" err="1">
                <a:cs typeface="Arial" panose="020B0604020202020204" pitchFamily="34" charset="0"/>
              </a:rPr>
              <a:t>MapUnitPolys</a:t>
            </a:r>
            <a:r>
              <a:rPr lang="en-US" sz="2000" dirty="0">
                <a:cs typeface="Arial" panose="020B0604020202020204" pitchFamily="34" charset="0"/>
              </a:rPr>
              <a:t> feature class, but you do need to have at least one feature (not table row) for each </a:t>
            </a:r>
            <a:r>
              <a:rPr lang="en-US" sz="2000" dirty="0" err="1">
                <a:cs typeface="Arial" panose="020B0604020202020204" pitchFamily="34" charset="0"/>
              </a:rPr>
              <a:t>MapUnit</a:t>
            </a:r>
            <a:r>
              <a:rPr lang="en-US" sz="2000" dirty="0">
                <a:cs typeface="Arial" panose="020B0604020202020204" pitchFamily="34" charset="0"/>
              </a:rPr>
              <a:t> value. </a:t>
            </a:r>
          </a:p>
          <a:p>
            <a:r>
              <a:rPr lang="en-US" sz="2400" dirty="0">
                <a:cs typeface="Arial" panose="020B0604020202020204" pitchFamily="34" charset="0"/>
              </a:rPr>
              <a:t>You can add “cross section only” units to your DMU by leaving the </a:t>
            </a:r>
            <a:r>
              <a:rPr lang="en-US" sz="2400" dirty="0" err="1">
                <a:cs typeface="Arial" panose="020B0604020202020204" pitchFamily="34" charset="0"/>
              </a:rPr>
              <a:t>MapUnit</a:t>
            </a:r>
            <a:r>
              <a:rPr lang="en-US" sz="2400" dirty="0">
                <a:cs typeface="Arial" panose="020B0604020202020204" pitchFamily="34" charset="0"/>
              </a:rPr>
              <a:t> value null for that row. We begin the Description with “Cross Section Only:”</a:t>
            </a:r>
          </a:p>
          <a:p>
            <a:pPr lvl="1"/>
            <a:r>
              <a:rPr lang="en-US" sz="2000" dirty="0">
                <a:cs typeface="Arial" panose="020B0604020202020204" pitchFamily="34" charset="0"/>
              </a:rPr>
              <a:t>Currently, we include cross section only units in the map unit legend to have one place that shows the stratigraphic order of units contained throughout the report (not just on the map). We felt omitting these from the DMU would be too great a loss of info. </a:t>
            </a:r>
          </a:p>
          <a:p>
            <a:endParaRPr lang="en-US" dirty="0"/>
          </a:p>
          <a:p>
            <a:pPr marL="457200" lvl="1" indent="0">
              <a:buNone/>
            </a:pPr>
            <a:endParaRPr lang="en-US" dirty="0"/>
          </a:p>
          <a:p>
            <a:pPr lvl="1"/>
            <a:endParaRPr lang="en-US" dirty="0"/>
          </a:p>
        </p:txBody>
      </p:sp>
    </p:spTree>
    <p:extLst>
      <p:ext uri="{BB962C8B-B14F-4D97-AF65-F5344CB8AC3E}">
        <p14:creationId xmlns:p14="http://schemas.microsoft.com/office/powerpoint/2010/main" val="11031398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8B688-D1AE-412D-833F-4235D9DF4229}"/>
              </a:ext>
            </a:extLst>
          </p:cNvPr>
          <p:cNvSpPr>
            <a:spLocks noGrp="1"/>
          </p:cNvSpPr>
          <p:nvPr>
            <p:ph type="title"/>
          </p:nvPr>
        </p:nvSpPr>
        <p:spPr/>
        <p:txBody>
          <a:bodyPr>
            <a:normAutofit/>
          </a:bodyPr>
          <a:lstStyle/>
          <a:p>
            <a:r>
              <a:rPr lang="en-US" sz="4000" dirty="0">
                <a:cs typeface="Arial" panose="020B0604020202020204" pitchFamily="34" charset="0"/>
              </a:rPr>
              <a:t>References</a:t>
            </a:r>
          </a:p>
        </p:txBody>
      </p:sp>
      <p:sp>
        <p:nvSpPr>
          <p:cNvPr id="3" name="Content Placeholder 2">
            <a:extLst>
              <a:ext uri="{FF2B5EF4-FFF2-40B4-BE49-F238E27FC236}">
                <a16:creationId xmlns:a16="http://schemas.microsoft.com/office/drawing/2014/main" id="{A1D2D6E9-A7F6-49EF-9C45-75AD0D39F92D}"/>
              </a:ext>
            </a:extLst>
          </p:cNvPr>
          <p:cNvSpPr>
            <a:spLocks noGrp="1"/>
          </p:cNvSpPr>
          <p:nvPr>
            <p:ph idx="1"/>
          </p:nvPr>
        </p:nvSpPr>
        <p:spPr>
          <a:xfrm>
            <a:off x="838200" y="1577009"/>
            <a:ext cx="10515600" cy="5075581"/>
          </a:xfrm>
        </p:spPr>
        <p:txBody>
          <a:bodyPr>
            <a:normAutofit fontScale="92500" lnSpcReduction="20000"/>
          </a:bodyPr>
          <a:lstStyle/>
          <a:p>
            <a:pPr marL="0" indent="0">
              <a:buNone/>
            </a:pPr>
            <a:r>
              <a:rPr lang="en-US" sz="1600" b="1" i="0" u="none" strike="noStrike" baseline="0" dirty="0">
                <a:solidFill>
                  <a:srgbClr val="211D1E"/>
                </a:solidFill>
                <a:cs typeface="Arial" panose="020B0604020202020204" pitchFamily="34" charset="0"/>
              </a:rPr>
              <a:t>Maps</a:t>
            </a:r>
          </a:p>
          <a:p>
            <a:pPr marL="0" indent="0">
              <a:buNone/>
            </a:pPr>
            <a:r>
              <a:rPr lang="en-US" sz="1400" b="0" i="0" u="none" strike="noStrike" baseline="0" dirty="0">
                <a:solidFill>
                  <a:srgbClr val="211D1E"/>
                </a:solidFill>
                <a:cs typeface="Arial" panose="020B0604020202020204" pitchFamily="34" charset="0"/>
              </a:rPr>
              <a:t>Berg, R.C., and Kempton, J.P., 1988, Stack-unit mapping of geologic materials in Illinois to a depth of 15 meters: Illinois State Geological Survey, Circular C542, scale 1:250,000.</a:t>
            </a:r>
          </a:p>
          <a:p>
            <a:pPr marL="0" indent="0">
              <a:buNone/>
            </a:pPr>
            <a:r>
              <a:rPr lang="en-US" sz="1400" b="0" i="0" u="none" strike="noStrike" baseline="0" dirty="0">
                <a:solidFill>
                  <a:srgbClr val="211D1E"/>
                </a:solidFill>
                <a:cs typeface="Arial" panose="020B0604020202020204" pitchFamily="34" charset="0"/>
              </a:rPr>
              <a:t>Grimley, D.A., 1999, Surficial geology map, Grafton Quadrangle (Illinois portion), Jersey and Calhoun Counties, Illinois: Illinois State Geological Survey, Illinois Geologic Quadrangle Map, IGQ Grafton-SG, 1 sheet, scale 1:24,000.</a:t>
            </a:r>
          </a:p>
          <a:p>
            <a:pPr marL="0" indent="0">
              <a:buNone/>
            </a:pPr>
            <a:r>
              <a:rPr lang="en-US" sz="1400" b="0" i="0" u="none" strike="noStrike" baseline="0" dirty="0">
                <a:solidFill>
                  <a:srgbClr val="211D1E"/>
                </a:solidFill>
                <a:cs typeface="Arial" panose="020B0604020202020204" pitchFamily="34" charset="0"/>
              </a:rPr>
              <a:t>Grimley, D.A., and K.A. </a:t>
            </a:r>
            <a:r>
              <a:rPr lang="en-US" sz="1400" b="0" i="0" u="none" strike="noStrike" baseline="0" dirty="0" err="1">
                <a:solidFill>
                  <a:srgbClr val="211D1E"/>
                </a:solidFill>
                <a:cs typeface="Arial" panose="020B0604020202020204" pitchFamily="34" charset="0"/>
              </a:rPr>
              <a:t>Walkowska</a:t>
            </a:r>
            <a:r>
              <a:rPr lang="en-US" sz="1400" b="0" i="0" u="none" strike="noStrike" baseline="0" dirty="0">
                <a:solidFill>
                  <a:srgbClr val="211D1E"/>
                </a:solidFill>
                <a:cs typeface="Arial" panose="020B0604020202020204" pitchFamily="34" charset="0"/>
              </a:rPr>
              <a:t>, 2017, Surficial geology of </a:t>
            </a:r>
            <a:r>
              <a:rPr lang="en-US" sz="1400" b="0" i="0" u="none" strike="noStrike" baseline="0" dirty="0" err="1">
                <a:solidFill>
                  <a:srgbClr val="211D1E"/>
                </a:solidFill>
                <a:cs typeface="Arial" panose="020B0604020202020204" pitchFamily="34" charset="0"/>
              </a:rPr>
              <a:t>Keyesport</a:t>
            </a:r>
            <a:r>
              <a:rPr lang="en-US" sz="1400" b="0" i="0" u="none" strike="noStrike" baseline="0" dirty="0">
                <a:solidFill>
                  <a:srgbClr val="211D1E"/>
                </a:solidFill>
                <a:cs typeface="Arial" panose="020B0604020202020204" pitchFamily="34" charset="0"/>
              </a:rPr>
              <a:t> Quadrangle, Clinton, Bond, and Fayette Counties, Illinois: Illinois State Geological Survey, Illinois Geologic Quadrangle Map, IGQ </a:t>
            </a:r>
            <a:r>
              <a:rPr lang="en-US" sz="1400" b="0" i="0" u="none" strike="noStrike" baseline="0" dirty="0" err="1">
                <a:solidFill>
                  <a:srgbClr val="211D1E"/>
                </a:solidFill>
                <a:cs typeface="Arial" panose="020B0604020202020204" pitchFamily="34" charset="0"/>
              </a:rPr>
              <a:t>Keyesport</a:t>
            </a:r>
            <a:r>
              <a:rPr lang="en-US" sz="1400" b="0" i="0" u="none" strike="noStrike" baseline="0" dirty="0">
                <a:solidFill>
                  <a:srgbClr val="211D1E"/>
                </a:solidFill>
                <a:cs typeface="Arial" panose="020B0604020202020204" pitchFamily="34" charset="0"/>
              </a:rPr>
              <a:t>-SG, 2 sheets, 1:24,000; report, 10 p.</a:t>
            </a:r>
          </a:p>
          <a:p>
            <a:pPr marL="0" indent="0">
              <a:buNone/>
            </a:pPr>
            <a:r>
              <a:rPr lang="en-US" sz="1400" dirty="0">
                <a:solidFill>
                  <a:srgbClr val="211D1E"/>
                </a:solidFill>
                <a:cs typeface="Arial" panose="020B0604020202020204" pitchFamily="34" charset="0"/>
              </a:rPr>
              <a:t>Gross, D.L., 1968, Surficial deposits McHenry County, Illinois: </a:t>
            </a:r>
            <a:r>
              <a:rPr lang="en-US" sz="1400" i="1" dirty="0">
                <a:solidFill>
                  <a:srgbClr val="211D1E"/>
                </a:solidFill>
                <a:cs typeface="Arial" panose="020B0604020202020204" pitchFamily="34" charset="0"/>
              </a:rPr>
              <a:t>in</a:t>
            </a:r>
            <a:r>
              <a:rPr lang="en-US" sz="1400" dirty="0">
                <a:solidFill>
                  <a:srgbClr val="211D1E"/>
                </a:solidFill>
                <a:cs typeface="Arial" panose="020B0604020202020204" pitchFamily="34" charset="0"/>
              </a:rPr>
              <a:t> Geology for planning in McHenry County, J.E. Hackett and M.R. McComas, 1969: Illinois State Geological Survey, Circular 438, 2 pl.</a:t>
            </a:r>
            <a:endParaRPr lang="en-US" sz="1400" b="0" i="0" u="none" strike="noStrike" baseline="0" dirty="0">
              <a:solidFill>
                <a:srgbClr val="211D1E"/>
              </a:solidFill>
              <a:cs typeface="Arial" panose="020B0604020202020204" pitchFamily="34" charset="0"/>
            </a:endParaRPr>
          </a:p>
          <a:p>
            <a:pPr marL="0" indent="0">
              <a:buNone/>
            </a:pPr>
            <a:r>
              <a:rPr lang="en-US" sz="1400" dirty="0">
                <a:solidFill>
                  <a:srgbClr val="211D1E"/>
                </a:solidFill>
                <a:cs typeface="Arial" panose="020B0604020202020204" pitchFamily="34" charset="0"/>
              </a:rPr>
              <a:t>Hunt, C.S., J.P. Kempton, 1977, Geologic materials to a depth of 20 feet (6 m), De Witt County, Illinois:</a:t>
            </a:r>
            <a:r>
              <a:rPr lang="en-US" sz="1400" i="1" dirty="0">
                <a:solidFill>
                  <a:srgbClr val="211D1E"/>
                </a:solidFill>
                <a:cs typeface="Arial" panose="020B0604020202020204" pitchFamily="34" charset="0"/>
              </a:rPr>
              <a:t> in </a:t>
            </a:r>
            <a:r>
              <a:rPr lang="en-US" sz="1400" dirty="0">
                <a:solidFill>
                  <a:srgbClr val="211D1E"/>
                </a:solidFill>
                <a:cs typeface="Arial" panose="020B0604020202020204" pitchFamily="34" charset="0"/>
              </a:rPr>
              <a:t>Geology for planning in De Witt County, Illinois: Illinois State Geological Survey, Environmental geology no. 83. </a:t>
            </a:r>
          </a:p>
          <a:p>
            <a:pPr marL="0" indent="0">
              <a:buNone/>
            </a:pPr>
            <a:r>
              <a:rPr lang="en-US" sz="1400" b="0" i="0" u="none" strike="noStrike" baseline="0" dirty="0">
                <a:solidFill>
                  <a:srgbClr val="211D1E"/>
                </a:solidFill>
                <a:cs typeface="Arial" panose="020B0604020202020204" pitchFamily="34" charset="0"/>
              </a:rPr>
              <a:t>Phillips, A.C., 2010, Surficial Geology of Paderborn Quadrangle, Monroe and St. Clair Counties, Illinois: Illinois State Geological Survey, Illinois Geologic Quadrangle Map, IGQ Paderborn-SG, 2 sheets, 1:24,000, report, 7 p. </a:t>
            </a:r>
          </a:p>
          <a:p>
            <a:pPr marL="0" indent="0">
              <a:buNone/>
            </a:pPr>
            <a:endParaRPr lang="en-US" sz="1400" dirty="0">
              <a:solidFill>
                <a:srgbClr val="211D1E"/>
              </a:solidFill>
              <a:cs typeface="Arial" panose="020B0604020202020204" pitchFamily="34" charset="0"/>
            </a:endParaRPr>
          </a:p>
          <a:p>
            <a:pPr marL="0" indent="0">
              <a:buNone/>
            </a:pPr>
            <a:r>
              <a:rPr lang="en-US" sz="1600" b="1" dirty="0">
                <a:solidFill>
                  <a:srgbClr val="211D1E"/>
                </a:solidFill>
                <a:cs typeface="Arial" panose="020B0604020202020204" pitchFamily="34" charset="0"/>
              </a:rPr>
              <a:t>Reports</a:t>
            </a:r>
          </a:p>
          <a:p>
            <a:pPr marL="0" indent="0">
              <a:buNone/>
            </a:pPr>
            <a:r>
              <a:rPr lang="en-US" sz="1400" b="0" i="0" u="none" strike="noStrike" baseline="0" dirty="0">
                <a:solidFill>
                  <a:srgbClr val="211D1E"/>
                </a:solidFill>
                <a:cs typeface="Arial" panose="020B0604020202020204" pitchFamily="34" charset="0"/>
              </a:rPr>
              <a:t>Berg, R.C., and </a:t>
            </a:r>
            <a:r>
              <a:rPr lang="en-US" sz="1400" b="0" i="0" u="none" strike="noStrike" baseline="0" dirty="0" err="1">
                <a:solidFill>
                  <a:srgbClr val="211D1E"/>
                </a:solidFill>
                <a:cs typeface="Arial" panose="020B0604020202020204" pitchFamily="34" charset="0"/>
              </a:rPr>
              <a:t>Greenpool</a:t>
            </a:r>
            <a:r>
              <a:rPr lang="en-US" sz="1400" b="0" i="0" u="none" strike="noStrike" baseline="0" dirty="0">
                <a:solidFill>
                  <a:srgbClr val="211D1E"/>
                </a:solidFill>
                <a:cs typeface="Arial" panose="020B0604020202020204" pitchFamily="34" charset="0"/>
              </a:rPr>
              <a:t>, M.R., 1993, Stack-unit Geologic Mapping: Color-Coded and Computer-Based Methodology: Illinois State Geological Survey, Circular C552.</a:t>
            </a:r>
          </a:p>
          <a:p>
            <a:pPr marL="0" indent="0">
              <a:buNone/>
            </a:pPr>
            <a:r>
              <a:rPr lang="en-US" sz="1400" b="0" i="0" u="none" strike="noStrike" baseline="0" dirty="0">
                <a:solidFill>
                  <a:srgbClr val="211D1E"/>
                </a:solidFill>
                <a:cs typeface="Arial" panose="020B0604020202020204" pitchFamily="34" charset="0"/>
              </a:rPr>
              <a:t>Kempton, J.P., 1981, Three-dimensional geologic mapping for environmental studies in Illinois: Illinois State Geological Survey, Environmental geology no. 100.</a:t>
            </a:r>
          </a:p>
          <a:p>
            <a:pPr marL="0" indent="0">
              <a:buNone/>
            </a:pPr>
            <a:r>
              <a:rPr lang="en-US" sz="1400" b="0" i="0" u="none" strike="noStrike" baseline="0" dirty="0">
                <a:solidFill>
                  <a:srgbClr val="211D1E"/>
                </a:solidFill>
                <a:cs typeface="Arial" panose="020B0604020202020204" pitchFamily="34" charset="0"/>
              </a:rPr>
              <a:t>U.S. Geological Survey National Cooperative Geologic Mapping Program, 2020, GeMS (Geologic Map Schema)—A standard format for the digital publication of geologic maps: U.S. Geological Survey Techniques and Methods, book 11, chap. B10, 74 p., </a:t>
            </a:r>
            <a:r>
              <a:rPr lang="en-US" sz="1400" b="0" i="0" u="none" strike="noStrike" baseline="0" dirty="0">
                <a:solidFill>
                  <a:srgbClr val="211D1E"/>
                </a:solidFill>
                <a:cs typeface="Arial" panose="020B0604020202020204" pitchFamily="34" charset="0"/>
                <a:hlinkClick r:id="rId2"/>
              </a:rPr>
              <a:t>https://doi.org/10.3133/tm11B10</a:t>
            </a:r>
            <a:r>
              <a:rPr lang="en-US" sz="1400" dirty="0">
                <a:solidFill>
                  <a:srgbClr val="211D1E"/>
                </a:solidFill>
                <a:cs typeface="Arial" panose="020B0604020202020204" pitchFamily="34" charset="0"/>
              </a:rPr>
              <a:t>.</a:t>
            </a:r>
            <a:endParaRPr lang="en-US" sz="1400" b="0" i="0" u="none" strike="noStrike" baseline="0" dirty="0">
              <a:solidFill>
                <a:srgbClr val="211D1E"/>
              </a:solidFill>
              <a:cs typeface="Arial" panose="020B0604020202020204" pitchFamily="34" charset="0"/>
            </a:endParaRPr>
          </a:p>
          <a:p>
            <a:pPr marL="0" indent="0">
              <a:buNone/>
            </a:pPr>
            <a:endParaRPr lang="en-US" sz="1400" b="0" i="0" u="none" strike="noStrike" baseline="0" dirty="0">
              <a:solidFill>
                <a:srgbClr val="211D1E"/>
              </a:solidFill>
              <a:cs typeface="Arial" panose="020B0604020202020204" pitchFamily="34" charset="0"/>
            </a:endParaRPr>
          </a:p>
          <a:p>
            <a:pPr marL="0" indent="0">
              <a:buNone/>
            </a:pPr>
            <a:endParaRPr lang="en-US" sz="1400" dirty="0">
              <a:cs typeface="Arial" panose="020B0604020202020204" pitchFamily="34" charset="0"/>
            </a:endParaRPr>
          </a:p>
        </p:txBody>
      </p:sp>
    </p:spTree>
    <p:extLst>
      <p:ext uri="{BB962C8B-B14F-4D97-AF65-F5344CB8AC3E}">
        <p14:creationId xmlns:p14="http://schemas.microsoft.com/office/powerpoint/2010/main" val="131938662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24340</TotalTime>
  <Words>6429</Words>
  <Application>Microsoft Office PowerPoint</Application>
  <PresentationFormat>Widescreen</PresentationFormat>
  <Paragraphs>279</Paragraphs>
  <Slides>30</Slides>
  <Notes>22</Notes>
  <HiddenSlides>0</HiddenSlides>
  <MMClips>0</MMClip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Facet</vt:lpstr>
      <vt:lpstr>Office Theme</vt:lpstr>
      <vt:lpstr>Converting Surficial,  Stack-Unit Maps to GeMS Presented by Emily Bunse and Janet Camarca, Illinois State Geological Survey  CDEFG Meeting, April 12, 2021 </vt:lpstr>
      <vt:lpstr>PowerPoint Presentation</vt:lpstr>
      <vt:lpstr>Why do we map stack units?</vt:lpstr>
      <vt:lpstr>Stack Unit Terms</vt:lpstr>
      <vt:lpstr>Stack Unit Relationships</vt:lpstr>
      <vt:lpstr>PowerPoint Presentation</vt:lpstr>
      <vt:lpstr>PowerPoint Presentation</vt:lpstr>
      <vt:lpstr>ISGS Guidelines for Converting GMDM to GeMS</vt:lpstr>
      <vt:lpstr>ISGS workflow to convert GMDM to GeMS</vt:lpstr>
      <vt:lpstr>ISGS workflow to convert GMDM to GeMS</vt:lpstr>
      <vt:lpstr>Tables:</vt:lpstr>
      <vt:lpstr>Description of Map Units (DMU)</vt:lpstr>
      <vt:lpstr>Map Units Polys / Contacts Faults:</vt:lpstr>
      <vt:lpstr>Metadata</vt:lpstr>
      <vt:lpstr>Topology and Validate</vt:lpstr>
      <vt:lpstr>Geologic Names Check</vt:lpstr>
      <vt:lpstr>Level 3 and GNC all good…</vt:lpstr>
      <vt:lpstr>Back to Stack Units in GeMS</vt:lpstr>
      <vt:lpstr>Guidelines from GeMS  (Techniques and Methods 11-B10)</vt:lpstr>
      <vt:lpstr>PowerPoint Presentation</vt:lpstr>
      <vt:lpstr>PowerPoint Presentation</vt:lpstr>
      <vt:lpstr>ISGS Stack Units Encoding Process</vt:lpstr>
      <vt:lpstr>PowerPoint Presentation</vt:lpstr>
      <vt:lpstr>PowerPoint Presentation</vt:lpstr>
      <vt:lpstr>PowerPoint Presentation</vt:lpstr>
      <vt:lpstr>PowerPoint Presentation</vt:lpstr>
      <vt:lpstr>Is this GeMS Compliant?</vt:lpstr>
      <vt:lpstr>Remaining Questions </vt:lpstr>
      <vt:lpstr>Tips for MapUnit Values</vt:lpstr>
      <vt:lpstr>References</vt:lpstr>
    </vt:vector>
  </TitlesOfParts>
  <Company>University of Illinois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Converting Surficial Stack Unit Maps to GeMS</dc:title>
  <dc:creator>Camarca, Janet Lee</dc:creator>
  <cp:lastModifiedBy>Bunse, Emily</cp:lastModifiedBy>
  <cp:revision>34</cp:revision>
  <dcterms:created xsi:type="dcterms:W3CDTF">2021-03-15T17:07:24Z</dcterms:created>
  <dcterms:modified xsi:type="dcterms:W3CDTF">2021-04-22T21:15:06Z</dcterms:modified>
</cp:coreProperties>
</file>