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61" r:id="rId2"/>
    <p:sldId id="262" r:id="rId3"/>
    <p:sldId id="257" r:id="rId4"/>
    <p:sldId id="264" r:id="rId5"/>
    <p:sldId id="265" r:id="rId6"/>
    <p:sldId id="266" r:id="rId7"/>
    <p:sldId id="26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3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69" autoAdjust="0"/>
    <p:restoredTop sz="94660"/>
  </p:normalViewPr>
  <p:slideViewPr>
    <p:cSldViewPr showGuides="1">
      <p:cViewPr varScale="1">
        <p:scale>
          <a:sx n="166" d="100"/>
          <a:sy n="166" d="100"/>
        </p:scale>
        <p:origin x="1488" y="144"/>
      </p:cViewPr>
      <p:guideLst>
        <p:guide orient="horz" pos="2160"/>
        <p:guide pos="4320"/>
      </p:guideLst>
    </p:cSldViewPr>
  </p:slideViewPr>
  <p:notesTextViewPr>
    <p:cViewPr>
      <p:scale>
        <a:sx n="1" d="1"/>
        <a:sy n="1" d="1"/>
      </p:scale>
      <p:origin x="0" y="0"/>
    </p:cViewPr>
  </p:notesTextViewPr>
  <p:gridSpacing cx="228600" cy="228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E71C71-615F-43D3-B924-C71830730433}" type="datetimeFigureOut">
              <a:rPr lang="en-US" smtClean="0"/>
              <a:t>3/6/2019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452C2B-623F-4235-A8DC-8A6B57176AFC}" type="slidenum">
              <a:rPr lang="en-US" smtClean="0"/>
              <a:t>‹#›</a:t>
            </a:fld>
            <a:endParaRPr lang="en-US"/>
          </a:p>
        </p:txBody>
      </p:sp>
    </p:spTree>
    <p:extLst>
      <p:ext uri="{BB962C8B-B14F-4D97-AF65-F5344CB8AC3E}">
        <p14:creationId xmlns:p14="http://schemas.microsoft.com/office/powerpoint/2010/main" val="2115910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689E31E-9AE0-4050-8017-095452A76781}"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18512-D4DC-4539-9086-0EB52948CB72}" type="slidenum">
              <a:rPr lang="en-US" smtClean="0"/>
              <a:t>‹#›</a:t>
            </a:fld>
            <a:endParaRPr lang="en-US"/>
          </a:p>
        </p:txBody>
      </p:sp>
    </p:spTree>
    <p:extLst>
      <p:ext uri="{BB962C8B-B14F-4D97-AF65-F5344CB8AC3E}">
        <p14:creationId xmlns:p14="http://schemas.microsoft.com/office/powerpoint/2010/main" val="3417569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689E31E-9AE0-4050-8017-095452A76781}"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18512-D4DC-4539-9086-0EB52948CB72}" type="slidenum">
              <a:rPr lang="en-US" smtClean="0"/>
              <a:t>‹#›</a:t>
            </a:fld>
            <a:endParaRPr lang="en-US"/>
          </a:p>
        </p:txBody>
      </p:sp>
    </p:spTree>
    <p:extLst>
      <p:ext uri="{BB962C8B-B14F-4D97-AF65-F5344CB8AC3E}">
        <p14:creationId xmlns:p14="http://schemas.microsoft.com/office/powerpoint/2010/main" val="3750467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89E31E-9AE0-4050-8017-095452A76781}"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18512-D4DC-4539-9086-0EB52948CB72}" type="slidenum">
              <a:rPr lang="en-US" smtClean="0"/>
              <a:t>‹#›</a:t>
            </a:fld>
            <a:endParaRPr lang="en-US"/>
          </a:p>
        </p:txBody>
      </p:sp>
    </p:spTree>
    <p:extLst>
      <p:ext uri="{BB962C8B-B14F-4D97-AF65-F5344CB8AC3E}">
        <p14:creationId xmlns:p14="http://schemas.microsoft.com/office/powerpoint/2010/main" val="3891516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689E31E-9AE0-4050-8017-095452A76781}" type="datetimeFigureOut">
              <a:rPr lang="en-US" smtClean="0"/>
              <a:t>3/6/2019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018512-D4DC-4539-9086-0EB52948CB72}" type="slidenum">
              <a:rPr lang="en-US" smtClean="0"/>
              <a:t>‹#›</a:t>
            </a:fld>
            <a:endParaRPr lang="en-US"/>
          </a:p>
        </p:txBody>
      </p:sp>
    </p:spTree>
    <p:extLst>
      <p:ext uri="{BB962C8B-B14F-4D97-AF65-F5344CB8AC3E}">
        <p14:creationId xmlns:p14="http://schemas.microsoft.com/office/powerpoint/2010/main" val="2282866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689E31E-9AE0-4050-8017-095452A76781}" type="datetimeFigureOut">
              <a:rPr lang="en-US" smtClean="0"/>
              <a:t>3/6/2019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018512-D4DC-4539-9086-0EB52948CB72}" type="slidenum">
              <a:rPr lang="en-US" smtClean="0"/>
              <a:t>‹#›</a:t>
            </a:fld>
            <a:endParaRPr lang="en-US"/>
          </a:p>
        </p:txBody>
      </p:sp>
    </p:spTree>
    <p:extLst>
      <p:ext uri="{BB962C8B-B14F-4D97-AF65-F5344CB8AC3E}">
        <p14:creationId xmlns:p14="http://schemas.microsoft.com/office/powerpoint/2010/main" val="220153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689E31E-9AE0-4050-8017-095452A76781}" type="datetimeFigureOut">
              <a:rPr lang="en-US" smtClean="0"/>
              <a:t>3/6/2019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018512-D4DC-4539-9086-0EB52948CB72}" type="slidenum">
              <a:rPr lang="en-US" smtClean="0"/>
              <a:t>‹#›</a:t>
            </a:fld>
            <a:endParaRPr lang="en-US"/>
          </a:p>
        </p:txBody>
      </p:sp>
    </p:spTree>
    <p:extLst>
      <p:ext uri="{BB962C8B-B14F-4D97-AF65-F5344CB8AC3E}">
        <p14:creationId xmlns:p14="http://schemas.microsoft.com/office/powerpoint/2010/main" val="3924880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89E31E-9AE0-4050-8017-095452A76781}" type="datetimeFigureOut">
              <a:rPr lang="en-US" smtClean="0"/>
              <a:t>3/6/2019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018512-D4DC-4539-9086-0EB52948CB72}" type="slidenum">
              <a:rPr lang="en-US" smtClean="0"/>
              <a:t>‹#›</a:t>
            </a:fld>
            <a:endParaRPr lang="en-US"/>
          </a:p>
        </p:txBody>
      </p:sp>
    </p:spTree>
    <p:extLst>
      <p:ext uri="{BB962C8B-B14F-4D97-AF65-F5344CB8AC3E}">
        <p14:creationId xmlns:p14="http://schemas.microsoft.com/office/powerpoint/2010/main" val="1750841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89E31E-9AE0-4050-8017-095452A76781}" type="datetimeFigureOut">
              <a:rPr lang="en-US" smtClean="0"/>
              <a:t>3/6/2019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018512-D4DC-4539-9086-0EB52948CB72}" type="slidenum">
              <a:rPr lang="en-US" smtClean="0"/>
              <a:t>‹#›</a:t>
            </a:fld>
            <a:endParaRPr lang="en-US"/>
          </a:p>
        </p:txBody>
      </p:sp>
    </p:spTree>
    <p:extLst>
      <p:ext uri="{BB962C8B-B14F-4D97-AF65-F5344CB8AC3E}">
        <p14:creationId xmlns:p14="http://schemas.microsoft.com/office/powerpoint/2010/main" val="556368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89E31E-9AE0-4050-8017-095452A76781}" type="datetimeFigureOut">
              <a:rPr lang="en-US" smtClean="0"/>
              <a:t>3/6/2019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018512-D4DC-4539-9086-0EB52948CB72}" type="slidenum">
              <a:rPr lang="en-US" smtClean="0"/>
              <a:t>‹#›</a:t>
            </a:fld>
            <a:endParaRPr lang="en-US"/>
          </a:p>
        </p:txBody>
      </p:sp>
    </p:spTree>
    <p:extLst>
      <p:ext uri="{BB962C8B-B14F-4D97-AF65-F5344CB8AC3E}">
        <p14:creationId xmlns:p14="http://schemas.microsoft.com/office/powerpoint/2010/main" val="3369923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689E31E-9AE0-4050-8017-095452A76781}"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18512-D4DC-4539-9086-0EB52948CB72}" type="slidenum">
              <a:rPr lang="en-US" smtClean="0"/>
              <a:t>‹#›</a:t>
            </a:fld>
            <a:endParaRPr lang="en-US"/>
          </a:p>
        </p:txBody>
      </p:sp>
    </p:spTree>
    <p:extLst>
      <p:ext uri="{BB962C8B-B14F-4D97-AF65-F5344CB8AC3E}">
        <p14:creationId xmlns:p14="http://schemas.microsoft.com/office/powerpoint/2010/main" val="1114810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689E31E-9AE0-4050-8017-095452A76781}" type="datetimeFigureOut">
              <a:rPr lang="en-US" smtClean="0"/>
              <a:t>3/6/2019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018512-D4DC-4539-9086-0EB52948CB72}" type="slidenum">
              <a:rPr lang="en-US" smtClean="0"/>
              <a:t>‹#›</a:t>
            </a:fld>
            <a:endParaRPr lang="en-US"/>
          </a:p>
        </p:txBody>
      </p:sp>
    </p:spTree>
    <p:extLst>
      <p:ext uri="{BB962C8B-B14F-4D97-AF65-F5344CB8AC3E}">
        <p14:creationId xmlns:p14="http://schemas.microsoft.com/office/powerpoint/2010/main" val="3341769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89E31E-9AE0-4050-8017-095452A76781}" type="datetimeFigureOut">
              <a:rPr lang="en-US" smtClean="0"/>
              <a:t>3/6/2019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18512-D4DC-4539-9086-0EB52948CB72}" type="slidenum">
              <a:rPr lang="en-US" smtClean="0"/>
              <a:t>‹#›</a:t>
            </a:fld>
            <a:endParaRPr lang="en-US"/>
          </a:p>
        </p:txBody>
      </p:sp>
    </p:spTree>
    <p:extLst>
      <p:ext uri="{BB962C8B-B14F-4D97-AF65-F5344CB8AC3E}">
        <p14:creationId xmlns:p14="http://schemas.microsoft.com/office/powerpoint/2010/main" val="13624738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09600" y="381000"/>
            <a:ext cx="7772400" cy="2387600"/>
          </a:xfrm>
        </p:spPr>
        <p:txBody>
          <a:bodyPr>
            <a:normAutofit/>
          </a:bodyPr>
          <a:lstStyle/>
          <a:p>
            <a:r>
              <a:rPr lang="en-US" sz="4400" dirty="0" smtClean="0"/>
              <a:t>Combined Bedrock &amp; Surficial Geologic Maps:</a:t>
            </a:r>
            <a:br>
              <a:rPr lang="en-US" sz="4400" dirty="0" smtClean="0"/>
            </a:br>
            <a:r>
              <a:rPr lang="en-US" sz="4400" dirty="0" smtClean="0"/>
              <a:t>Topological Considerations</a:t>
            </a:r>
            <a:endParaRPr lang="en-US" sz="4400" dirty="0"/>
          </a:p>
        </p:txBody>
      </p:sp>
      <p:sp>
        <p:nvSpPr>
          <p:cNvPr id="5" name="Subtitle 4"/>
          <p:cNvSpPr>
            <a:spLocks noGrp="1"/>
          </p:cNvSpPr>
          <p:nvPr>
            <p:ph type="subTitle" idx="1"/>
          </p:nvPr>
        </p:nvSpPr>
        <p:spPr/>
        <p:txBody>
          <a:bodyPr/>
          <a:lstStyle/>
          <a:p>
            <a:endParaRPr lang="en-US"/>
          </a:p>
        </p:txBody>
      </p:sp>
      <p:pic>
        <p:nvPicPr>
          <p:cNvPr id="6" name="Picture 5"/>
          <p:cNvPicPr>
            <a:picLocks noChangeAspect="1"/>
          </p:cNvPicPr>
          <p:nvPr/>
        </p:nvPicPr>
        <p:blipFill>
          <a:blip r:embed="rId2"/>
          <a:stretch>
            <a:fillRect/>
          </a:stretch>
        </p:blipFill>
        <p:spPr>
          <a:xfrm>
            <a:off x="1828800" y="3429000"/>
            <a:ext cx="5334000" cy="3016173"/>
          </a:xfrm>
          <a:prstGeom prst="rect">
            <a:avLst/>
          </a:prstGeom>
        </p:spPr>
      </p:pic>
    </p:spTree>
    <p:extLst>
      <p:ext uri="{BB962C8B-B14F-4D97-AF65-F5344CB8AC3E}">
        <p14:creationId xmlns:p14="http://schemas.microsoft.com/office/powerpoint/2010/main" val="3948538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77874"/>
          </a:xfrm>
        </p:spPr>
        <p:txBody>
          <a:bodyPr>
            <a:normAutofit/>
          </a:bodyPr>
          <a:lstStyle/>
          <a:p>
            <a:r>
              <a:rPr lang="en-US" sz="3600" dirty="0" smtClean="0"/>
              <a:t>The Issue</a:t>
            </a:r>
            <a:endParaRPr lang="en-US" sz="3600" dirty="0"/>
          </a:p>
        </p:txBody>
      </p:sp>
      <p:sp>
        <p:nvSpPr>
          <p:cNvPr id="3" name="Content Placeholder 2"/>
          <p:cNvSpPr>
            <a:spLocks noGrp="1"/>
          </p:cNvSpPr>
          <p:nvPr>
            <p:ph idx="1"/>
          </p:nvPr>
        </p:nvSpPr>
        <p:spPr>
          <a:xfrm>
            <a:off x="560717" y="1132006"/>
            <a:ext cx="7886700" cy="4351338"/>
          </a:xfrm>
        </p:spPr>
        <p:txBody>
          <a:bodyPr>
            <a:normAutofit/>
          </a:bodyPr>
          <a:lstStyle/>
          <a:p>
            <a:r>
              <a:rPr lang="en-US" sz="1800" dirty="0" err="1" smtClean="0"/>
              <a:t>GeMs</a:t>
            </a:r>
            <a:r>
              <a:rPr lang="en-US" sz="1800" dirty="0" smtClean="0"/>
              <a:t> Specifies that as part of the </a:t>
            </a:r>
            <a:r>
              <a:rPr lang="en-US" sz="1800" b="1" dirty="0" smtClean="0"/>
              <a:t>Map Graphic </a:t>
            </a:r>
            <a:r>
              <a:rPr lang="en-US" sz="1800" dirty="0"/>
              <a:t>the requirement </a:t>
            </a:r>
            <a:r>
              <a:rPr lang="en-US" sz="1800" dirty="0" smtClean="0"/>
              <a:t>for </a:t>
            </a:r>
            <a:r>
              <a:rPr lang="en-US" sz="1800" i="1" dirty="0" smtClean="0"/>
              <a:t>“map-unit polygons (that cover the mapped area without gaps or overlaps…”</a:t>
            </a:r>
          </a:p>
          <a:p>
            <a:r>
              <a:rPr lang="en-US" sz="1800" dirty="0" smtClean="0"/>
              <a:t>This assumes (a) </a:t>
            </a:r>
            <a:r>
              <a:rPr lang="en-US" sz="1800" u="sng" dirty="0" smtClean="0"/>
              <a:t>single</a:t>
            </a:r>
            <a:r>
              <a:rPr lang="en-US" sz="1800" dirty="0" smtClean="0"/>
              <a:t> conceptual surface being modeled, and (2) as result a geodatabase “Planar Topology” (</a:t>
            </a:r>
            <a:r>
              <a:rPr lang="en-US" sz="1800" i="1" dirty="0" smtClean="0"/>
              <a:t>Note the importance of Planar</a:t>
            </a:r>
            <a:r>
              <a:rPr lang="en-US" sz="1800" dirty="0" smtClean="0"/>
              <a:t>) can adequately check for logical inconsistencies</a:t>
            </a:r>
          </a:p>
          <a:p>
            <a:r>
              <a:rPr lang="en-US" sz="1800" dirty="0" smtClean="0"/>
              <a:t>Cartographically as part of a “Map Graphic” this can make sense, but breaks down when attempting to generate logically consistent robust geologic data with a map that includes both bedrock and surficial units</a:t>
            </a:r>
          </a:p>
          <a:p>
            <a:r>
              <a:rPr lang="en-US" sz="1800" dirty="0" smtClean="0"/>
              <a:t>The Topologic Rule </a:t>
            </a:r>
            <a:r>
              <a:rPr lang="en-US" sz="1800" i="1" dirty="0" smtClean="0"/>
              <a:t>Must not have gaps </a:t>
            </a:r>
            <a:r>
              <a:rPr lang="en-US" sz="1800" dirty="0" smtClean="0"/>
              <a:t>dictates that the ‘known’ bedrock polygon under surficial polygons must be </a:t>
            </a:r>
            <a:r>
              <a:rPr lang="en-US" sz="1800" b="1" dirty="0" smtClean="0"/>
              <a:t>deleted</a:t>
            </a:r>
            <a:r>
              <a:rPr lang="en-US" sz="1800" dirty="0" smtClean="0"/>
              <a:t> to ensure a valid topology</a:t>
            </a:r>
          </a:p>
          <a:p>
            <a:r>
              <a:rPr lang="en-US" sz="1800" dirty="0" smtClean="0"/>
              <a:t>A human geologic map reader understands that the dashed hidden contacts means that the bedrock continues under the surficial unit (with some level of certainty). The current data model cannot do this.</a:t>
            </a:r>
          </a:p>
          <a:p>
            <a:endParaRPr lang="en-US" sz="1800" dirty="0" smtClean="0"/>
          </a:p>
          <a:p>
            <a:endParaRPr lang="en-US" sz="1800" dirty="0"/>
          </a:p>
        </p:txBody>
      </p:sp>
      <p:sp>
        <p:nvSpPr>
          <p:cNvPr id="14" name="Freeform 13"/>
          <p:cNvSpPr/>
          <p:nvPr/>
        </p:nvSpPr>
        <p:spPr>
          <a:xfrm>
            <a:off x="2499482" y="5650581"/>
            <a:ext cx="2546972" cy="930442"/>
          </a:xfrm>
          <a:custGeom>
            <a:avLst/>
            <a:gdLst>
              <a:gd name="connsiteX0" fmla="*/ 3087 w 2537740"/>
              <a:gd name="connsiteY0" fmla="*/ 0 h 930442"/>
              <a:gd name="connsiteX1" fmla="*/ 3087 w 2537740"/>
              <a:gd name="connsiteY1" fmla="*/ 0 h 930442"/>
              <a:gd name="connsiteX2" fmla="*/ 1615319 w 2537740"/>
              <a:gd name="connsiteY2" fmla="*/ 232610 h 930442"/>
              <a:gd name="connsiteX3" fmla="*/ 2529719 w 2537740"/>
              <a:gd name="connsiteY3" fmla="*/ 449179 h 930442"/>
              <a:gd name="connsiteX4" fmla="*/ 2537740 w 2537740"/>
              <a:gd name="connsiteY4" fmla="*/ 922421 h 930442"/>
              <a:gd name="connsiteX5" fmla="*/ 3087 w 2537740"/>
              <a:gd name="connsiteY5" fmla="*/ 930442 h 930442"/>
              <a:gd name="connsiteX6" fmla="*/ 3087 w 2537740"/>
              <a:gd name="connsiteY6" fmla="*/ 0 h 930442"/>
              <a:gd name="connsiteX0" fmla="*/ 3087 w 2546972"/>
              <a:gd name="connsiteY0" fmla="*/ 0 h 930442"/>
              <a:gd name="connsiteX1" fmla="*/ 3087 w 2546972"/>
              <a:gd name="connsiteY1" fmla="*/ 0 h 930442"/>
              <a:gd name="connsiteX2" fmla="*/ 1615319 w 2546972"/>
              <a:gd name="connsiteY2" fmla="*/ 232610 h 930442"/>
              <a:gd name="connsiteX3" fmla="*/ 2546972 w 2546972"/>
              <a:gd name="connsiteY3" fmla="*/ 460681 h 930442"/>
              <a:gd name="connsiteX4" fmla="*/ 2537740 w 2546972"/>
              <a:gd name="connsiteY4" fmla="*/ 922421 h 930442"/>
              <a:gd name="connsiteX5" fmla="*/ 3087 w 2546972"/>
              <a:gd name="connsiteY5" fmla="*/ 930442 h 930442"/>
              <a:gd name="connsiteX6" fmla="*/ 3087 w 2546972"/>
              <a:gd name="connsiteY6" fmla="*/ 0 h 93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6972" h="930442">
                <a:moveTo>
                  <a:pt x="3087" y="0"/>
                </a:moveTo>
                <a:lnTo>
                  <a:pt x="3087" y="0"/>
                </a:lnTo>
                <a:lnTo>
                  <a:pt x="1615319" y="232610"/>
                </a:lnTo>
                <a:lnTo>
                  <a:pt x="2546972" y="460681"/>
                </a:lnTo>
                <a:lnTo>
                  <a:pt x="2537740" y="922421"/>
                </a:lnTo>
                <a:lnTo>
                  <a:pt x="3087" y="930442"/>
                </a:lnTo>
                <a:cubicBezTo>
                  <a:pt x="413" y="617621"/>
                  <a:pt x="-2260" y="304800"/>
                  <a:pt x="3087" y="0"/>
                </a:cubicBez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5029200" y="5979444"/>
            <a:ext cx="1178943" cy="585537"/>
          </a:xfrm>
          <a:custGeom>
            <a:avLst/>
            <a:gdLst>
              <a:gd name="connsiteX0" fmla="*/ 16042 w 1828800"/>
              <a:gd name="connsiteY0" fmla="*/ 449179 h 898358"/>
              <a:gd name="connsiteX1" fmla="*/ 1155032 w 1828800"/>
              <a:gd name="connsiteY1" fmla="*/ 312821 h 898358"/>
              <a:gd name="connsiteX2" fmla="*/ 1828800 w 1828800"/>
              <a:gd name="connsiteY2" fmla="*/ 0 h 898358"/>
              <a:gd name="connsiteX3" fmla="*/ 1828800 w 1828800"/>
              <a:gd name="connsiteY3" fmla="*/ 890337 h 898358"/>
              <a:gd name="connsiteX4" fmla="*/ 0 w 1828800"/>
              <a:gd name="connsiteY4" fmla="*/ 898358 h 898358"/>
              <a:gd name="connsiteX5" fmla="*/ 16042 w 1828800"/>
              <a:gd name="connsiteY5" fmla="*/ 449179 h 898358"/>
              <a:gd name="connsiteX0" fmla="*/ 16042 w 1828800"/>
              <a:gd name="connsiteY0" fmla="*/ 136358 h 585537"/>
              <a:gd name="connsiteX1" fmla="*/ 1155032 w 1828800"/>
              <a:gd name="connsiteY1" fmla="*/ 0 h 585537"/>
              <a:gd name="connsiteX2" fmla="*/ 1828800 w 1828800"/>
              <a:gd name="connsiteY2" fmla="*/ 577516 h 585537"/>
              <a:gd name="connsiteX3" fmla="*/ 0 w 1828800"/>
              <a:gd name="connsiteY3" fmla="*/ 585537 h 585537"/>
              <a:gd name="connsiteX4" fmla="*/ 16042 w 1828800"/>
              <a:gd name="connsiteY4" fmla="*/ 136358 h 585537"/>
              <a:gd name="connsiteX0" fmla="*/ 16042 w 1178943"/>
              <a:gd name="connsiteY0" fmla="*/ 136358 h 585537"/>
              <a:gd name="connsiteX1" fmla="*/ 1155032 w 1178943"/>
              <a:gd name="connsiteY1" fmla="*/ 0 h 585537"/>
              <a:gd name="connsiteX2" fmla="*/ 1178943 w 1178943"/>
              <a:gd name="connsiteY2" fmla="*/ 583267 h 585537"/>
              <a:gd name="connsiteX3" fmla="*/ 0 w 1178943"/>
              <a:gd name="connsiteY3" fmla="*/ 585537 h 585537"/>
              <a:gd name="connsiteX4" fmla="*/ 16042 w 1178943"/>
              <a:gd name="connsiteY4" fmla="*/ 136358 h 585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943" h="585537">
                <a:moveTo>
                  <a:pt x="16042" y="136358"/>
                </a:moveTo>
                <a:lnTo>
                  <a:pt x="1155032" y="0"/>
                </a:lnTo>
                <a:lnTo>
                  <a:pt x="1178943" y="583267"/>
                </a:lnTo>
                <a:lnTo>
                  <a:pt x="0" y="585537"/>
                </a:lnTo>
                <a:lnTo>
                  <a:pt x="16042" y="136358"/>
                </a:lnTo>
                <a:close/>
              </a:path>
            </a:pathLst>
          </a:custGeom>
          <a:solidFill>
            <a:srgbClr val="99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p:cNvSpPr/>
          <p:nvPr/>
        </p:nvSpPr>
        <p:spPr>
          <a:xfrm>
            <a:off x="4061418" y="5738812"/>
            <a:ext cx="2131895" cy="378201"/>
          </a:xfrm>
          <a:custGeom>
            <a:avLst/>
            <a:gdLst>
              <a:gd name="connsiteX0" fmla="*/ 0 w 2406316"/>
              <a:gd name="connsiteY0" fmla="*/ 136358 h 360948"/>
              <a:gd name="connsiteX1" fmla="*/ 0 w 2406316"/>
              <a:gd name="connsiteY1" fmla="*/ 136358 h 360948"/>
              <a:gd name="connsiteX2" fmla="*/ 96253 w 2406316"/>
              <a:gd name="connsiteY2" fmla="*/ 144379 h 360948"/>
              <a:gd name="connsiteX3" fmla="*/ 930442 w 2406316"/>
              <a:gd name="connsiteY3" fmla="*/ 360948 h 360948"/>
              <a:gd name="connsiteX4" fmla="*/ 2085474 w 2406316"/>
              <a:gd name="connsiteY4" fmla="*/ 232611 h 360948"/>
              <a:gd name="connsiteX5" fmla="*/ 2406316 w 2406316"/>
              <a:gd name="connsiteY5" fmla="*/ 72190 h 360948"/>
              <a:gd name="connsiteX6" fmla="*/ 770021 w 2406316"/>
              <a:gd name="connsiteY6" fmla="*/ 0 h 360948"/>
              <a:gd name="connsiteX7" fmla="*/ 0 w 2406316"/>
              <a:gd name="connsiteY7" fmla="*/ 136358 h 360948"/>
              <a:gd name="connsiteX0" fmla="*/ 0 w 2406316"/>
              <a:gd name="connsiteY0" fmla="*/ 136358 h 360948"/>
              <a:gd name="connsiteX1" fmla="*/ 0 w 2406316"/>
              <a:gd name="connsiteY1" fmla="*/ 136358 h 360948"/>
              <a:gd name="connsiteX2" fmla="*/ 930442 w 2406316"/>
              <a:gd name="connsiteY2" fmla="*/ 360948 h 360948"/>
              <a:gd name="connsiteX3" fmla="*/ 2085474 w 2406316"/>
              <a:gd name="connsiteY3" fmla="*/ 232611 h 360948"/>
              <a:gd name="connsiteX4" fmla="*/ 2406316 w 2406316"/>
              <a:gd name="connsiteY4" fmla="*/ 72190 h 360948"/>
              <a:gd name="connsiteX5" fmla="*/ 770021 w 2406316"/>
              <a:gd name="connsiteY5" fmla="*/ 0 h 360948"/>
              <a:gd name="connsiteX6" fmla="*/ 0 w 2406316"/>
              <a:gd name="connsiteY6" fmla="*/ 136358 h 360948"/>
              <a:gd name="connsiteX0" fmla="*/ 60474 w 2478292"/>
              <a:gd name="connsiteY0" fmla="*/ 147860 h 360948"/>
              <a:gd name="connsiteX1" fmla="*/ 71976 w 2478292"/>
              <a:gd name="connsiteY1" fmla="*/ 136358 h 360948"/>
              <a:gd name="connsiteX2" fmla="*/ 1002418 w 2478292"/>
              <a:gd name="connsiteY2" fmla="*/ 360948 h 360948"/>
              <a:gd name="connsiteX3" fmla="*/ 2157450 w 2478292"/>
              <a:gd name="connsiteY3" fmla="*/ 232611 h 360948"/>
              <a:gd name="connsiteX4" fmla="*/ 2478292 w 2478292"/>
              <a:gd name="connsiteY4" fmla="*/ 72190 h 360948"/>
              <a:gd name="connsiteX5" fmla="*/ 841997 w 2478292"/>
              <a:gd name="connsiteY5" fmla="*/ 0 h 360948"/>
              <a:gd name="connsiteX6" fmla="*/ 60474 w 2478292"/>
              <a:gd name="connsiteY6" fmla="*/ 147860 h 360948"/>
              <a:gd name="connsiteX0" fmla="*/ 57922 w 2475740"/>
              <a:gd name="connsiteY0" fmla="*/ 147860 h 378201"/>
              <a:gd name="connsiteX1" fmla="*/ 69424 w 2475740"/>
              <a:gd name="connsiteY1" fmla="*/ 136358 h 378201"/>
              <a:gd name="connsiteX2" fmla="*/ 965360 w 2475740"/>
              <a:gd name="connsiteY2" fmla="*/ 378201 h 378201"/>
              <a:gd name="connsiteX3" fmla="*/ 2154898 w 2475740"/>
              <a:gd name="connsiteY3" fmla="*/ 232611 h 378201"/>
              <a:gd name="connsiteX4" fmla="*/ 2475740 w 2475740"/>
              <a:gd name="connsiteY4" fmla="*/ 72190 h 378201"/>
              <a:gd name="connsiteX5" fmla="*/ 839445 w 2475740"/>
              <a:gd name="connsiteY5" fmla="*/ 0 h 378201"/>
              <a:gd name="connsiteX6" fmla="*/ 57922 w 2475740"/>
              <a:gd name="connsiteY6" fmla="*/ 147860 h 378201"/>
              <a:gd name="connsiteX0" fmla="*/ 57922 w 2154898"/>
              <a:gd name="connsiteY0" fmla="*/ 147860 h 378201"/>
              <a:gd name="connsiteX1" fmla="*/ 69424 w 2154898"/>
              <a:gd name="connsiteY1" fmla="*/ 136358 h 378201"/>
              <a:gd name="connsiteX2" fmla="*/ 965360 w 2154898"/>
              <a:gd name="connsiteY2" fmla="*/ 378201 h 378201"/>
              <a:gd name="connsiteX3" fmla="*/ 2154898 w 2154898"/>
              <a:gd name="connsiteY3" fmla="*/ 232611 h 378201"/>
              <a:gd name="connsiteX4" fmla="*/ 2142186 w 2154898"/>
              <a:gd name="connsiteY4" fmla="*/ 60688 h 378201"/>
              <a:gd name="connsiteX5" fmla="*/ 839445 w 2154898"/>
              <a:gd name="connsiteY5" fmla="*/ 0 h 378201"/>
              <a:gd name="connsiteX6" fmla="*/ 57922 w 2154898"/>
              <a:gd name="connsiteY6" fmla="*/ 147860 h 378201"/>
              <a:gd name="connsiteX0" fmla="*/ 57922 w 2142186"/>
              <a:gd name="connsiteY0" fmla="*/ 147860 h 378201"/>
              <a:gd name="connsiteX1" fmla="*/ 69424 w 2142186"/>
              <a:gd name="connsiteY1" fmla="*/ 136358 h 378201"/>
              <a:gd name="connsiteX2" fmla="*/ 965360 w 2142186"/>
              <a:gd name="connsiteY2" fmla="*/ 378201 h 378201"/>
              <a:gd name="connsiteX3" fmla="*/ 2131895 w 2142186"/>
              <a:gd name="connsiteY3" fmla="*/ 226860 h 378201"/>
              <a:gd name="connsiteX4" fmla="*/ 2142186 w 2142186"/>
              <a:gd name="connsiteY4" fmla="*/ 60688 h 378201"/>
              <a:gd name="connsiteX5" fmla="*/ 839445 w 2142186"/>
              <a:gd name="connsiteY5" fmla="*/ 0 h 378201"/>
              <a:gd name="connsiteX6" fmla="*/ 57922 w 2142186"/>
              <a:gd name="connsiteY6" fmla="*/ 147860 h 378201"/>
              <a:gd name="connsiteX0" fmla="*/ 57922 w 2131895"/>
              <a:gd name="connsiteY0" fmla="*/ 147860 h 378201"/>
              <a:gd name="connsiteX1" fmla="*/ 69424 w 2131895"/>
              <a:gd name="connsiteY1" fmla="*/ 136358 h 378201"/>
              <a:gd name="connsiteX2" fmla="*/ 965360 w 2131895"/>
              <a:gd name="connsiteY2" fmla="*/ 378201 h 378201"/>
              <a:gd name="connsiteX3" fmla="*/ 2131895 w 2131895"/>
              <a:gd name="connsiteY3" fmla="*/ 226860 h 378201"/>
              <a:gd name="connsiteX4" fmla="*/ 2113431 w 2131895"/>
              <a:gd name="connsiteY4" fmla="*/ 54937 h 378201"/>
              <a:gd name="connsiteX5" fmla="*/ 839445 w 2131895"/>
              <a:gd name="connsiteY5" fmla="*/ 0 h 378201"/>
              <a:gd name="connsiteX6" fmla="*/ 57922 w 2131895"/>
              <a:gd name="connsiteY6" fmla="*/ 147860 h 37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1895" h="378201">
                <a:moveTo>
                  <a:pt x="57922" y="147860"/>
                </a:moveTo>
                <a:cubicBezTo>
                  <a:pt x="61756" y="144026"/>
                  <a:pt x="-81816" y="97968"/>
                  <a:pt x="69424" y="136358"/>
                </a:cubicBezTo>
                <a:cubicBezTo>
                  <a:pt x="220664" y="174748"/>
                  <a:pt x="655213" y="303338"/>
                  <a:pt x="965360" y="378201"/>
                </a:cubicBezTo>
                <a:lnTo>
                  <a:pt x="2131895" y="226860"/>
                </a:lnTo>
                <a:lnTo>
                  <a:pt x="2113431" y="54937"/>
                </a:lnTo>
                <a:lnTo>
                  <a:pt x="839445" y="0"/>
                </a:lnTo>
                <a:lnTo>
                  <a:pt x="57922" y="14786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a:off x="3257910" y="5752887"/>
            <a:ext cx="1524000" cy="138023"/>
          </a:xfrm>
          <a:custGeom>
            <a:avLst/>
            <a:gdLst>
              <a:gd name="connsiteX0" fmla="*/ 862642 w 1524000"/>
              <a:gd name="connsiteY0" fmla="*/ 138023 h 138023"/>
              <a:gd name="connsiteX1" fmla="*/ 862642 w 1524000"/>
              <a:gd name="connsiteY1" fmla="*/ 138023 h 138023"/>
              <a:gd name="connsiteX2" fmla="*/ 994914 w 1524000"/>
              <a:gd name="connsiteY2" fmla="*/ 120770 h 138023"/>
              <a:gd name="connsiteX3" fmla="*/ 1524000 w 1524000"/>
              <a:gd name="connsiteY3" fmla="*/ 11502 h 138023"/>
              <a:gd name="connsiteX4" fmla="*/ 0 w 1524000"/>
              <a:gd name="connsiteY4" fmla="*/ 0 h 138023"/>
              <a:gd name="connsiteX5" fmla="*/ 862642 w 1524000"/>
              <a:gd name="connsiteY5" fmla="*/ 138023 h 13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000" h="138023">
                <a:moveTo>
                  <a:pt x="862642" y="138023"/>
                </a:moveTo>
                <a:lnTo>
                  <a:pt x="862642" y="138023"/>
                </a:lnTo>
                <a:cubicBezTo>
                  <a:pt x="956083" y="116459"/>
                  <a:pt x="911828" y="120770"/>
                  <a:pt x="994914" y="120770"/>
                </a:cubicBezTo>
                <a:lnTo>
                  <a:pt x="1524000" y="11502"/>
                </a:lnTo>
                <a:lnTo>
                  <a:pt x="0" y="0"/>
                </a:lnTo>
                <a:lnTo>
                  <a:pt x="862642" y="138023"/>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a:off x="2493035" y="5649370"/>
            <a:ext cx="4301706" cy="477328"/>
          </a:xfrm>
          <a:custGeom>
            <a:avLst/>
            <a:gdLst>
              <a:gd name="connsiteX0" fmla="*/ 0 w 4980317"/>
              <a:gd name="connsiteY0" fmla="*/ 0 h 477328"/>
              <a:gd name="connsiteX1" fmla="*/ 0 w 4980317"/>
              <a:gd name="connsiteY1" fmla="*/ 0 h 477328"/>
              <a:gd name="connsiteX2" fmla="*/ 1644770 w 4980317"/>
              <a:gd name="connsiteY2" fmla="*/ 241540 h 477328"/>
              <a:gd name="connsiteX3" fmla="*/ 2541917 w 4980317"/>
              <a:gd name="connsiteY3" fmla="*/ 477328 h 477328"/>
              <a:gd name="connsiteX4" fmla="*/ 3726611 w 4980317"/>
              <a:gd name="connsiteY4" fmla="*/ 316302 h 477328"/>
              <a:gd name="connsiteX5" fmla="*/ 4376468 w 4980317"/>
              <a:gd name="connsiteY5" fmla="*/ 23004 h 477328"/>
              <a:gd name="connsiteX6" fmla="*/ 4980317 w 4980317"/>
              <a:gd name="connsiteY6" fmla="*/ 11502 h 477328"/>
              <a:gd name="connsiteX0" fmla="*/ 0 w 4980317"/>
              <a:gd name="connsiteY0" fmla="*/ 0 h 477328"/>
              <a:gd name="connsiteX1" fmla="*/ 0 w 4980317"/>
              <a:gd name="connsiteY1" fmla="*/ 0 h 477328"/>
              <a:gd name="connsiteX2" fmla="*/ 1644770 w 4980317"/>
              <a:gd name="connsiteY2" fmla="*/ 241540 h 477328"/>
              <a:gd name="connsiteX3" fmla="*/ 2541917 w 4980317"/>
              <a:gd name="connsiteY3" fmla="*/ 477328 h 477328"/>
              <a:gd name="connsiteX4" fmla="*/ 3726611 w 4980317"/>
              <a:gd name="connsiteY4" fmla="*/ 316302 h 477328"/>
              <a:gd name="connsiteX5" fmla="*/ 4980317 w 4980317"/>
              <a:gd name="connsiteY5" fmla="*/ 11502 h 477328"/>
              <a:gd name="connsiteX0" fmla="*/ 0 w 4301706"/>
              <a:gd name="connsiteY0" fmla="*/ 0 h 477328"/>
              <a:gd name="connsiteX1" fmla="*/ 0 w 4301706"/>
              <a:gd name="connsiteY1" fmla="*/ 0 h 477328"/>
              <a:gd name="connsiteX2" fmla="*/ 1644770 w 4301706"/>
              <a:gd name="connsiteY2" fmla="*/ 241540 h 477328"/>
              <a:gd name="connsiteX3" fmla="*/ 2541917 w 4301706"/>
              <a:gd name="connsiteY3" fmla="*/ 477328 h 477328"/>
              <a:gd name="connsiteX4" fmla="*/ 3726611 w 4301706"/>
              <a:gd name="connsiteY4" fmla="*/ 316302 h 477328"/>
              <a:gd name="connsiteX5" fmla="*/ 4301706 w 4301706"/>
              <a:gd name="connsiteY5" fmla="*/ 310551 h 47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1706" h="477328">
                <a:moveTo>
                  <a:pt x="0" y="0"/>
                </a:moveTo>
                <a:lnTo>
                  <a:pt x="0" y="0"/>
                </a:lnTo>
                <a:lnTo>
                  <a:pt x="1644770" y="241540"/>
                </a:lnTo>
                <a:lnTo>
                  <a:pt x="2541917" y="477328"/>
                </a:lnTo>
                <a:lnTo>
                  <a:pt x="3726611" y="316302"/>
                </a:lnTo>
                <a:lnTo>
                  <a:pt x="4301706" y="310551"/>
                </a:lnTo>
              </a:path>
            </a:pathLst>
          </a:custGeom>
          <a:no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801188" y="5821898"/>
            <a:ext cx="2246321" cy="338554"/>
          </a:xfrm>
          <a:prstGeom prst="rect">
            <a:avLst/>
          </a:prstGeom>
          <a:noFill/>
        </p:spPr>
        <p:txBody>
          <a:bodyPr wrap="none" rtlCol="0">
            <a:spAutoFit/>
          </a:bodyPr>
          <a:lstStyle/>
          <a:p>
            <a:r>
              <a:rPr lang="en-US" sz="1600" dirty="0" smtClean="0"/>
              <a:t>Top </a:t>
            </a:r>
            <a:r>
              <a:rPr lang="en-US" sz="1600" smtClean="0"/>
              <a:t>of Bedrock </a:t>
            </a:r>
            <a:r>
              <a:rPr lang="en-US" sz="1600" dirty="0" smtClean="0"/>
              <a:t>“surface”</a:t>
            </a:r>
            <a:endParaRPr lang="en-US" sz="1600" dirty="0"/>
          </a:p>
        </p:txBody>
      </p:sp>
      <p:sp>
        <p:nvSpPr>
          <p:cNvPr id="20" name="Freeform 19"/>
          <p:cNvSpPr/>
          <p:nvPr/>
        </p:nvSpPr>
        <p:spPr>
          <a:xfrm>
            <a:off x="3321171" y="5747136"/>
            <a:ext cx="3485072" cy="51759"/>
          </a:xfrm>
          <a:custGeom>
            <a:avLst/>
            <a:gdLst>
              <a:gd name="connsiteX0" fmla="*/ 0 w 3485072"/>
              <a:gd name="connsiteY0" fmla="*/ 0 h 51759"/>
              <a:gd name="connsiteX1" fmla="*/ 1437736 w 3485072"/>
              <a:gd name="connsiteY1" fmla="*/ 17253 h 51759"/>
              <a:gd name="connsiteX2" fmla="*/ 1570007 w 3485072"/>
              <a:gd name="connsiteY2" fmla="*/ 0 h 51759"/>
              <a:gd name="connsiteX3" fmla="*/ 2852468 w 3485072"/>
              <a:gd name="connsiteY3" fmla="*/ 51759 h 51759"/>
              <a:gd name="connsiteX4" fmla="*/ 3485072 w 3485072"/>
              <a:gd name="connsiteY4" fmla="*/ 46008 h 51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5072" h="51759">
                <a:moveTo>
                  <a:pt x="0" y="0"/>
                </a:moveTo>
                <a:lnTo>
                  <a:pt x="1437736" y="17253"/>
                </a:lnTo>
                <a:lnTo>
                  <a:pt x="1570007" y="0"/>
                </a:lnTo>
                <a:lnTo>
                  <a:pt x="2852468" y="51759"/>
                </a:lnTo>
                <a:lnTo>
                  <a:pt x="3485072" y="46008"/>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823182" y="5483344"/>
            <a:ext cx="2227213" cy="338554"/>
          </a:xfrm>
          <a:prstGeom prst="rect">
            <a:avLst/>
          </a:prstGeom>
          <a:noFill/>
        </p:spPr>
        <p:txBody>
          <a:bodyPr wrap="none" rtlCol="0">
            <a:spAutoFit/>
          </a:bodyPr>
          <a:lstStyle/>
          <a:p>
            <a:r>
              <a:rPr lang="en-US" sz="1600" dirty="0" smtClean="0"/>
              <a:t>Top of Surficial “surface”</a:t>
            </a:r>
            <a:endParaRPr lang="en-US" sz="1600" dirty="0"/>
          </a:p>
        </p:txBody>
      </p:sp>
      <p:pic>
        <p:nvPicPr>
          <p:cNvPr id="22" name="Picture 21"/>
          <p:cNvPicPr>
            <a:picLocks noChangeAspect="1"/>
          </p:cNvPicPr>
          <p:nvPr/>
        </p:nvPicPr>
        <p:blipFill rotWithShape="1">
          <a:blip r:embed="rId2"/>
          <a:srcRect l="27736" t="30317" r="33693" b="16630"/>
          <a:stretch/>
        </p:blipFill>
        <p:spPr>
          <a:xfrm>
            <a:off x="457200" y="5391329"/>
            <a:ext cx="1680661" cy="1307181"/>
          </a:xfrm>
          <a:prstGeom prst="rect">
            <a:avLst/>
          </a:prstGeom>
        </p:spPr>
      </p:pic>
    </p:spTree>
    <p:extLst>
      <p:ext uri="{BB962C8B-B14F-4D97-AF65-F5344CB8AC3E}">
        <p14:creationId xmlns:p14="http://schemas.microsoft.com/office/powerpoint/2010/main" val="3999450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Possible Methods </a:t>
            </a:r>
            <a:r>
              <a:rPr lang="en-US" sz="3600" dirty="0" smtClean="0"/>
              <a:t>to </a:t>
            </a:r>
            <a:r>
              <a:rPr lang="en-US" sz="3600" dirty="0" smtClean="0"/>
              <a:t>Model Both Surficial </a:t>
            </a:r>
            <a:r>
              <a:rPr lang="en-US" sz="3600" smtClean="0"/>
              <a:t>and </a:t>
            </a:r>
            <a:r>
              <a:rPr lang="en-US" sz="3600" smtClean="0"/>
              <a:t>Bedrock </a:t>
            </a:r>
            <a:r>
              <a:rPr lang="en-US" sz="3600" dirty="0" smtClean="0"/>
              <a:t>Conceptual Surfaces</a:t>
            </a:r>
            <a:endParaRPr lang="en-US" sz="3600" dirty="0"/>
          </a:p>
        </p:txBody>
      </p:sp>
      <p:sp>
        <p:nvSpPr>
          <p:cNvPr id="3" name="Content Placeholder 2"/>
          <p:cNvSpPr>
            <a:spLocks noGrp="1"/>
          </p:cNvSpPr>
          <p:nvPr>
            <p:ph idx="1"/>
          </p:nvPr>
        </p:nvSpPr>
        <p:spPr/>
        <p:txBody>
          <a:bodyPr/>
          <a:lstStyle/>
          <a:p>
            <a:r>
              <a:rPr lang="en-US" dirty="0" smtClean="0"/>
              <a:t>Don’t worry about it.  The data </a:t>
            </a:r>
            <a:r>
              <a:rPr lang="en-US" dirty="0" smtClean="0"/>
              <a:t>represents </a:t>
            </a:r>
            <a:r>
              <a:rPr lang="en-US" dirty="0" smtClean="0"/>
              <a:t>the </a:t>
            </a:r>
            <a:r>
              <a:rPr lang="en-US" dirty="0" smtClean="0"/>
              <a:t>map, leave out the underlying bedrock</a:t>
            </a:r>
            <a:endParaRPr lang="en-US" dirty="0" smtClean="0"/>
          </a:p>
          <a:p>
            <a:r>
              <a:rPr lang="en-US" dirty="0" smtClean="0"/>
              <a:t>Separate </a:t>
            </a:r>
            <a:r>
              <a:rPr lang="en-US" dirty="0" smtClean="0"/>
              <a:t>Geodatabases (</a:t>
            </a:r>
            <a:r>
              <a:rPr lang="en-US" dirty="0" err="1" smtClean="0"/>
              <a:t>GDB</a:t>
            </a:r>
            <a:r>
              <a:rPr lang="en-US" dirty="0" smtClean="0"/>
              <a:t>) for surficial and bedrock</a:t>
            </a:r>
            <a:endParaRPr lang="en-US" dirty="0" smtClean="0"/>
          </a:p>
          <a:p>
            <a:r>
              <a:rPr lang="en-US" dirty="0" smtClean="0"/>
              <a:t>Combined </a:t>
            </a:r>
            <a:r>
              <a:rPr lang="en-US" dirty="0" err="1" smtClean="0"/>
              <a:t>GDB</a:t>
            </a:r>
            <a:r>
              <a:rPr lang="en-US" dirty="0" smtClean="0"/>
              <a:t> – Separate </a:t>
            </a:r>
            <a:r>
              <a:rPr lang="en-US" dirty="0" smtClean="0"/>
              <a:t>Surficial/Bedrock </a:t>
            </a:r>
            <a:r>
              <a:rPr lang="en-US" dirty="0" smtClean="0"/>
              <a:t>Feature Classes</a:t>
            </a:r>
          </a:p>
          <a:p>
            <a:r>
              <a:rPr lang="en-US" b="1" dirty="0" smtClean="0"/>
              <a:t>Combined </a:t>
            </a:r>
            <a:r>
              <a:rPr lang="en-US" b="1" dirty="0" err="1" smtClean="0"/>
              <a:t>GDB</a:t>
            </a:r>
            <a:r>
              <a:rPr lang="en-US" b="1" dirty="0" smtClean="0"/>
              <a:t> – Separate Feature Datasets</a:t>
            </a:r>
          </a:p>
          <a:p>
            <a:r>
              <a:rPr lang="en-US" b="1" dirty="0" smtClean="0"/>
              <a:t>Combined </a:t>
            </a:r>
            <a:r>
              <a:rPr lang="en-US" b="1" dirty="0" err="1" smtClean="0"/>
              <a:t>DRB</a:t>
            </a:r>
            <a:r>
              <a:rPr lang="en-US" b="1" dirty="0" smtClean="0"/>
              <a:t> – Use Subtypes for </a:t>
            </a:r>
            <a:r>
              <a:rPr lang="en-US" b="1" dirty="0" smtClean="0"/>
              <a:t>Surficial/Bedrock </a:t>
            </a:r>
            <a:r>
              <a:rPr lang="en-US" b="1" dirty="0" smtClean="0"/>
              <a:t>Distinction</a:t>
            </a:r>
            <a:endParaRPr lang="en-US" b="1" dirty="0"/>
          </a:p>
        </p:txBody>
      </p:sp>
    </p:spTree>
    <p:extLst>
      <p:ext uri="{BB962C8B-B14F-4D97-AF65-F5344CB8AC3E}">
        <p14:creationId xmlns:p14="http://schemas.microsoft.com/office/powerpoint/2010/main" val="1210218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006474"/>
          </a:xfrm>
        </p:spPr>
        <p:txBody>
          <a:bodyPr/>
          <a:lstStyle/>
          <a:p>
            <a:r>
              <a:rPr lang="en-US" dirty="0"/>
              <a:t>Separate Geodatabases (</a:t>
            </a:r>
            <a:r>
              <a:rPr lang="en-US" dirty="0" err="1"/>
              <a:t>GDB</a:t>
            </a:r>
            <a:r>
              <a:rPr lang="en-US" dirty="0"/>
              <a:t>) for surficial </a:t>
            </a:r>
            <a:r>
              <a:rPr lang="en-US"/>
              <a:t>and </a:t>
            </a:r>
            <a:r>
              <a:rPr lang="en-US" smtClean="0"/>
              <a:t>bedrock</a:t>
            </a:r>
            <a:endParaRPr lang="en-US" dirty="0"/>
          </a:p>
        </p:txBody>
      </p:sp>
      <p:sp>
        <p:nvSpPr>
          <p:cNvPr id="3" name="Content Placeholder 2"/>
          <p:cNvSpPr>
            <a:spLocks noGrp="1"/>
          </p:cNvSpPr>
          <p:nvPr>
            <p:ph idx="1"/>
          </p:nvPr>
        </p:nvSpPr>
        <p:spPr>
          <a:xfrm>
            <a:off x="628650" y="1825625"/>
            <a:ext cx="5772150" cy="2517775"/>
          </a:xfrm>
        </p:spPr>
        <p:txBody>
          <a:bodyPr/>
          <a:lstStyle/>
          <a:p>
            <a:r>
              <a:rPr lang="en-US" dirty="0" smtClean="0"/>
              <a:t>Makes sense for separate surficial and mapping teams</a:t>
            </a:r>
          </a:p>
          <a:p>
            <a:r>
              <a:rPr lang="en-US" dirty="0" smtClean="0"/>
              <a:t>“Artificial” separation of similar concepts?</a:t>
            </a:r>
          </a:p>
          <a:p>
            <a:r>
              <a:rPr lang="en-US" dirty="0" smtClean="0"/>
              <a:t>Harder to correlate/</a:t>
            </a:r>
            <a:r>
              <a:rPr lang="en-US" dirty="0" err="1" smtClean="0"/>
              <a:t>deconflict</a:t>
            </a:r>
            <a:endParaRPr lang="en-US" dirty="0" smtClean="0"/>
          </a:p>
          <a:p>
            <a:r>
              <a:rPr lang="en-US" dirty="0"/>
              <a:t>Can only edit one </a:t>
            </a:r>
            <a:r>
              <a:rPr lang="en-US" dirty="0" err="1" smtClean="0"/>
              <a:t>GDB</a:t>
            </a:r>
            <a:r>
              <a:rPr lang="en-US" dirty="0" smtClean="0"/>
              <a:t> </a:t>
            </a:r>
            <a:r>
              <a:rPr lang="en-US" dirty="0"/>
              <a:t>at a time</a:t>
            </a:r>
          </a:p>
          <a:p>
            <a:r>
              <a:rPr lang="en-US" dirty="0" smtClean="0"/>
              <a:t>Individual </a:t>
            </a:r>
            <a:r>
              <a:rPr lang="en-US" dirty="0" err="1" smtClean="0"/>
              <a:t>GDB</a:t>
            </a:r>
            <a:r>
              <a:rPr lang="en-US" dirty="0" smtClean="0"/>
              <a:t> is </a:t>
            </a:r>
            <a:r>
              <a:rPr lang="en-US" dirty="0" err="1" smtClean="0"/>
              <a:t>GeMs</a:t>
            </a:r>
            <a:r>
              <a:rPr lang="en-US" dirty="0" smtClean="0"/>
              <a:t> Compliant</a:t>
            </a:r>
            <a:endParaRPr lang="en-US" dirty="0"/>
          </a:p>
        </p:txBody>
      </p:sp>
      <p:sp>
        <p:nvSpPr>
          <p:cNvPr id="4" name="Flowchart: Magnetic Disk 3"/>
          <p:cNvSpPr/>
          <p:nvPr/>
        </p:nvSpPr>
        <p:spPr>
          <a:xfrm>
            <a:off x="6858000" y="4255532"/>
            <a:ext cx="1600200" cy="610319"/>
          </a:xfrm>
          <a:prstGeom prst="flowChartMagneticDisk">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6858000" y="4972243"/>
            <a:ext cx="1600200" cy="15225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200" dirty="0" smtClean="0"/>
              <a:t>Map_unit_poly</a:t>
            </a:r>
          </a:p>
          <a:p>
            <a:pPr marL="0" indent="0">
              <a:spcBef>
                <a:spcPts val="0"/>
              </a:spcBef>
              <a:buFont typeface="Arial" panose="020B0604020202020204" pitchFamily="34" charset="0"/>
              <a:buNone/>
            </a:pPr>
            <a:r>
              <a:rPr lang="en-US" sz="1200" dirty="0" smtClean="0"/>
              <a:t>Map_unit_lines</a:t>
            </a:r>
          </a:p>
          <a:p>
            <a:pPr marL="0" indent="0">
              <a:spcBef>
                <a:spcPts val="0"/>
              </a:spcBef>
              <a:buFont typeface="Arial" panose="020B0604020202020204" pitchFamily="34" charset="0"/>
              <a:buNone/>
            </a:pPr>
            <a:r>
              <a:rPr lang="en-US" sz="1200" dirty="0" smtClean="0"/>
              <a:t>Map_unit_points</a:t>
            </a:r>
          </a:p>
          <a:p>
            <a:pPr marL="0" indent="0">
              <a:spcBef>
                <a:spcPts val="0"/>
              </a:spcBef>
              <a:buFont typeface="Arial" panose="020B0604020202020204" pitchFamily="34" charset="0"/>
              <a:buNone/>
            </a:pPr>
            <a:r>
              <a:rPr lang="en-US" sz="1200" dirty="0" smtClean="0"/>
              <a:t>Contacts_and_faults</a:t>
            </a:r>
          </a:p>
          <a:p>
            <a:pPr marL="0" indent="0">
              <a:spcBef>
                <a:spcPts val="0"/>
              </a:spcBef>
              <a:buFont typeface="Arial" panose="020B0604020202020204" pitchFamily="34" charset="0"/>
              <a:buNone/>
            </a:pPr>
            <a:r>
              <a:rPr lang="en-US" sz="1200" dirty="0" smtClean="0"/>
              <a:t>Geologic_polys</a:t>
            </a:r>
          </a:p>
          <a:p>
            <a:pPr marL="0" indent="0">
              <a:spcBef>
                <a:spcPts val="0"/>
              </a:spcBef>
              <a:buFont typeface="Arial" panose="020B0604020202020204" pitchFamily="34" charset="0"/>
              <a:buNone/>
            </a:pPr>
            <a:r>
              <a:rPr lang="en-US" sz="1200" dirty="0" smtClean="0"/>
              <a:t>Geologic_lines</a:t>
            </a:r>
          </a:p>
          <a:p>
            <a:pPr marL="0" indent="0">
              <a:spcBef>
                <a:spcPts val="0"/>
              </a:spcBef>
              <a:buFont typeface="Arial" panose="020B0604020202020204" pitchFamily="34" charset="0"/>
              <a:buNone/>
            </a:pPr>
            <a:r>
              <a:rPr lang="en-US" sz="1200" dirty="0" smtClean="0"/>
              <a:t>Geologic_points</a:t>
            </a:r>
          </a:p>
          <a:p>
            <a:pPr marL="0" indent="0">
              <a:spcBef>
                <a:spcPts val="0"/>
              </a:spcBef>
              <a:buFont typeface="Arial" panose="020B0604020202020204" pitchFamily="34" charset="0"/>
              <a:buNone/>
            </a:pPr>
            <a:endParaRPr lang="en-US" sz="1200" dirty="0" smtClean="0"/>
          </a:p>
          <a:p>
            <a:pPr marL="0" indent="0">
              <a:spcBef>
                <a:spcPts val="0"/>
              </a:spcBef>
              <a:buFont typeface="Arial" panose="020B0604020202020204" pitchFamily="34" charset="0"/>
              <a:buNone/>
            </a:pPr>
            <a:r>
              <a:rPr lang="en-US" sz="1200" dirty="0" smtClean="0"/>
              <a:t>Topology</a:t>
            </a:r>
          </a:p>
          <a:p>
            <a:pPr marL="0" indent="0">
              <a:buFont typeface="Arial" panose="020B0604020202020204" pitchFamily="34" charset="0"/>
              <a:buNone/>
            </a:pPr>
            <a:endParaRPr lang="en-US" sz="1200" dirty="0"/>
          </a:p>
        </p:txBody>
      </p:sp>
      <p:sp>
        <p:nvSpPr>
          <p:cNvPr id="6" name="Flowchart: Magnetic Disk 5"/>
          <p:cNvSpPr/>
          <p:nvPr/>
        </p:nvSpPr>
        <p:spPr>
          <a:xfrm>
            <a:off x="6846139" y="1600200"/>
            <a:ext cx="1600200" cy="610319"/>
          </a:xfrm>
          <a:prstGeom prst="flowChartMagneticDisk">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6858000" y="2266591"/>
            <a:ext cx="1600200" cy="15225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200" dirty="0" smtClean="0"/>
              <a:t>Map_unit_poly</a:t>
            </a:r>
          </a:p>
          <a:p>
            <a:pPr marL="0" indent="0">
              <a:spcBef>
                <a:spcPts val="0"/>
              </a:spcBef>
              <a:buFont typeface="Arial" panose="020B0604020202020204" pitchFamily="34" charset="0"/>
              <a:buNone/>
            </a:pPr>
            <a:r>
              <a:rPr lang="en-US" sz="1200" dirty="0" smtClean="0"/>
              <a:t>Map_unit_lines</a:t>
            </a:r>
          </a:p>
          <a:p>
            <a:pPr marL="0" indent="0">
              <a:spcBef>
                <a:spcPts val="0"/>
              </a:spcBef>
              <a:buFont typeface="Arial" panose="020B0604020202020204" pitchFamily="34" charset="0"/>
              <a:buNone/>
            </a:pPr>
            <a:r>
              <a:rPr lang="en-US" sz="1200" dirty="0" smtClean="0"/>
              <a:t>Map_unit_points</a:t>
            </a:r>
          </a:p>
          <a:p>
            <a:pPr marL="0" indent="0">
              <a:spcBef>
                <a:spcPts val="0"/>
              </a:spcBef>
              <a:buFont typeface="Arial" panose="020B0604020202020204" pitchFamily="34" charset="0"/>
              <a:buNone/>
            </a:pPr>
            <a:r>
              <a:rPr lang="en-US" sz="1200" dirty="0" smtClean="0"/>
              <a:t>Contacts_and_faults</a:t>
            </a:r>
          </a:p>
          <a:p>
            <a:pPr marL="0" indent="0">
              <a:spcBef>
                <a:spcPts val="0"/>
              </a:spcBef>
              <a:buFont typeface="Arial" panose="020B0604020202020204" pitchFamily="34" charset="0"/>
              <a:buNone/>
            </a:pPr>
            <a:r>
              <a:rPr lang="en-US" sz="1200" dirty="0" smtClean="0"/>
              <a:t>Geologic_polys</a:t>
            </a:r>
          </a:p>
          <a:p>
            <a:pPr marL="0" indent="0">
              <a:spcBef>
                <a:spcPts val="0"/>
              </a:spcBef>
              <a:buFont typeface="Arial" panose="020B0604020202020204" pitchFamily="34" charset="0"/>
              <a:buNone/>
            </a:pPr>
            <a:r>
              <a:rPr lang="en-US" sz="1200" dirty="0" smtClean="0"/>
              <a:t>Geologic_lines</a:t>
            </a:r>
          </a:p>
          <a:p>
            <a:pPr marL="0" indent="0">
              <a:spcBef>
                <a:spcPts val="0"/>
              </a:spcBef>
              <a:buFont typeface="Arial" panose="020B0604020202020204" pitchFamily="34" charset="0"/>
              <a:buNone/>
            </a:pPr>
            <a:r>
              <a:rPr lang="en-US" sz="1200" dirty="0" smtClean="0"/>
              <a:t>Geologic_points</a:t>
            </a:r>
          </a:p>
          <a:p>
            <a:pPr marL="0" indent="0">
              <a:spcBef>
                <a:spcPts val="0"/>
              </a:spcBef>
              <a:buFont typeface="Arial" panose="020B0604020202020204" pitchFamily="34" charset="0"/>
              <a:buNone/>
            </a:pPr>
            <a:endParaRPr lang="en-US" sz="1200" dirty="0" smtClean="0"/>
          </a:p>
          <a:p>
            <a:pPr marL="0" indent="0">
              <a:spcBef>
                <a:spcPts val="0"/>
              </a:spcBef>
              <a:buFont typeface="Arial" panose="020B0604020202020204" pitchFamily="34" charset="0"/>
              <a:buNone/>
            </a:pPr>
            <a:r>
              <a:rPr lang="en-US" sz="1200" dirty="0" smtClean="0"/>
              <a:t>Topology</a:t>
            </a:r>
          </a:p>
          <a:p>
            <a:pPr marL="0" indent="0">
              <a:buFont typeface="Arial" panose="020B0604020202020204" pitchFamily="34" charset="0"/>
              <a:buNone/>
            </a:pPr>
            <a:endParaRPr lang="en-US" sz="1200" dirty="0"/>
          </a:p>
        </p:txBody>
      </p:sp>
      <p:sp>
        <p:nvSpPr>
          <p:cNvPr id="8" name="TextBox 7"/>
          <p:cNvSpPr txBox="1"/>
          <p:nvPr/>
        </p:nvSpPr>
        <p:spPr>
          <a:xfrm>
            <a:off x="7189222" y="1800211"/>
            <a:ext cx="914033" cy="369332"/>
          </a:xfrm>
          <a:prstGeom prst="rect">
            <a:avLst/>
          </a:prstGeom>
          <a:noFill/>
        </p:spPr>
        <p:txBody>
          <a:bodyPr wrap="none" rtlCol="0">
            <a:spAutoFit/>
          </a:bodyPr>
          <a:lstStyle/>
          <a:p>
            <a:r>
              <a:rPr lang="en-US" dirty="0" smtClean="0"/>
              <a:t>surficial</a:t>
            </a:r>
            <a:endParaRPr lang="en-US" dirty="0"/>
          </a:p>
        </p:txBody>
      </p:sp>
      <p:sp>
        <p:nvSpPr>
          <p:cNvPr id="9" name="TextBox 8"/>
          <p:cNvSpPr txBox="1"/>
          <p:nvPr/>
        </p:nvSpPr>
        <p:spPr>
          <a:xfrm>
            <a:off x="7189222" y="4496519"/>
            <a:ext cx="943976" cy="369332"/>
          </a:xfrm>
          <a:prstGeom prst="rect">
            <a:avLst/>
          </a:prstGeom>
          <a:noFill/>
        </p:spPr>
        <p:txBody>
          <a:bodyPr wrap="none" rtlCol="0">
            <a:spAutoFit/>
          </a:bodyPr>
          <a:lstStyle/>
          <a:p>
            <a:r>
              <a:rPr lang="en-US" dirty="0" smtClean="0"/>
              <a:t>bedrock</a:t>
            </a:r>
            <a:endParaRPr lang="en-US" dirty="0"/>
          </a:p>
        </p:txBody>
      </p:sp>
    </p:spTree>
    <p:extLst>
      <p:ext uri="{BB962C8B-B14F-4D97-AF65-F5344CB8AC3E}">
        <p14:creationId xmlns:p14="http://schemas.microsoft.com/office/powerpoint/2010/main" val="2791016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006474"/>
          </a:xfrm>
        </p:spPr>
        <p:txBody>
          <a:bodyPr/>
          <a:lstStyle/>
          <a:p>
            <a:r>
              <a:rPr lang="en-US" dirty="0"/>
              <a:t>Combined </a:t>
            </a:r>
            <a:r>
              <a:rPr lang="en-US" dirty="0" err="1"/>
              <a:t>GDB</a:t>
            </a:r>
            <a:r>
              <a:rPr lang="en-US" dirty="0"/>
              <a:t> – </a:t>
            </a:r>
            <a:r>
              <a:rPr lang="en-US"/>
              <a:t>Separate </a:t>
            </a:r>
            <a:r>
              <a:rPr lang="en-US" smtClean="0"/>
              <a:t>Surficial/Bedrock </a:t>
            </a:r>
            <a:r>
              <a:rPr lang="en-US" dirty="0"/>
              <a:t>Feature Classes</a:t>
            </a:r>
          </a:p>
        </p:txBody>
      </p:sp>
      <p:sp>
        <p:nvSpPr>
          <p:cNvPr id="3" name="Content Placeholder 2"/>
          <p:cNvSpPr>
            <a:spLocks noGrp="1"/>
          </p:cNvSpPr>
          <p:nvPr>
            <p:ph idx="1"/>
          </p:nvPr>
        </p:nvSpPr>
        <p:spPr>
          <a:xfrm>
            <a:off x="628650" y="1825625"/>
            <a:ext cx="5772150" cy="2517775"/>
          </a:xfrm>
        </p:spPr>
        <p:txBody>
          <a:bodyPr/>
          <a:lstStyle/>
          <a:p>
            <a:r>
              <a:rPr lang="en-US" dirty="0" smtClean="0"/>
              <a:t>Table names all different than standard </a:t>
            </a:r>
            <a:r>
              <a:rPr lang="en-US" dirty="0" err="1" smtClean="0"/>
              <a:t>GeMS</a:t>
            </a:r>
            <a:endParaRPr lang="en-US" dirty="0" smtClean="0"/>
          </a:p>
          <a:p>
            <a:r>
              <a:rPr lang="en-US" dirty="0" smtClean="0"/>
              <a:t>A lot of tables/Feature classes</a:t>
            </a:r>
            <a:endParaRPr lang="en-US" dirty="0"/>
          </a:p>
        </p:txBody>
      </p:sp>
      <p:sp>
        <p:nvSpPr>
          <p:cNvPr id="6" name="Flowchart: Magnetic Disk 5"/>
          <p:cNvSpPr/>
          <p:nvPr/>
        </p:nvSpPr>
        <p:spPr>
          <a:xfrm>
            <a:off x="6858000" y="1600200"/>
            <a:ext cx="1600200" cy="610319"/>
          </a:xfrm>
          <a:prstGeom prst="flowChartMagneticDisk">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6858000" y="2363639"/>
            <a:ext cx="2057400" cy="15225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200" dirty="0" err="1" smtClean="0"/>
              <a:t>Map_unit_poly_bedrock</a:t>
            </a:r>
            <a:endParaRPr lang="en-US" sz="1200" dirty="0" smtClean="0"/>
          </a:p>
          <a:p>
            <a:pPr marL="0" indent="0">
              <a:spcBef>
                <a:spcPts val="0"/>
              </a:spcBef>
              <a:buNone/>
            </a:pPr>
            <a:r>
              <a:rPr lang="en-US" sz="1200" dirty="0" err="1" smtClean="0"/>
              <a:t>Map_unit_lines_bedrock</a:t>
            </a:r>
            <a:endParaRPr lang="en-US" sz="1200" dirty="0" smtClean="0"/>
          </a:p>
          <a:p>
            <a:pPr marL="0" indent="0">
              <a:spcBef>
                <a:spcPts val="0"/>
              </a:spcBef>
              <a:buNone/>
            </a:pPr>
            <a:r>
              <a:rPr lang="en-US" sz="1200" dirty="0" err="1" smtClean="0"/>
              <a:t>Map_unit_points_bedrock</a:t>
            </a:r>
            <a:endParaRPr lang="en-US" sz="1200" dirty="0" smtClean="0"/>
          </a:p>
          <a:p>
            <a:pPr marL="0" indent="0">
              <a:spcBef>
                <a:spcPts val="0"/>
              </a:spcBef>
              <a:buNone/>
            </a:pPr>
            <a:r>
              <a:rPr lang="en-US" sz="1200" dirty="0" err="1" smtClean="0"/>
              <a:t>Contacts_and_faults_bedrock</a:t>
            </a:r>
            <a:endParaRPr lang="en-US" sz="1200" dirty="0" smtClean="0"/>
          </a:p>
          <a:p>
            <a:pPr marL="0" indent="0">
              <a:spcBef>
                <a:spcPts val="0"/>
              </a:spcBef>
              <a:buNone/>
            </a:pPr>
            <a:r>
              <a:rPr lang="en-US" sz="1200" dirty="0" err="1" smtClean="0"/>
              <a:t>Geologic_polys_bedrock</a:t>
            </a:r>
            <a:endParaRPr lang="en-US" sz="1200" dirty="0" smtClean="0"/>
          </a:p>
          <a:p>
            <a:pPr marL="0" indent="0">
              <a:spcBef>
                <a:spcPts val="0"/>
              </a:spcBef>
              <a:buNone/>
            </a:pPr>
            <a:r>
              <a:rPr lang="en-US" sz="1200" dirty="0" err="1" smtClean="0"/>
              <a:t>Geologic_lines_bedrock</a:t>
            </a:r>
            <a:endParaRPr lang="en-US" sz="1200" dirty="0" smtClean="0"/>
          </a:p>
          <a:p>
            <a:pPr marL="0" indent="0">
              <a:spcBef>
                <a:spcPts val="0"/>
              </a:spcBef>
              <a:buNone/>
            </a:pPr>
            <a:r>
              <a:rPr lang="en-US" sz="1200" dirty="0" err="1" smtClean="0"/>
              <a:t>Geologic_points_bedrock</a:t>
            </a:r>
            <a:endParaRPr lang="en-US" sz="1200" dirty="0" smtClean="0"/>
          </a:p>
          <a:p>
            <a:pPr marL="0" indent="0">
              <a:spcBef>
                <a:spcPts val="0"/>
              </a:spcBef>
              <a:buNone/>
            </a:pPr>
            <a:endParaRPr lang="en-US" sz="1200" dirty="0" smtClean="0"/>
          </a:p>
          <a:p>
            <a:pPr marL="0" indent="0">
              <a:spcBef>
                <a:spcPts val="0"/>
              </a:spcBef>
              <a:buNone/>
            </a:pPr>
            <a:r>
              <a:rPr lang="en-US" sz="1200" dirty="0" err="1" smtClean="0"/>
              <a:t>Map_unit_poly_surficial</a:t>
            </a:r>
            <a:endParaRPr lang="en-US" sz="1200" dirty="0"/>
          </a:p>
          <a:p>
            <a:pPr marL="0" indent="0">
              <a:spcBef>
                <a:spcPts val="0"/>
              </a:spcBef>
              <a:buNone/>
            </a:pPr>
            <a:r>
              <a:rPr lang="en-US" sz="1200" dirty="0" err="1" smtClean="0"/>
              <a:t>Map_unit_lines_surficial</a:t>
            </a:r>
            <a:endParaRPr lang="en-US" sz="1200" dirty="0"/>
          </a:p>
          <a:p>
            <a:pPr marL="0" indent="0">
              <a:spcBef>
                <a:spcPts val="0"/>
              </a:spcBef>
              <a:buNone/>
            </a:pPr>
            <a:r>
              <a:rPr lang="en-US" sz="1200" dirty="0" err="1" smtClean="0"/>
              <a:t>Map_unit_points_surficial</a:t>
            </a:r>
            <a:endParaRPr lang="en-US" sz="1200" dirty="0"/>
          </a:p>
          <a:p>
            <a:pPr marL="0" indent="0">
              <a:spcBef>
                <a:spcPts val="0"/>
              </a:spcBef>
              <a:buNone/>
            </a:pPr>
            <a:r>
              <a:rPr lang="en-US" sz="1200" dirty="0" err="1" smtClean="0"/>
              <a:t>Contacts_and_faults_surficial</a:t>
            </a:r>
            <a:endParaRPr lang="en-US" sz="1200" dirty="0"/>
          </a:p>
          <a:p>
            <a:pPr marL="0" indent="0">
              <a:spcBef>
                <a:spcPts val="0"/>
              </a:spcBef>
              <a:buNone/>
            </a:pPr>
            <a:r>
              <a:rPr lang="en-US" sz="1200" dirty="0" err="1" smtClean="0"/>
              <a:t>Geologic_polys_surficial</a:t>
            </a:r>
            <a:endParaRPr lang="en-US" sz="1200" dirty="0"/>
          </a:p>
          <a:p>
            <a:pPr marL="0" indent="0">
              <a:spcBef>
                <a:spcPts val="0"/>
              </a:spcBef>
              <a:buNone/>
            </a:pPr>
            <a:r>
              <a:rPr lang="en-US" sz="1200" dirty="0" err="1" smtClean="0"/>
              <a:t>Geologic_lines_surficial</a:t>
            </a:r>
            <a:endParaRPr lang="en-US" sz="1200" dirty="0"/>
          </a:p>
          <a:p>
            <a:pPr marL="0" indent="0">
              <a:spcBef>
                <a:spcPts val="0"/>
              </a:spcBef>
              <a:buNone/>
            </a:pPr>
            <a:r>
              <a:rPr lang="en-US" sz="1200" dirty="0" err="1" smtClean="0"/>
              <a:t>Geologic_points_surficial</a:t>
            </a:r>
            <a:endParaRPr lang="en-US" sz="1200" dirty="0"/>
          </a:p>
          <a:p>
            <a:pPr marL="0" indent="0">
              <a:spcBef>
                <a:spcPts val="0"/>
              </a:spcBef>
              <a:buFont typeface="Arial" panose="020B0604020202020204" pitchFamily="34" charset="0"/>
              <a:buNone/>
            </a:pPr>
            <a:endParaRPr lang="en-US" sz="1200" dirty="0" smtClean="0"/>
          </a:p>
          <a:p>
            <a:pPr marL="0" indent="0">
              <a:spcBef>
                <a:spcPts val="0"/>
              </a:spcBef>
              <a:buFont typeface="Arial" panose="020B0604020202020204" pitchFamily="34" charset="0"/>
              <a:buNone/>
            </a:pPr>
            <a:r>
              <a:rPr lang="en-US" sz="1200" dirty="0" smtClean="0"/>
              <a:t>Topology</a:t>
            </a:r>
          </a:p>
          <a:p>
            <a:pPr marL="0" indent="0">
              <a:buFont typeface="Arial" panose="020B0604020202020204" pitchFamily="34" charset="0"/>
              <a:buNone/>
            </a:pPr>
            <a:endParaRPr lang="en-US" sz="1200" dirty="0"/>
          </a:p>
        </p:txBody>
      </p:sp>
      <p:sp>
        <p:nvSpPr>
          <p:cNvPr id="8" name="TextBox 7"/>
          <p:cNvSpPr txBox="1"/>
          <p:nvPr/>
        </p:nvSpPr>
        <p:spPr>
          <a:xfrm>
            <a:off x="7097850" y="1825625"/>
            <a:ext cx="1120500" cy="369332"/>
          </a:xfrm>
          <a:prstGeom prst="rect">
            <a:avLst/>
          </a:prstGeom>
          <a:noFill/>
        </p:spPr>
        <p:txBody>
          <a:bodyPr wrap="none" rtlCol="0">
            <a:spAutoFit/>
          </a:bodyPr>
          <a:lstStyle/>
          <a:p>
            <a:r>
              <a:rPr lang="en-US" dirty="0" smtClean="0"/>
              <a:t>combined</a:t>
            </a:r>
            <a:endParaRPr lang="en-US" dirty="0"/>
          </a:p>
        </p:txBody>
      </p:sp>
    </p:spTree>
    <p:extLst>
      <p:ext uri="{BB962C8B-B14F-4D97-AF65-F5344CB8AC3E}">
        <p14:creationId xmlns:p14="http://schemas.microsoft.com/office/powerpoint/2010/main" val="1134749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006474"/>
          </a:xfrm>
        </p:spPr>
        <p:txBody>
          <a:bodyPr/>
          <a:lstStyle/>
          <a:p>
            <a:r>
              <a:rPr lang="en-US" dirty="0"/>
              <a:t>Combined </a:t>
            </a:r>
            <a:r>
              <a:rPr lang="en-US" dirty="0" err="1"/>
              <a:t>GDB</a:t>
            </a:r>
            <a:r>
              <a:rPr lang="en-US" dirty="0"/>
              <a:t> – Separate Feature Datasets</a:t>
            </a:r>
          </a:p>
        </p:txBody>
      </p:sp>
      <p:sp>
        <p:nvSpPr>
          <p:cNvPr id="3" name="Content Placeholder 2"/>
          <p:cNvSpPr>
            <a:spLocks noGrp="1"/>
          </p:cNvSpPr>
          <p:nvPr>
            <p:ph idx="1"/>
          </p:nvPr>
        </p:nvSpPr>
        <p:spPr>
          <a:xfrm>
            <a:off x="628650" y="1825625"/>
            <a:ext cx="5772150" cy="2517775"/>
          </a:xfrm>
        </p:spPr>
        <p:txBody>
          <a:bodyPr/>
          <a:lstStyle/>
          <a:p>
            <a:r>
              <a:rPr lang="en-US" dirty="0"/>
              <a:t>Individual </a:t>
            </a:r>
            <a:r>
              <a:rPr lang="en-US" dirty="0" smtClean="0"/>
              <a:t>Feature Datasets are </a:t>
            </a:r>
            <a:r>
              <a:rPr lang="en-US" dirty="0" err="1" smtClean="0"/>
              <a:t>GeMs</a:t>
            </a:r>
            <a:r>
              <a:rPr lang="en-US" dirty="0" smtClean="0"/>
              <a:t> Compliant.</a:t>
            </a:r>
          </a:p>
          <a:p>
            <a:r>
              <a:rPr lang="en-US" dirty="0" smtClean="0"/>
              <a:t>Can only edit one FDS at a time</a:t>
            </a:r>
          </a:p>
          <a:p>
            <a:r>
              <a:rPr lang="en-US" dirty="0" smtClean="0"/>
              <a:t>FDS is an ESRI construct, not as open</a:t>
            </a:r>
            <a:endParaRPr lang="en-US" dirty="0"/>
          </a:p>
          <a:p>
            <a:pPr marL="0" indent="0">
              <a:buNone/>
            </a:pPr>
            <a:r>
              <a:rPr lang="en-US" dirty="0" smtClean="0"/>
              <a:t> </a:t>
            </a:r>
            <a:endParaRPr lang="en-US" dirty="0"/>
          </a:p>
        </p:txBody>
      </p:sp>
      <p:sp>
        <p:nvSpPr>
          <p:cNvPr id="6" name="Flowchart: Magnetic Disk 5"/>
          <p:cNvSpPr/>
          <p:nvPr/>
        </p:nvSpPr>
        <p:spPr>
          <a:xfrm>
            <a:off x="6858000" y="1600200"/>
            <a:ext cx="1600200" cy="610319"/>
          </a:xfrm>
          <a:prstGeom prst="flowChartMagneticDisk">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097850" y="1825625"/>
            <a:ext cx="1120500" cy="369332"/>
          </a:xfrm>
          <a:prstGeom prst="rect">
            <a:avLst/>
          </a:prstGeom>
          <a:noFill/>
        </p:spPr>
        <p:txBody>
          <a:bodyPr wrap="none" rtlCol="0">
            <a:spAutoFit/>
          </a:bodyPr>
          <a:lstStyle/>
          <a:p>
            <a:r>
              <a:rPr lang="en-US" dirty="0" smtClean="0"/>
              <a:t>combined</a:t>
            </a:r>
            <a:endParaRPr lang="en-US" dirty="0"/>
          </a:p>
        </p:txBody>
      </p:sp>
      <p:sp>
        <p:nvSpPr>
          <p:cNvPr id="9" name="Content Placeholder 2"/>
          <p:cNvSpPr txBox="1">
            <a:spLocks/>
          </p:cNvSpPr>
          <p:nvPr/>
        </p:nvSpPr>
        <p:spPr>
          <a:xfrm>
            <a:off x="6893942" y="2435944"/>
            <a:ext cx="2250058" cy="15225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0"/>
              </a:spcBef>
              <a:buFont typeface="Arial" panose="020B0604020202020204" pitchFamily="34" charset="0"/>
              <a:buNone/>
            </a:pPr>
            <a:r>
              <a:rPr lang="en-US" sz="1200" dirty="0" smtClean="0"/>
              <a:t>Surficial Feature Dataset (FDS)</a:t>
            </a:r>
          </a:p>
          <a:p>
            <a:pPr marL="230188" lvl="1" indent="0">
              <a:spcBef>
                <a:spcPts val="0"/>
              </a:spcBef>
              <a:buFont typeface="Arial" panose="020B0604020202020204" pitchFamily="34" charset="0"/>
              <a:buNone/>
            </a:pPr>
            <a:r>
              <a:rPr lang="en-US" sz="1200" dirty="0" smtClean="0"/>
              <a:t>Map_unit_poly</a:t>
            </a:r>
          </a:p>
          <a:p>
            <a:pPr marL="230188" lvl="1" indent="0">
              <a:spcBef>
                <a:spcPts val="0"/>
              </a:spcBef>
              <a:buFont typeface="Arial" panose="020B0604020202020204" pitchFamily="34" charset="0"/>
              <a:buNone/>
            </a:pPr>
            <a:r>
              <a:rPr lang="en-US" sz="1200" dirty="0" smtClean="0"/>
              <a:t>Map_unit_lines</a:t>
            </a:r>
          </a:p>
          <a:p>
            <a:pPr marL="230188" lvl="1" indent="0">
              <a:spcBef>
                <a:spcPts val="0"/>
              </a:spcBef>
              <a:buFont typeface="Arial" panose="020B0604020202020204" pitchFamily="34" charset="0"/>
              <a:buNone/>
            </a:pPr>
            <a:r>
              <a:rPr lang="en-US" sz="1200" dirty="0" smtClean="0"/>
              <a:t>Map_unit_points</a:t>
            </a:r>
          </a:p>
          <a:p>
            <a:pPr marL="230188" lvl="1" indent="0">
              <a:spcBef>
                <a:spcPts val="0"/>
              </a:spcBef>
              <a:buFont typeface="Arial" panose="020B0604020202020204" pitchFamily="34" charset="0"/>
              <a:buNone/>
            </a:pPr>
            <a:r>
              <a:rPr lang="en-US" sz="1200" dirty="0" smtClean="0"/>
              <a:t>Contacts_and_faults</a:t>
            </a:r>
          </a:p>
          <a:p>
            <a:pPr marL="230188" lvl="1" indent="0">
              <a:spcBef>
                <a:spcPts val="0"/>
              </a:spcBef>
              <a:buFont typeface="Arial" panose="020B0604020202020204" pitchFamily="34" charset="0"/>
              <a:buNone/>
            </a:pPr>
            <a:r>
              <a:rPr lang="en-US" sz="1200" dirty="0" smtClean="0"/>
              <a:t>Geologic_polys</a:t>
            </a:r>
          </a:p>
          <a:p>
            <a:pPr marL="230188" lvl="1" indent="0">
              <a:spcBef>
                <a:spcPts val="0"/>
              </a:spcBef>
              <a:buFont typeface="Arial" panose="020B0604020202020204" pitchFamily="34" charset="0"/>
              <a:buNone/>
            </a:pPr>
            <a:r>
              <a:rPr lang="en-US" sz="1200" dirty="0" smtClean="0"/>
              <a:t>Geologic_lines</a:t>
            </a:r>
          </a:p>
          <a:p>
            <a:pPr marL="230188" lvl="1" indent="0">
              <a:spcBef>
                <a:spcPts val="0"/>
              </a:spcBef>
              <a:buFont typeface="Arial" panose="020B0604020202020204" pitchFamily="34" charset="0"/>
              <a:buNone/>
            </a:pPr>
            <a:r>
              <a:rPr lang="en-US" sz="1200" dirty="0" smtClean="0"/>
              <a:t>Geologic_points</a:t>
            </a:r>
          </a:p>
          <a:p>
            <a:pPr marL="230188" lvl="1" indent="0">
              <a:spcBef>
                <a:spcPts val="0"/>
              </a:spcBef>
              <a:buFont typeface="Arial" panose="020B0604020202020204" pitchFamily="34" charset="0"/>
              <a:buNone/>
            </a:pPr>
            <a:endParaRPr lang="en-US" sz="1200" dirty="0" smtClean="0"/>
          </a:p>
          <a:p>
            <a:pPr marL="230188" lvl="1" indent="0">
              <a:spcBef>
                <a:spcPts val="0"/>
              </a:spcBef>
              <a:buFont typeface="Arial" panose="020B0604020202020204" pitchFamily="34" charset="0"/>
              <a:buNone/>
            </a:pPr>
            <a:r>
              <a:rPr lang="en-US" sz="1200" dirty="0" smtClean="0"/>
              <a:t>Topology</a:t>
            </a:r>
          </a:p>
          <a:p>
            <a:pPr marL="0" lvl="1" indent="0">
              <a:spcBef>
                <a:spcPts val="0"/>
              </a:spcBef>
              <a:buNone/>
            </a:pPr>
            <a:endParaRPr lang="en-US" sz="1200" dirty="0" smtClean="0"/>
          </a:p>
          <a:p>
            <a:pPr marL="0" lvl="1" indent="0">
              <a:spcBef>
                <a:spcPts val="0"/>
              </a:spcBef>
              <a:buNone/>
            </a:pPr>
            <a:r>
              <a:rPr lang="en-US" sz="1200" dirty="0" smtClean="0"/>
              <a:t>Bedrock </a:t>
            </a:r>
            <a:r>
              <a:rPr lang="en-US" sz="1200" dirty="0"/>
              <a:t>Feature Dataset (FDS)</a:t>
            </a:r>
          </a:p>
          <a:p>
            <a:pPr marL="230188" lvl="1" indent="0">
              <a:spcBef>
                <a:spcPts val="0"/>
              </a:spcBef>
              <a:buNone/>
            </a:pPr>
            <a:r>
              <a:rPr lang="en-US" sz="1200" dirty="0"/>
              <a:t>Map_unit_poly</a:t>
            </a:r>
          </a:p>
          <a:p>
            <a:pPr marL="230188" lvl="1" indent="0">
              <a:spcBef>
                <a:spcPts val="0"/>
              </a:spcBef>
              <a:buNone/>
            </a:pPr>
            <a:r>
              <a:rPr lang="en-US" sz="1200" dirty="0"/>
              <a:t>Map_unit_lines</a:t>
            </a:r>
          </a:p>
          <a:p>
            <a:pPr marL="230188" lvl="1" indent="0">
              <a:spcBef>
                <a:spcPts val="0"/>
              </a:spcBef>
              <a:buNone/>
            </a:pPr>
            <a:r>
              <a:rPr lang="en-US" sz="1200" dirty="0"/>
              <a:t>Map_unit_points</a:t>
            </a:r>
          </a:p>
          <a:p>
            <a:pPr marL="230188" lvl="1" indent="0">
              <a:spcBef>
                <a:spcPts val="0"/>
              </a:spcBef>
              <a:buNone/>
            </a:pPr>
            <a:r>
              <a:rPr lang="en-US" sz="1200" dirty="0"/>
              <a:t>Contacts_and_faults</a:t>
            </a:r>
          </a:p>
          <a:p>
            <a:pPr marL="230188" lvl="1" indent="0">
              <a:spcBef>
                <a:spcPts val="0"/>
              </a:spcBef>
              <a:buNone/>
            </a:pPr>
            <a:r>
              <a:rPr lang="en-US" sz="1200" dirty="0"/>
              <a:t>Geologic_polys</a:t>
            </a:r>
          </a:p>
          <a:p>
            <a:pPr marL="230188" lvl="1" indent="0">
              <a:spcBef>
                <a:spcPts val="0"/>
              </a:spcBef>
              <a:buNone/>
            </a:pPr>
            <a:r>
              <a:rPr lang="en-US" sz="1200" dirty="0"/>
              <a:t>Geologic_lines</a:t>
            </a:r>
          </a:p>
          <a:p>
            <a:pPr marL="230188" lvl="1" indent="0">
              <a:spcBef>
                <a:spcPts val="0"/>
              </a:spcBef>
              <a:buNone/>
            </a:pPr>
            <a:r>
              <a:rPr lang="en-US" sz="1200" dirty="0"/>
              <a:t>Geologic_points</a:t>
            </a:r>
          </a:p>
          <a:p>
            <a:pPr marL="230188" lvl="1" indent="0">
              <a:spcBef>
                <a:spcPts val="0"/>
              </a:spcBef>
              <a:buNone/>
            </a:pPr>
            <a:endParaRPr lang="en-US" sz="1200" dirty="0"/>
          </a:p>
          <a:p>
            <a:pPr marL="230188" lvl="1" indent="0">
              <a:spcBef>
                <a:spcPts val="0"/>
              </a:spcBef>
              <a:buNone/>
            </a:pPr>
            <a:r>
              <a:rPr lang="en-US" sz="1200" dirty="0"/>
              <a:t>Topology</a:t>
            </a:r>
          </a:p>
          <a:p>
            <a:pPr marL="230188" lvl="1" indent="0">
              <a:spcBef>
                <a:spcPts val="0"/>
              </a:spcBef>
              <a:buFont typeface="Arial" panose="020B0604020202020204" pitchFamily="34" charset="0"/>
              <a:buNone/>
            </a:pPr>
            <a:endParaRPr lang="en-US" sz="1200" dirty="0" smtClean="0"/>
          </a:p>
          <a:p>
            <a:pPr marL="0" indent="0">
              <a:buFont typeface="Arial" panose="020B0604020202020204" pitchFamily="34" charset="0"/>
              <a:buNone/>
            </a:pPr>
            <a:endParaRPr lang="en-US" sz="1200" dirty="0"/>
          </a:p>
        </p:txBody>
      </p:sp>
    </p:spTree>
    <p:extLst>
      <p:ext uri="{BB962C8B-B14F-4D97-AF65-F5344CB8AC3E}">
        <p14:creationId xmlns:p14="http://schemas.microsoft.com/office/powerpoint/2010/main" val="557071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006474"/>
          </a:xfrm>
        </p:spPr>
        <p:txBody>
          <a:bodyPr/>
          <a:lstStyle/>
          <a:p>
            <a:r>
              <a:rPr lang="en-US" dirty="0"/>
              <a:t>Separate Geodatabases (</a:t>
            </a:r>
            <a:r>
              <a:rPr lang="en-US" dirty="0" err="1"/>
              <a:t>GDB</a:t>
            </a:r>
            <a:r>
              <a:rPr lang="en-US" dirty="0"/>
              <a:t>) for surficial </a:t>
            </a:r>
            <a:r>
              <a:rPr lang="en-US"/>
              <a:t>and </a:t>
            </a:r>
            <a:r>
              <a:rPr lang="en-US" smtClean="0"/>
              <a:t>bedrock</a:t>
            </a:r>
            <a:endParaRPr lang="en-US" dirty="0"/>
          </a:p>
        </p:txBody>
      </p:sp>
      <p:sp>
        <p:nvSpPr>
          <p:cNvPr id="3" name="Content Placeholder 2"/>
          <p:cNvSpPr>
            <a:spLocks noGrp="1"/>
          </p:cNvSpPr>
          <p:nvPr>
            <p:ph idx="1"/>
          </p:nvPr>
        </p:nvSpPr>
        <p:spPr>
          <a:xfrm>
            <a:off x="628650" y="1825625"/>
            <a:ext cx="5772150" cy="2517775"/>
          </a:xfrm>
        </p:spPr>
        <p:txBody>
          <a:bodyPr/>
          <a:lstStyle/>
          <a:p>
            <a:r>
              <a:rPr lang="en-US" dirty="0" smtClean="0"/>
              <a:t>Requirement to add subtype field (must be integer)</a:t>
            </a:r>
          </a:p>
          <a:p>
            <a:r>
              <a:rPr lang="en-US" dirty="0" smtClean="0"/>
              <a:t>Subtypes are </a:t>
            </a:r>
            <a:r>
              <a:rPr lang="en-US" dirty="0"/>
              <a:t>an ESRI construct, not as </a:t>
            </a:r>
            <a:r>
              <a:rPr lang="en-US" dirty="0" smtClean="0"/>
              <a:t>open</a:t>
            </a:r>
          </a:p>
          <a:p>
            <a:r>
              <a:rPr lang="en-US" dirty="0" smtClean="0"/>
              <a:t>A table/feature class can have only 1 subtype field</a:t>
            </a:r>
          </a:p>
          <a:p>
            <a:r>
              <a:rPr lang="en-US" dirty="0"/>
              <a:t>Individual </a:t>
            </a:r>
            <a:r>
              <a:rPr lang="en-US" dirty="0" err="1"/>
              <a:t>GDB</a:t>
            </a:r>
            <a:r>
              <a:rPr lang="en-US" dirty="0"/>
              <a:t> is </a:t>
            </a:r>
            <a:r>
              <a:rPr lang="en-US" dirty="0" err="1"/>
              <a:t>GeMs</a:t>
            </a:r>
            <a:r>
              <a:rPr lang="en-US" dirty="0"/>
              <a:t> </a:t>
            </a:r>
            <a:r>
              <a:rPr lang="en-US" dirty="0" smtClean="0"/>
              <a:t>Compliant (but may cause confusion)</a:t>
            </a:r>
            <a:endParaRPr lang="en-US" dirty="0"/>
          </a:p>
          <a:p>
            <a:endParaRPr lang="en-US" dirty="0"/>
          </a:p>
          <a:p>
            <a:endParaRPr lang="en-US" dirty="0"/>
          </a:p>
        </p:txBody>
      </p:sp>
      <p:sp>
        <p:nvSpPr>
          <p:cNvPr id="6" name="Flowchart: Magnetic Disk 5"/>
          <p:cNvSpPr/>
          <p:nvPr/>
        </p:nvSpPr>
        <p:spPr>
          <a:xfrm>
            <a:off x="6846139" y="1600200"/>
            <a:ext cx="1600200" cy="610319"/>
          </a:xfrm>
          <a:prstGeom prst="flowChartMagneticDisk">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6858000" y="2266591"/>
            <a:ext cx="2057400" cy="15225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200" dirty="0" smtClean="0"/>
              <a:t>Map_unit_poly</a:t>
            </a:r>
          </a:p>
          <a:p>
            <a:pPr marL="0" indent="0">
              <a:spcBef>
                <a:spcPts val="0"/>
              </a:spcBef>
              <a:buFont typeface="Arial" panose="020B0604020202020204" pitchFamily="34" charset="0"/>
              <a:buNone/>
            </a:pPr>
            <a:r>
              <a:rPr lang="en-US" sz="1200" dirty="0" smtClean="0"/>
              <a:t>Map_unit_lines</a:t>
            </a:r>
          </a:p>
          <a:p>
            <a:pPr marL="0" indent="0">
              <a:spcBef>
                <a:spcPts val="0"/>
              </a:spcBef>
              <a:buFont typeface="Arial" panose="020B0604020202020204" pitchFamily="34" charset="0"/>
              <a:buNone/>
            </a:pPr>
            <a:r>
              <a:rPr lang="en-US" sz="1200" dirty="0" smtClean="0"/>
              <a:t>Map_unit_points</a:t>
            </a:r>
          </a:p>
          <a:p>
            <a:pPr marL="0" indent="0">
              <a:spcBef>
                <a:spcPts val="0"/>
              </a:spcBef>
              <a:buFont typeface="Arial" panose="020B0604020202020204" pitchFamily="34" charset="0"/>
              <a:buNone/>
            </a:pPr>
            <a:r>
              <a:rPr lang="en-US" sz="1200" dirty="0" smtClean="0"/>
              <a:t>Contacts_and_faults</a:t>
            </a:r>
          </a:p>
          <a:p>
            <a:pPr marL="0" indent="0">
              <a:spcBef>
                <a:spcPts val="0"/>
              </a:spcBef>
              <a:buFont typeface="Arial" panose="020B0604020202020204" pitchFamily="34" charset="0"/>
              <a:buNone/>
            </a:pPr>
            <a:r>
              <a:rPr lang="en-US" sz="1200" dirty="0" smtClean="0"/>
              <a:t>Geologic_polys</a:t>
            </a:r>
          </a:p>
          <a:p>
            <a:pPr marL="0" indent="0">
              <a:spcBef>
                <a:spcPts val="0"/>
              </a:spcBef>
              <a:buFont typeface="Arial" panose="020B0604020202020204" pitchFamily="34" charset="0"/>
              <a:buNone/>
            </a:pPr>
            <a:r>
              <a:rPr lang="en-US" sz="1200" dirty="0" smtClean="0"/>
              <a:t>Geologic_lines</a:t>
            </a:r>
          </a:p>
          <a:p>
            <a:pPr marL="0" indent="0">
              <a:spcBef>
                <a:spcPts val="0"/>
              </a:spcBef>
              <a:buFont typeface="Arial" panose="020B0604020202020204" pitchFamily="34" charset="0"/>
              <a:buNone/>
            </a:pPr>
            <a:r>
              <a:rPr lang="en-US" sz="1200" dirty="0" smtClean="0"/>
              <a:t>Geologic_points</a:t>
            </a:r>
          </a:p>
          <a:p>
            <a:pPr marL="0" indent="0">
              <a:spcBef>
                <a:spcPts val="0"/>
              </a:spcBef>
              <a:buFont typeface="Arial" panose="020B0604020202020204" pitchFamily="34" charset="0"/>
              <a:buNone/>
            </a:pPr>
            <a:endParaRPr lang="en-US" sz="1200" dirty="0" smtClean="0"/>
          </a:p>
          <a:p>
            <a:pPr marL="0" indent="0">
              <a:spcBef>
                <a:spcPts val="0"/>
              </a:spcBef>
              <a:buFont typeface="Arial" panose="020B0604020202020204" pitchFamily="34" charset="0"/>
              <a:buNone/>
            </a:pPr>
            <a:r>
              <a:rPr lang="en-US" sz="1200" dirty="0" smtClean="0"/>
              <a:t>Topology</a:t>
            </a:r>
          </a:p>
          <a:p>
            <a:pPr marL="0" indent="0">
              <a:spcBef>
                <a:spcPts val="0"/>
              </a:spcBef>
              <a:buFont typeface="Arial" panose="020B0604020202020204" pitchFamily="34" charset="0"/>
              <a:buNone/>
            </a:pPr>
            <a:r>
              <a:rPr lang="en-US" sz="1200" dirty="0"/>
              <a:t> </a:t>
            </a:r>
            <a:r>
              <a:rPr lang="en-US" sz="1200" dirty="0" smtClean="0"/>
              <a:t>Must not Overlap – Surficial</a:t>
            </a:r>
          </a:p>
          <a:p>
            <a:pPr marL="0" indent="0">
              <a:spcBef>
                <a:spcPts val="0"/>
              </a:spcBef>
              <a:buNone/>
            </a:pPr>
            <a:r>
              <a:rPr lang="en-US" sz="1200" dirty="0" smtClean="0"/>
              <a:t> Must not Overlap </a:t>
            </a:r>
            <a:r>
              <a:rPr lang="en-US" sz="1200" dirty="0"/>
              <a:t>– </a:t>
            </a:r>
            <a:r>
              <a:rPr lang="en-US" sz="1200" dirty="0" smtClean="0"/>
              <a:t>Bedrock</a:t>
            </a:r>
          </a:p>
          <a:p>
            <a:pPr marL="0" indent="0">
              <a:buFont typeface="Arial" panose="020B0604020202020204" pitchFamily="34" charset="0"/>
              <a:buNone/>
            </a:pPr>
            <a:endParaRPr lang="en-US" sz="1200" dirty="0"/>
          </a:p>
        </p:txBody>
      </p:sp>
      <p:sp>
        <p:nvSpPr>
          <p:cNvPr id="8" name="TextBox 7"/>
          <p:cNvSpPr txBox="1"/>
          <p:nvPr/>
        </p:nvSpPr>
        <p:spPr>
          <a:xfrm>
            <a:off x="7097850" y="1800211"/>
            <a:ext cx="1120500" cy="369332"/>
          </a:xfrm>
          <a:prstGeom prst="rect">
            <a:avLst/>
          </a:prstGeom>
          <a:noFill/>
        </p:spPr>
        <p:txBody>
          <a:bodyPr wrap="none" rtlCol="0">
            <a:spAutoFit/>
          </a:bodyPr>
          <a:lstStyle/>
          <a:p>
            <a:r>
              <a:rPr lang="en-US" dirty="0"/>
              <a:t>combined</a:t>
            </a:r>
            <a:endParaRPr lang="en-US" dirty="0"/>
          </a:p>
        </p:txBody>
      </p:sp>
    </p:spTree>
    <p:extLst>
      <p:ext uri="{BB962C8B-B14F-4D97-AF65-F5344CB8AC3E}">
        <p14:creationId xmlns:p14="http://schemas.microsoft.com/office/powerpoint/2010/main" val="11914779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1563</TotalTime>
  <Words>459</Words>
  <Application>Microsoft Office PowerPoint</Application>
  <PresentationFormat>On-screen Show (4:3)</PresentationFormat>
  <Paragraphs>106</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Combined Bedrock &amp; Surficial Geologic Maps: Topological Considerations</vt:lpstr>
      <vt:lpstr>The Issue</vt:lpstr>
      <vt:lpstr>Possible Methods to Model Both Surficial and Bedrock Conceptual Surfaces</vt:lpstr>
      <vt:lpstr>Separate Geodatabases (GDB) for surficial and bedrock</vt:lpstr>
      <vt:lpstr>Combined GDB – Separate Surficial/Bedrock Feature Classes</vt:lpstr>
      <vt:lpstr>Combined GDB – Separate Feature Datasets</vt:lpstr>
      <vt:lpstr>Separate Geodatabases (GDB) for surficial and bedrock</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mdhendricks</dc:creator>
  <cp:lastModifiedBy>mdhendricks</cp:lastModifiedBy>
  <cp:revision>18</cp:revision>
  <dcterms:created xsi:type="dcterms:W3CDTF">2019-02-07T19:38:24Z</dcterms:created>
  <dcterms:modified xsi:type="dcterms:W3CDTF">2019-03-06T22:44:43Z</dcterms:modified>
</cp:coreProperties>
</file>