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7" d="100"/>
          <a:sy n="127" d="100"/>
        </p:scale>
        <p:origin x="11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786F48-9C70-4501-8F59-9336460548E5}"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7AF16-6066-42C7-8351-57A71D012273}" type="slidenum">
              <a:rPr lang="en-US" smtClean="0"/>
              <a:t>‹#›</a:t>
            </a:fld>
            <a:endParaRPr lang="en-US"/>
          </a:p>
        </p:txBody>
      </p:sp>
    </p:spTree>
    <p:extLst>
      <p:ext uri="{BB962C8B-B14F-4D97-AF65-F5344CB8AC3E}">
        <p14:creationId xmlns:p14="http://schemas.microsoft.com/office/powerpoint/2010/main" val="35671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786F48-9C70-4501-8F59-9336460548E5}"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7AF16-6066-42C7-8351-57A71D012273}" type="slidenum">
              <a:rPr lang="en-US" smtClean="0"/>
              <a:t>‹#›</a:t>
            </a:fld>
            <a:endParaRPr lang="en-US"/>
          </a:p>
        </p:txBody>
      </p:sp>
    </p:spTree>
    <p:extLst>
      <p:ext uri="{BB962C8B-B14F-4D97-AF65-F5344CB8AC3E}">
        <p14:creationId xmlns:p14="http://schemas.microsoft.com/office/powerpoint/2010/main" val="277989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786F48-9C70-4501-8F59-9336460548E5}"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7AF16-6066-42C7-8351-57A71D012273}" type="slidenum">
              <a:rPr lang="en-US" smtClean="0"/>
              <a:t>‹#›</a:t>
            </a:fld>
            <a:endParaRPr lang="en-US"/>
          </a:p>
        </p:txBody>
      </p:sp>
    </p:spTree>
    <p:extLst>
      <p:ext uri="{BB962C8B-B14F-4D97-AF65-F5344CB8AC3E}">
        <p14:creationId xmlns:p14="http://schemas.microsoft.com/office/powerpoint/2010/main" val="377100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786F48-9C70-4501-8F59-9336460548E5}"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7AF16-6066-42C7-8351-57A71D012273}" type="slidenum">
              <a:rPr lang="en-US" smtClean="0"/>
              <a:t>‹#›</a:t>
            </a:fld>
            <a:endParaRPr lang="en-US"/>
          </a:p>
        </p:txBody>
      </p:sp>
    </p:spTree>
    <p:extLst>
      <p:ext uri="{BB962C8B-B14F-4D97-AF65-F5344CB8AC3E}">
        <p14:creationId xmlns:p14="http://schemas.microsoft.com/office/powerpoint/2010/main" val="337472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786F48-9C70-4501-8F59-9336460548E5}"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7AF16-6066-42C7-8351-57A71D012273}" type="slidenum">
              <a:rPr lang="en-US" smtClean="0"/>
              <a:t>‹#›</a:t>
            </a:fld>
            <a:endParaRPr lang="en-US"/>
          </a:p>
        </p:txBody>
      </p:sp>
    </p:spTree>
    <p:extLst>
      <p:ext uri="{BB962C8B-B14F-4D97-AF65-F5344CB8AC3E}">
        <p14:creationId xmlns:p14="http://schemas.microsoft.com/office/powerpoint/2010/main" val="332873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86F48-9C70-4501-8F59-9336460548E5}"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7AF16-6066-42C7-8351-57A71D012273}" type="slidenum">
              <a:rPr lang="en-US" smtClean="0"/>
              <a:t>‹#›</a:t>
            </a:fld>
            <a:endParaRPr lang="en-US"/>
          </a:p>
        </p:txBody>
      </p:sp>
    </p:spTree>
    <p:extLst>
      <p:ext uri="{BB962C8B-B14F-4D97-AF65-F5344CB8AC3E}">
        <p14:creationId xmlns:p14="http://schemas.microsoft.com/office/powerpoint/2010/main" val="418379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786F48-9C70-4501-8F59-9336460548E5}" type="datetimeFigureOut">
              <a:rPr lang="en-US" smtClean="0"/>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E7AF16-6066-42C7-8351-57A71D012273}" type="slidenum">
              <a:rPr lang="en-US" smtClean="0"/>
              <a:t>‹#›</a:t>
            </a:fld>
            <a:endParaRPr lang="en-US"/>
          </a:p>
        </p:txBody>
      </p:sp>
    </p:spTree>
    <p:extLst>
      <p:ext uri="{BB962C8B-B14F-4D97-AF65-F5344CB8AC3E}">
        <p14:creationId xmlns:p14="http://schemas.microsoft.com/office/powerpoint/2010/main" val="338117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786F48-9C70-4501-8F59-9336460548E5}" type="datetimeFigureOut">
              <a:rPr lang="en-US" smtClean="0"/>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E7AF16-6066-42C7-8351-57A71D012273}" type="slidenum">
              <a:rPr lang="en-US" smtClean="0"/>
              <a:t>‹#›</a:t>
            </a:fld>
            <a:endParaRPr lang="en-US"/>
          </a:p>
        </p:txBody>
      </p:sp>
    </p:spTree>
    <p:extLst>
      <p:ext uri="{BB962C8B-B14F-4D97-AF65-F5344CB8AC3E}">
        <p14:creationId xmlns:p14="http://schemas.microsoft.com/office/powerpoint/2010/main" val="110185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86F48-9C70-4501-8F59-9336460548E5}" type="datetimeFigureOut">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E7AF16-6066-42C7-8351-57A71D012273}" type="slidenum">
              <a:rPr lang="en-US" smtClean="0"/>
              <a:t>‹#›</a:t>
            </a:fld>
            <a:endParaRPr lang="en-US"/>
          </a:p>
        </p:txBody>
      </p:sp>
    </p:spTree>
    <p:extLst>
      <p:ext uri="{BB962C8B-B14F-4D97-AF65-F5344CB8AC3E}">
        <p14:creationId xmlns:p14="http://schemas.microsoft.com/office/powerpoint/2010/main" val="135165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786F48-9C70-4501-8F59-9336460548E5}"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7AF16-6066-42C7-8351-57A71D012273}" type="slidenum">
              <a:rPr lang="en-US" smtClean="0"/>
              <a:t>‹#›</a:t>
            </a:fld>
            <a:endParaRPr lang="en-US"/>
          </a:p>
        </p:txBody>
      </p:sp>
    </p:spTree>
    <p:extLst>
      <p:ext uri="{BB962C8B-B14F-4D97-AF65-F5344CB8AC3E}">
        <p14:creationId xmlns:p14="http://schemas.microsoft.com/office/powerpoint/2010/main" val="237911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786F48-9C70-4501-8F59-9336460548E5}"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7AF16-6066-42C7-8351-57A71D012273}" type="slidenum">
              <a:rPr lang="en-US" smtClean="0"/>
              <a:t>‹#›</a:t>
            </a:fld>
            <a:endParaRPr lang="en-US"/>
          </a:p>
        </p:txBody>
      </p:sp>
    </p:spTree>
    <p:extLst>
      <p:ext uri="{BB962C8B-B14F-4D97-AF65-F5344CB8AC3E}">
        <p14:creationId xmlns:p14="http://schemas.microsoft.com/office/powerpoint/2010/main" val="313282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86F48-9C70-4501-8F59-9336460548E5}" type="datetimeFigureOut">
              <a:rPr lang="en-US" smtClean="0"/>
              <a:t>2/23/2022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7AF16-6066-42C7-8351-57A71D012273}" type="slidenum">
              <a:rPr lang="en-US" smtClean="0"/>
              <a:t>‹#›</a:t>
            </a:fld>
            <a:endParaRPr lang="en-US"/>
          </a:p>
        </p:txBody>
      </p:sp>
    </p:spTree>
    <p:extLst>
      <p:ext uri="{BB962C8B-B14F-4D97-AF65-F5344CB8AC3E}">
        <p14:creationId xmlns:p14="http://schemas.microsoft.com/office/powerpoint/2010/main" val="208752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362128">
            <a:off x="515388" y="897775"/>
            <a:ext cx="8304415" cy="4987636"/>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65017" y="1172095"/>
            <a:ext cx="7980220" cy="4430684"/>
          </a:xfrm>
          <a:solidFill>
            <a:schemeClr val="bg1"/>
          </a:solidFill>
          <a:ln w="12700">
            <a:solidFill>
              <a:schemeClr val="tx1"/>
            </a:solidFill>
          </a:ln>
        </p:spPr>
        <p:txBody>
          <a:bodyPr>
            <a:normAutofit/>
          </a:bodyPr>
          <a:lstStyle/>
          <a:p>
            <a:r>
              <a:rPr lang="en-US" sz="4400" dirty="0"/>
              <a:t/>
            </a:r>
            <a:br>
              <a:rPr lang="en-US" sz="4400" dirty="0"/>
            </a:br>
            <a:r>
              <a:rPr lang="en-US" sz="4400" dirty="0" smtClean="0"/>
              <a:t>BEST PRACTICE TO REMOVE MAP COLLARS FROM ARCMAP FILES FOR GEOTIFF, KMZ, AND OTHER GEOREGISTERED USES</a:t>
            </a:r>
            <a:br>
              <a:rPr lang="en-US" sz="4400" dirty="0" smtClean="0"/>
            </a:br>
            <a:r>
              <a:rPr lang="en-US" sz="2000" dirty="0" smtClean="0"/>
              <a:t/>
            </a:r>
            <a:br>
              <a:rPr lang="en-US" sz="2000" dirty="0" smtClean="0"/>
            </a:br>
            <a:r>
              <a:rPr lang="en-US" sz="2000" dirty="0" smtClean="0"/>
              <a:t>James Amato | Wyoming State Geological Survey | February 2022</a:t>
            </a:r>
            <a:br>
              <a:rPr lang="en-US" sz="2000" dirty="0" smtClean="0"/>
            </a:br>
            <a:r>
              <a:rPr lang="en-US" sz="2000" dirty="0"/>
              <a:t/>
            </a:r>
            <a:br>
              <a:rPr lang="en-US" sz="2000" dirty="0"/>
            </a:br>
            <a:endParaRPr lang="en-US" sz="2000" dirty="0"/>
          </a:p>
        </p:txBody>
      </p:sp>
    </p:spTree>
    <p:extLst>
      <p:ext uri="{BB962C8B-B14F-4D97-AF65-F5344CB8AC3E}">
        <p14:creationId xmlns:p14="http://schemas.microsoft.com/office/powerpoint/2010/main" val="408735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257" y="357449"/>
            <a:ext cx="8686801" cy="6247864"/>
          </a:xfrm>
          <a:prstGeom prst="rect">
            <a:avLst/>
          </a:prstGeom>
          <a:noFill/>
        </p:spPr>
        <p:txBody>
          <a:bodyPr wrap="square" rtlCol="0">
            <a:spAutoFit/>
          </a:bodyPr>
          <a:lstStyle/>
          <a:p>
            <a:r>
              <a:rPr lang="en-US" sz="2000" b="1" dirty="0" smtClean="0"/>
              <a:t>BACKGROUND:</a:t>
            </a:r>
          </a:p>
          <a:p>
            <a:endParaRPr lang="en-US" sz="2000" dirty="0"/>
          </a:p>
          <a:p>
            <a:r>
              <a:rPr lang="en-US" sz="2000" dirty="0" smtClean="0"/>
              <a:t>We </a:t>
            </a:r>
            <a:r>
              <a:rPr lang="en-US" sz="2000" dirty="0"/>
              <a:t>recently fulfilled a </a:t>
            </a:r>
            <a:r>
              <a:rPr lang="en-US" sz="2000" dirty="0" smtClean="0"/>
              <a:t>grant request to </a:t>
            </a:r>
            <a:r>
              <a:rPr lang="en-US" sz="2000" dirty="0"/>
              <a:t>create </a:t>
            </a:r>
            <a:r>
              <a:rPr lang="en-US" sz="2000" dirty="0" err="1"/>
              <a:t>GeoTIFF</a:t>
            </a:r>
            <a:r>
              <a:rPr lang="en-US" sz="2000" dirty="0"/>
              <a:t> and KMZ files for previously published maps. We provided map PDFs </a:t>
            </a:r>
            <a:r>
              <a:rPr lang="en-US" sz="2000" dirty="0" smtClean="0"/>
              <a:t>that span across 20+ years to </a:t>
            </a:r>
            <a:r>
              <a:rPr lang="en-US" sz="2000" dirty="0"/>
              <a:t>a 3rd party to administer this request. While the request was fulfilled, we are questioning best practices moving forwarding with the creation of these file types for future maps. </a:t>
            </a:r>
            <a:r>
              <a:rPr lang="en-US" sz="2000" dirty="0" smtClean="0"/>
              <a:t>We </a:t>
            </a:r>
            <a:r>
              <a:rPr lang="en-US" sz="2000" dirty="0"/>
              <a:t>noticed on </a:t>
            </a:r>
            <a:r>
              <a:rPr lang="en-US" sz="2000" dirty="0" smtClean="0"/>
              <a:t>many of the </a:t>
            </a:r>
            <a:r>
              <a:rPr lang="en-US" sz="2000" dirty="0" err="1" smtClean="0"/>
              <a:t>GeoTIFF</a:t>
            </a:r>
            <a:r>
              <a:rPr lang="en-US" sz="2000" dirty="0" smtClean="0"/>
              <a:t> files </a:t>
            </a:r>
            <a:r>
              <a:rPr lang="en-US" sz="2000" dirty="0"/>
              <a:t>that were delivered to us that there are often black collars of </a:t>
            </a:r>
            <a:r>
              <a:rPr lang="en-US" sz="2000" dirty="0" err="1" smtClean="0"/>
              <a:t>NoData</a:t>
            </a:r>
            <a:r>
              <a:rPr lang="en-US" sz="2000" dirty="0"/>
              <a:t>. </a:t>
            </a:r>
            <a:r>
              <a:rPr lang="en-US" sz="2000" dirty="0" smtClean="0"/>
              <a:t>While the file technically works (it’s legible and georeferenced), we would like to omit these collars of no data on future map products while keeping the file size reasonable. </a:t>
            </a:r>
          </a:p>
          <a:p>
            <a:endParaRPr lang="en-US" sz="2000" dirty="0" smtClean="0"/>
          </a:p>
          <a:p>
            <a:r>
              <a:rPr lang="en-US" sz="2000" dirty="0" smtClean="0"/>
              <a:t>We've </a:t>
            </a:r>
            <a:r>
              <a:rPr lang="en-US" sz="2000" dirty="0"/>
              <a:t>noticed that many </a:t>
            </a:r>
            <a:r>
              <a:rPr lang="en-US" sz="2000" dirty="0" err="1"/>
              <a:t>GeoTIFFs</a:t>
            </a:r>
            <a:r>
              <a:rPr lang="en-US" sz="2000" dirty="0"/>
              <a:t> </a:t>
            </a:r>
            <a:r>
              <a:rPr lang="en-US" sz="2000" dirty="0" smtClean="0"/>
              <a:t>available </a:t>
            </a:r>
            <a:r>
              <a:rPr lang="en-US" sz="2000" dirty="0"/>
              <a:t>through the NGMDB (of old scanned USGS maps) do not have these </a:t>
            </a:r>
            <a:r>
              <a:rPr lang="en-US" sz="2000" dirty="0" smtClean="0"/>
              <a:t>collars </a:t>
            </a:r>
            <a:r>
              <a:rPr lang="en-US" sz="2000" dirty="0"/>
              <a:t>of no data, and in general are very clean </a:t>
            </a:r>
            <a:r>
              <a:rPr lang="en-US" sz="2000" dirty="0" smtClean="0"/>
              <a:t>products with a moderate file size. </a:t>
            </a:r>
            <a:r>
              <a:rPr lang="en-US" sz="2000" dirty="0"/>
              <a:t>I reached out to the USGS to inquire about adopting a similar SOP for creating these file types (software platform and/or extensions, </a:t>
            </a:r>
            <a:r>
              <a:rPr lang="en-US" sz="2000" dirty="0" err="1"/>
              <a:t>georeferencing</a:t>
            </a:r>
            <a:r>
              <a:rPr lang="en-US" sz="2000" dirty="0"/>
              <a:t> techniques, and export and compression methods used) but haven't </a:t>
            </a:r>
            <a:r>
              <a:rPr lang="en-US" sz="2000" dirty="0" smtClean="0"/>
              <a:t>had any luck with a response. Hoping this discussion may help shed some light on things. We have developed an SOP to create </a:t>
            </a:r>
            <a:r>
              <a:rPr lang="en-US" sz="2000" dirty="0" err="1" smtClean="0"/>
              <a:t>GeoTIFF’s</a:t>
            </a:r>
            <a:r>
              <a:rPr lang="en-US" sz="2000" dirty="0" smtClean="0"/>
              <a:t> and KMZ files, but are curious to know how other state surveys are processing these file types. </a:t>
            </a:r>
          </a:p>
        </p:txBody>
      </p:sp>
    </p:spTree>
    <p:extLst>
      <p:ext uri="{BB962C8B-B14F-4D97-AF65-F5344CB8AC3E}">
        <p14:creationId xmlns:p14="http://schemas.microsoft.com/office/powerpoint/2010/main" val="2241291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48392" y="2452256"/>
            <a:ext cx="3250277" cy="4048298"/>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97928" y="2427321"/>
            <a:ext cx="4372496" cy="4015047"/>
          </a:xfrm>
          <a:prstGeom prst="rect">
            <a:avLst/>
          </a:prstGeom>
        </p:spPr>
      </p:pic>
      <p:sp>
        <p:nvSpPr>
          <p:cNvPr id="6" name="TextBox 5"/>
          <p:cNvSpPr txBox="1"/>
          <p:nvPr/>
        </p:nvSpPr>
        <p:spPr>
          <a:xfrm>
            <a:off x="565265" y="365762"/>
            <a:ext cx="8462355" cy="1938992"/>
          </a:xfrm>
          <a:prstGeom prst="rect">
            <a:avLst/>
          </a:prstGeom>
          <a:noFill/>
        </p:spPr>
        <p:txBody>
          <a:bodyPr wrap="square" rtlCol="0">
            <a:spAutoFit/>
          </a:bodyPr>
          <a:lstStyle/>
          <a:p>
            <a:r>
              <a:rPr lang="en-US" sz="2000" b="1" dirty="0" smtClean="0"/>
              <a:t>EXAMPLE:</a:t>
            </a:r>
          </a:p>
          <a:p>
            <a:endParaRPr lang="en-US" sz="2000" dirty="0"/>
          </a:p>
          <a:p>
            <a:r>
              <a:rPr lang="en-US" sz="2000" dirty="0" smtClean="0"/>
              <a:t>ArcMap 10.8.1 (data view) of two 7.5 minute quadrangle </a:t>
            </a:r>
            <a:r>
              <a:rPr lang="en-US" sz="2000" dirty="0" err="1" smtClean="0"/>
              <a:t>GeoTIFF’s</a:t>
            </a:r>
            <a:r>
              <a:rPr lang="en-US" sz="2000" dirty="0" smtClean="0"/>
              <a:t> within </a:t>
            </a:r>
            <a:r>
              <a:rPr lang="en-US" sz="2000" dirty="0"/>
              <a:t>close proximity </a:t>
            </a:r>
            <a:r>
              <a:rPr lang="en-US" sz="2000" dirty="0" smtClean="0"/>
              <a:t>in the same coordinate system. The one on the left shows a black collar of no data, the one on the right shows no collar and was downloaded from NGMDB.  </a:t>
            </a:r>
          </a:p>
        </p:txBody>
      </p:sp>
    </p:spTree>
    <p:extLst>
      <p:ext uri="{BB962C8B-B14F-4D97-AF65-F5344CB8AC3E}">
        <p14:creationId xmlns:p14="http://schemas.microsoft.com/office/powerpoint/2010/main" val="29467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5265" y="365762"/>
            <a:ext cx="8146473" cy="5940088"/>
          </a:xfrm>
          <a:prstGeom prst="rect">
            <a:avLst/>
          </a:prstGeom>
          <a:noFill/>
        </p:spPr>
        <p:txBody>
          <a:bodyPr wrap="square" rtlCol="0">
            <a:spAutoFit/>
          </a:bodyPr>
          <a:lstStyle/>
          <a:p>
            <a:r>
              <a:rPr lang="en-US" sz="2000" b="1" dirty="0" smtClean="0"/>
              <a:t>MODES:</a:t>
            </a:r>
          </a:p>
          <a:p>
            <a:endParaRPr lang="en-US" sz="2000" dirty="0"/>
          </a:p>
          <a:p>
            <a:pPr marL="457200" indent="-457200">
              <a:buAutoNum type="arabicPeriod"/>
            </a:pPr>
            <a:r>
              <a:rPr lang="en-US" sz="2000" dirty="0" smtClean="0"/>
              <a:t>Creation of </a:t>
            </a:r>
            <a:r>
              <a:rPr lang="en-US" sz="2000" dirty="0" err="1" smtClean="0"/>
              <a:t>GeoTIFF</a:t>
            </a:r>
            <a:r>
              <a:rPr lang="en-US" sz="2000" dirty="0" smtClean="0"/>
              <a:t> and KMZ files from old map scans or PDFs:</a:t>
            </a:r>
          </a:p>
          <a:p>
            <a:endParaRPr lang="en-US" sz="2000" dirty="0" smtClean="0"/>
          </a:p>
          <a:p>
            <a:pPr marL="800100" lvl="1" indent="-342900">
              <a:buFont typeface="Arial" panose="020B0604020202020204" pitchFamily="34" charset="0"/>
              <a:buChar char="•"/>
            </a:pPr>
            <a:r>
              <a:rPr lang="en-US" sz="2000" dirty="0" smtClean="0"/>
              <a:t>If your starting from a printed map, you can scan the map in at a particular resolution and file format (300DPI - TIFF, JPG, PNG, PDF). If the printed map began as low resolution print out that will carry over despite scanning it at a higher resolution.</a:t>
            </a:r>
          </a:p>
          <a:p>
            <a:pPr lvl="1"/>
            <a:endParaRPr lang="en-US" sz="2000" dirty="0" smtClean="0"/>
          </a:p>
          <a:p>
            <a:pPr marL="800100" lvl="1" indent="-342900">
              <a:buFont typeface="Arial" panose="020B0604020202020204" pitchFamily="34" charset="0"/>
              <a:buChar char="•"/>
            </a:pPr>
            <a:r>
              <a:rPr lang="en-US" sz="2000" dirty="0" smtClean="0"/>
              <a:t>If your starting from an old PDF, your working with an unclear resolution, and may no longer have access to a working .</a:t>
            </a:r>
            <a:r>
              <a:rPr lang="en-US" sz="2000" dirty="0" err="1" smtClean="0"/>
              <a:t>mxd</a:t>
            </a:r>
            <a:r>
              <a:rPr lang="en-US" sz="2000" dirty="0" smtClean="0"/>
              <a:t> to export a higher resolution or different file format.</a:t>
            </a:r>
          </a:p>
          <a:p>
            <a:pPr lvl="1"/>
            <a:endParaRPr lang="en-US" sz="2000" dirty="0" smtClean="0"/>
          </a:p>
          <a:p>
            <a:r>
              <a:rPr lang="en-US" sz="2000" dirty="0" smtClean="0"/>
              <a:t>2. </a:t>
            </a:r>
            <a:r>
              <a:rPr lang="en-US" sz="2000" dirty="0"/>
              <a:t>Creation of </a:t>
            </a:r>
            <a:r>
              <a:rPr lang="en-US" sz="2000" dirty="0" err="1" smtClean="0"/>
              <a:t>GeoTIFF</a:t>
            </a:r>
            <a:r>
              <a:rPr lang="en-US" sz="2000" dirty="0" smtClean="0"/>
              <a:t> and </a:t>
            </a:r>
            <a:r>
              <a:rPr lang="en-US" sz="2000" dirty="0"/>
              <a:t>KMZ files </a:t>
            </a:r>
            <a:r>
              <a:rPr lang="en-US" sz="2000" dirty="0" smtClean="0"/>
              <a:t>from a working map project or .</a:t>
            </a:r>
            <a:r>
              <a:rPr lang="en-US" sz="2000" dirty="0" err="1" smtClean="0"/>
              <a:t>mxd</a:t>
            </a:r>
            <a:r>
              <a:rPr lang="en-US" sz="2000" dirty="0" smtClean="0"/>
              <a:t>:</a:t>
            </a:r>
          </a:p>
          <a:p>
            <a:endParaRPr lang="en-US" sz="2000" dirty="0"/>
          </a:p>
          <a:p>
            <a:pPr marL="800100" lvl="1" indent="-342900">
              <a:buFont typeface="Arial" panose="020B0604020202020204" pitchFamily="34" charset="0"/>
              <a:buChar char="•"/>
            </a:pPr>
            <a:r>
              <a:rPr lang="en-US" sz="2000" dirty="0"/>
              <a:t>If your </a:t>
            </a:r>
            <a:r>
              <a:rPr lang="en-US" sz="2000" dirty="0" smtClean="0"/>
              <a:t>starting from a working map project, you have more flexibility of exporting different file formats, resolutions, and compression settings but are also somewhat limited depending upon if you are using ArcMap or </a:t>
            </a:r>
            <a:r>
              <a:rPr lang="en-US" sz="2000" dirty="0" err="1" smtClean="0"/>
              <a:t>ArcPro</a:t>
            </a:r>
            <a:r>
              <a:rPr lang="en-US" sz="2000" dirty="0" smtClean="0"/>
              <a:t>. </a:t>
            </a:r>
          </a:p>
        </p:txBody>
      </p:sp>
    </p:spTree>
    <p:extLst>
      <p:ext uri="{BB962C8B-B14F-4D97-AF65-F5344CB8AC3E}">
        <p14:creationId xmlns:p14="http://schemas.microsoft.com/office/powerpoint/2010/main" val="31317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0697" y="241071"/>
            <a:ext cx="8462355" cy="6555641"/>
          </a:xfrm>
          <a:prstGeom prst="rect">
            <a:avLst/>
          </a:prstGeom>
          <a:noFill/>
        </p:spPr>
        <p:txBody>
          <a:bodyPr wrap="square" rtlCol="0">
            <a:spAutoFit/>
          </a:bodyPr>
          <a:lstStyle/>
          <a:p>
            <a:r>
              <a:rPr lang="en-US" sz="2000" b="1" dirty="0" smtClean="0"/>
              <a:t>LIMITATIONS</a:t>
            </a:r>
          </a:p>
          <a:p>
            <a:endParaRPr lang="en-US" sz="2000" b="1" dirty="0"/>
          </a:p>
          <a:p>
            <a:r>
              <a:rPr lang="en-US" sz="2000" dirty="0" smtClean="0"/>
              <a:t>In </a:t>
            </a:r>
            <a:r>
              <a:rPr lang="en-US" sz="2000" dirty="0"/>
              <a:t>ArcMap – You can only export a </a:t>
            </a:r>
            <a:r>
              <a:rPr lang="en-US" sz="2000" dirty="0" err="1"/>
              <a:t>GeoTIFF</a:t>
            </a:r>
            <a:r>
              <a:rPr lang="en-US" sz="2000" dirty="0"/>
              <a:t> in data view (not layout view). You can export a </a:t>
            </a:r>
            <a:r>
              <a:rPr lang="en-US" sz="2000" dirty="0" err="1"/>
              <a:t>GeoPDF</a:t>
            </a:r>
            <a:r>
              <a:rPr lang="en-US" sz="2000" dirty="0"/>
              <a:t> in layout </a:t>
            </a:r>
            <a:r>
              <a:rPr lang="en-US" sz="2000" dirty="0" smtClean="0"/>
              <a:t>view. Apparently if you have the </a:t>
            </a:r>
            <a:r>
              <a:rPr lang="en-US" sz="2000" i="1" dirty="0" smtClean="0"/>
              <a:t>Production Mapping License/Extension </a:t>
            </a:r>
            <a:r>
              <a:rPr lang="en-US" sz="2000" dirty="0" smtClean="0"/>
              <a:t>for ArcMap, it allows you the ability to export </a:t>
            </a:r>
            <a:r>
              <a:rPr lang="en-US" sz="2000" dirty="0" err="1" smtClean="0"/>
              <a:t>GeoTIFF’s</a:t>
            </a:r>
            <a:r>
              <a:rPr lang="en-US" sz="2000" dirty="0" smtClean="0"/>
              <a:t> in Layout view. My assumption is it would help resolve issues but its very expensive just to convert file types. We also have experienced difficulties using the (Layer to KML) tool in ArcMap.</a:t>
            </a:r>
          </a:p>
          <a:p>
            <a:endParaRPr lang="en-US" sz="2000" dirty="0" smtClean="0"/>
          </a:p>
          <a:p>
            <a:r>
              <a:rPr lang="en-US" dirty="0" smtClean="0"/>
              <a:t>	</a:t>
            </a:r>
            <a:r>
              <a:rPr lang="en-US" sz="2000" u="sng" dirty="0" smtClean="0"/>
              <a:t>ArcMap Production </a:t>
            </a:r>
            <a:r>
              <a:rPr lang="en-US" sz="2000" u="sng" dirty="0"/>
              <a:t>Mapping </a:t>
            </a:r>
            <a:r>
              <a:rPr lang="en-US" sz="2000" u="sng" dirty="0" smtClean="0"/>
              <a:t>License:</a:t>
            </a:r>
          </a:p>
          <a:p>
            <a:r>
              <a:rPr lang="en-US" sz="2000" dirty="0" smtClean="0"/>
              <a:t>	Perpetual </a:t>
            </a:r>
            <a:r>
              <a:rPr lang="en-US" sz="2000" dirty="0"/>
              <a:t>License: $</a:t>
            </a:r>
            <a:r>
              <a:rPr lang="en-US" sz="2000" dirty="0" smtClean="0"/>
              <a:t>10,000</a:t>
            </a:r>
            <a:r>
              <a:rPr lang="en-US" sz="2000" dirty="0"/>
              <a:t> </a:t>
            </a:r>
            <a:r>
              <a:rPr lang="en-US" sz="2000" dirty="0" smtClean="0"/>
              <a:t>+ Annual </a:t>
            </a:r>
            <a:r>
              <a:rPr lang="en-US" sz="2000" dirty="0"/>
              <a:t>Maintenance(Year 2): $</a:t>
            </a:r>
            <a:r>
              <a:rPr lang="en-US" sz="2000" dirty="0" smtClean="0"/>
              <a:t>2,500</a:t>
            </a:r>
            <a:endParaRPr lang="en-US" sz="2000" dirty="0"/>
          </a:p>
          <a:p>
            <a:r>
              <a:rPr lang="en-US" sz="2000" dirty="0" smtClean="0"/>
              <a:t>	Term </a:t>
            </a:r>
            <a:r>
              <a:rPr lang="en-US" sz="2000" dirty="0"/>
              <a:t>License (annual payment):  $4,000</a:t>
            </a:r>
          </a:p>
          <a:p>
            <a:endParaRPr lang="en-US" sz="2000" dirty="0"/>
          </a:p>
          <a:p>
            <a:r>
              <a:rPr lang="en-US" sz="2000" dirty="0" smtClean="0"/>
              <a:t>In </a:t>
            </a:r>
            <a:r>
              <a:rPr lang="en-US" sz="2000" dirty="0" err="1"/>
              <a:t>ArcPro</a:t>
            </a:r>
            <a:r>
              <a:rPr lang="en-US" sz="2000" dirty="0"/>
              <a:t> – You can export a </a:t>
            </a:r>
            <a:r>
              <a:rPr lang="en-US" sz="2000" dirty="0" err="1"/>
              <a:t>GeoTIFF</a:t>
            </a:r>
            <a:r>
              <a:rPr lang="en-US" sz="2000" dirty="0"/>
              <a:t> in layout </a:t>
            </a:r>
            <a:r>
              <a:rPr lang="en-US" sz="2000" dirty="0" smtClean="0"/>
              <a:t>view without the cost of additional extensions. </a:t>
            </a:r>
            <a:r>
              <a:rPr lang="en-US" sz="2000" dirty="0"/>
              <a:t>We have </a:t>
            </a:r>
            <a:r>
              <a:rPr lang="en-US" sz="2000" dirty="0" smtClean="0"/>
              <a:t>been successful using </a:t>
            </a:r>
            <a:r>
              <a:rPr lang="en-US" sz="2000" dirty="0"/>
              <a:t>the </a:t>
            </a:r>
            <a:r>
              <a:rPr lang="en-US" sz="2000" dirty="0" smtClean="0"/>
              <a:t>(Layer </a:t>
            </a:r>
            <a:r>
              <a:rPr lang="en-US" sz="2000" dirty="0"/>
              <a:t>to </a:t>
            </a:r>
            <a:r>
              <a:rPr lang="en-US" sz="2000" dirty="0" smtClean="0"/>
              <a:t>KML) </a:t>
            </a:r>
            <a:r>
              <a:rPr lang="en-US" sz="2000" dirty="0"/>
              <a:t>tool in </a:t>
            </a:r>
            <a:r>
              <a:rPr lang="en-US" sz="2000" dirty="0" err="1" smtClean="0"/>
              <a:t>ArcPro</a:t>
            </a:r>
            <a:r>
              <a:rPr lang="en-US" sz="2000" dirty="0" smtClean="0"/>
              <a:t>.</a:t>
            </a:r>
          </a:p>
          <a:p>
            <a:endParaRPr lang="en-US" sz="2000" dirty="0" smtClean="0"/>
          </a:p>
          <a:p>
            <a:r>
              <a:rPr lang="en-US" sz="2000" dirty="0" smtClean="0"/>
              <a:t>We currently use ArcMap to layout our maps. We are hoping to make the migration to </a:t>
            </a:r>
            <a:r>
              <a:rPr lang="en-US" sz="2000" dirty="0" err="1" smtClean="0"/>
              <a:t>ArcPro</a:t>
            </a:r>
            <a:r>
              <a:rPr lang="en-US" sz="2000" dirty="0" smtClean="0"/>
              <a:t> in the years to come</a:t>
            </a:r>
            <a:r>
              <a:rPr lang="en-US" sz="2000" dirty="0"/>
              <a:t>. We’ve been more successful creating </a:t>
            </a:r>
            <a:r>
              <a:rPr lang="en-US" sz="2000" dirty="0" err="1"/>
              <a:t>GeoTIFFs</a:t>
            </a:r>
            <a:r>
              <a:rPr lang="en-US" sz="2000" dirty="0"/>
              <a:t> and KMZ files in </a:t>
            </a:r>
            <a:r>
              <a:rPr lang="en-US" sz="2000" dirty="0" err="1"/>
              <a:t>ArcPro</a:t>
            </a:r>
            <a:r>
              <a:rPr lang="en-US" sz="2000" dirty="0"/>
              <a:t>. We </a:t>
            </a:r>
            <a:r>
              <a:rPr lang="en-US" sz="2000" dirty="0" smtClean="0"/>
              <a:t>have been unsuccessful trying to import are ArcMap layouts into </a:t>
            </a:r>
            <a:r>
              <a:rPr lang="en-US" sz="2000" dirty="0" err="1" smtClean="0"/>
              <a:t>ArcPro</a:t>
            </a:r>
            <a:r>
              <a:rPr lang="en-US" sz="2000" dirty="0" smtClean="0"/>
              <a:t>.</a:t>
            </a:r>
          </a:p>
        </p:txBody>
      </p:sp>
    </p:spTree>
    <p:extLst>
      <p:ext uri="{BB962C8B-B14F-4D97-AF65-F5344CB8AC3E}">
        <p14:creationId xmlns:p14="http://schemas.microsoft.com/office/powerpoint/2010/main" val="109371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1646" y="847900"/>
            <a:ext cx="7764086" cy="5632311"/>
          </a:xfrm>
          <a:prstGeom prst="rect">
            <a:avLst/>
          </a:prstGeom>
          <a:noFill/>
        </p:spPr>
        <p:txBody>
          <a:bodyPr wrap="square" rtlCol="0">
            <a:spAutoFit/>
          </a:bodyPr>
          <a:lstStyle/>
          <a:p>
            <a:r>
              <a:rPr lang="en-US" sz="2000" b="1" dirty="0" smtClean="0"/>
              <a:t>METHODOLOGY:</a:t>
            </a:r>
          </a:p>
          <a:p>
            <a:endParaRPr lang="en-US" sz="2000" b="1" dirty="0" smtClean="0"/>
          </a:p>
          <a:p>
            <a:r>
              <a:rPr lang="en-US" sz="2000" b="1" dirty="0" err="1" smtClean="0"/>
              <a:t>GeoTIFF</a:t>
            </a:r>
            <a:r>
              <a:rPr lang="en-US" sz="2000" b="1" dirty="0" smtClean="0"/>
              <a:t>:</a:t>
            </a:r>
          </a:p>
          <a:p>
            <a:pPr marL="457200" indent="-457200">
              <a:buFont typeface="+mj-lt"/>
              <a:buAutoNum type="arabicPeriod"/>
            </a:pPr>
            <a:r>
              <a:rPr lang="en-US" sz="2000" dirty="0"/>
              <a:t>Export a 300dpi tiff </a:t>
            </a:r>
            <a:r>
              <a:rPr lang="en-US" sz="2000" dirty="0" smtClean="0"/>
              <a:t>of the map layout (with no compression) + the quad </a:t>
            </a:r>
            <a:r>
              <a:rPr lang="en-US" sz="2000" dirty="0"/>
              <a:t>boundary </a:t>
            </a:r>
            <a:r>
              <a:rPr lang="en-US" sz="2000" dirty="0" err="1" smtClean="0"/>
              <a:t>shapefile</a:t>
            </a:r>
            <a:r>
              <a:rPr lang="en-US" sz="2000" dirty="0" smtClean="0"/>
              <a:t> from </a:t>
            </a:r>
            <a:r>
              <a:rPr lang="en-US" sz="2000" dirty="0"/>
              <a:t>ArcMap</a:t>
            </a:r>
          </a:p>
          <a:p>
            <a:pPr marL="457200" indent="-457200">
              <a:buFont typeface="+mj-lt"/>
              <a:buAutoNum type="arabicPeriod"/>
            </a:pPr>
            <a:r>
              <a:rPr lang="en-US" sz="2000" dirty="0" smtClean="0"/>
              <a:t>Import tiff </a:t>
            </a:r>
            <a:r>
              <a:rPr lang="en-US" sz="2000" dirty="0"/>
              <a:t>and quad boundary into </a:t>
            </a:r>
            <a:r>
              <a:rPr lang="en-US" sz="2000" dirty="0" err="1"/>
              <a:t>ArcPro</a:t>
            </a:r>
            <a:endParaRPr lang="en-US" sz="2000" dirty="0"/>
          </a:p>
          <a:p>
            <a:pPr marL="457200" indent="-457200">
              <a:buFont typeface="+mj-lt"/>
              <a:buAutoNum type="arabicPeriod"/>
            </a:pPr>
            <a:r>
              <a:rPr lang="en-US" sz="2000" dirty="0" err="1" smtClean="0"/>
              <a:t>Georeference</a:t>
            </a:r>
            <a:r>
              <a:rPr lang="en-US" sz="2000" dirty="0" smtClean="0"/>
              <a:t> tiff </a:t>
            </a:r>
            <a:r>
              <a:rPr lang="en-US" sz="2000" dirty="0"/>
              <a:t>to corners of quad </a:t>
            </a:r>
            <a:r>
              <a:rPr lang="en-US" sz="2000" dirty="0" smtClean="0"/>
              <a:t>boundary and click “Save” NOT “Save As New” – the tiff file is now georeferenced (</a:t>
            </a:r>
            <a:r>
              <a:rPr lang="en-US" sz="2000" dirty="0" err="1" smtClean="0"/>
              <a:t>GeoTIFF</a:t>
            </a:r>
            <a:r>
              <a:rPr lang="en-US" sz="2000" dirty="0" smtClean="0"/>
              <a:t>).</a:t>
            </a:r>
            <a:endParaRPr lang="en-US" sz="2000" dirty="0"/>
          </a:p>
          <a:p>
            <a:endParaRPr lang="en-US" sz="2000" b="1" dirty="0" smtClean="0"/>
          </a:p>
          <a:p>
            <a:r>
              <a:rPr lang="en-US" sz="2000" b="1" dirty="0"/>
              <a:t>KML/KMZ:</a:t>
            </a:r>
          </a:p>
          <a:p>
            <a:pPr marL="457200" indent="-457200">
              <a:buFont typeface="+mj-lt"/>
              <a:buAutoNum type="arabicPeriod"/>
            </a:pPr>
            <a:r>
              <a:rPr lang="en-US" sz="2000" dirty="0" err="1" smtClean="0"/>
              <a:t>Geoprocessing</a:t>
            </a:r>
            <a:r>
              <a:rPr lang="en-US" sz="2000" dirty="0" smtClean="0"/>
              <a:t> (Layer to KML) - Layer tiff</a:t>
            </a:r>
          </a:p>
          <a:p>
            <a:pPr marL="457200" indent="-457200">
              <a:buFont typeface="+mj-lt"/>
              <a:buAutoNum type="arabicPeriod"/>
            </a:pPr>
            <a:r>
              <a:rPr lang="en-US" sz="2000" dirty="0" smtClean="0"/>
              <a:t>Output scale = 1</a:t>
            </a:r>
          </a:p>
          <a:p>
            <a:pPr marL="457200" indent="-457200">
              <a:buFont typeface="+mj-lt"/>
              <a:buAutoNum type="arabicPeriod"/>
            </a:pPr>
            <a:r>
              <a:rPr lang="en-US" sz="2000" dirty="0"/>
              <a:t>Clamped features to ground (</a:t>
            </a:r>
            <a:r>
              <a:rPr lang="en-US" sz="2000" dirty="0" smtClean="0"/>
              <a:t>✔)</a:t>
            </a:r>
          </a:p>
          <a:p>
            <a:pPr marL="457200" indent="-457200">
              <a:buFont typeface="+mj-lt"/>
              <a:buAutoNum type="arabicPeriod"/>
            </a:pPr>
            <a:r>
              <a:rPr lang="en-US" sz="2000" dirty="0" smtClean="0"/>
              <a:t>Return </a:t>
            </a:r>
            <a:r>
              <a:rPr lang="en-US" sz="2000" dirty="0"/>
              <a:t>single composite image (</a:t>
            </a:r>
            <a:r>
              <a:rPr lang="en-US" sz="2000" dirty="0" smtClean="0"/>
              <a:t>✔)</a:t>
            </a:r>
            <a:endParaRPr lang="en-US" sz="2000" dirty="0"/>
          </a:p>
          <a:p>
            <a:pPr marL="457200" indent="-457200">
              <a:buFont typeface="+mj-lt"/>
              <a:buAutoNum type="arabicPeriod"/>
            </a:pPr>
            <a:r>
              <a:rPr lang="en-US" sz="2000" dirty="0" smtClean="0"/>
              <a:t>Extent- </a:t>
            </a:r>
            <a:r>
              <a:rPr lang="en-US" sz="2000" dirty="0" err="1"/>
              <a:t>png</a:t>
            </a:r>
            <a:endParaRPr lang="en-US" sz="2000" dirty="0"/>
          </a:p>
          <a:p>
            <a:pPr marL="457200" indent="-457200">
              <a:buFont typeface="+mj-lt"/>
              <a:buAutoNum type="arabicPeriod"/>
            </a:pPr>
            <a:r>
              <a:rPr lang="en-US" sz="2000" dirty="0" smtClean="0"/>
              <a:t>Size </a:t>
            </a:r>
            <a:r>
              <a:rPr lang="en-US" sz="2000" dirty="0"/>
              <a:t>of returned image- default(1024)</a:t>
            </a:r>
          </a:p>
          <a:p>
            <a:pPr marL="457200" indent="-457200">
              <a:buFont typeface="+mj-lt"/>
              <a:buAutoNum type="arabicPeriod"/>
            </a:pPr>
            <a:r>
              <a:rPr lang="en-US" sz="2000" dirty="0" smtClean="0"/>
              <a:t>DPI </a:t>
            </a:r>
            <a:r>
              <a:rPr lang="en-US" sz="2000" dirty="0"/>
              <a:t>of output image- default(96</a:t>
            </a:r>
            <a:r>
              <a:rPr lang="en-US" sz="2000" dirty="0" smtClean="0"/>
              <a:t>)</a:t>
            </a:r>
          </a:p>
          <a:p>
            <a:pPr marL="457200" indent="-457200">
              <a:buFont typeface="+mj-lt"/>
              <a:buAutoNum type="arabicPeriod"/>
            </a:pPr>
            <a:endParaRPr lang="en-US" sz="2000" dirty="0"/>
          </a:p>
        </p:txBody>
      </p:sp>
    </p:spTree>
    <p:extLst>
      <p:ext uri="{BB962C8B-B14F-4D97-AF65-F5344CB8AC3E}">
        <p14:creationId xmlns:p14="http://schemas.microsoft.com/office/powerpoint/2010/main" val="362552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0328" y="1388227"/>
            <a:ext cx="5719156" cy="4401205"/>
          </a:xfrm>
          <a:prstGeom prst="rect">
            <a:avLst/>
          </a:prstGeom>
          <a:noFill/>
        </p:spPr>
        <p:txBody>
          <a:bodyPr wrap="square" rtlCol="0">
            <a:spAutoFit/>
          </a:bodyPr>
          <a:lstStyle/>
          <a:p>
            <a:r>
              <a:rPr lang="en-US" sz="2000" b="1" dirty="0" smtClean="0"/>
              <a:t>GEOTIFF CONCERNS:</a:t>
            </a:r>
          </a:p>
          <a:p>
            <a:endParaRPr lang="en-US" sz="2000" b="1" dirty="0" smtClean="0"/>
          </a:p>
          <a:p>
            <a:pPr marL="457200" indent="-457200">
              <a:buFontTx/>
              <a:buAutoNum type="arabicPeriod"/>
            </a:pPr>
            <a:r>
              <a:rPr lang="en-US" sz="2000" dirty="0"/>
              <a:t>This methodology results in file types with no black </a:t>
            </a:r>
            <a:r>
              <a:rPr lang="en-US" sz="2000" dirty="0" err="1" smtClean="0"/>
              <a:t>NoData</a:t>
            </a:r>
            <a:r>
              <a:rPr lang="en-US" sz="2000" dirty="0" smtClean="0"/>
              <a:t> collars, </a:t>
            </a:r>
            <a:r>
              <a:rPr lang="en-US" sz="2000" dirty="0"/>
              <a:t>but perhaps file size is a bit </a:t>
            </a:r>
            <a:r>
              <a:rPr lang="en-US" sz="2000" dirty="0" smtClean="0"/>
              <a:t>excessive? Compression—If you choose to “Save As New” after </a:t>
            </a:r>
            <a:r>
              <a:rPr lang="en-US" sz="2000" dirty="0" err="1" smtClean="0"/>
              <a:t>georeferencing</a:t>
            </a:r>
            <a:r>
              <a:rPr lang="en-US" sz="2000" dirty="0" smtClean="0"/>
              <a:t> the tiff, you have the option to add compression, but the file generated always contains no data black collars, despite tweaking settings. </a:t>
            </a:r>
          </a:p>
          <a:p>
            <a:r>
              <a:rPr lang="en-US" sz="2000" dirty="0" smtClean="0"/>
              <a:t>	</a:t>
            </a:r>
          </a:p>
          <a:p>
            <a:r>
              <a:rPr lang="en-US" sz="2000" dirty="0"/>
              <a:t>	</a:t>
            </a:r>
            <a:r>
              <a:rPr lang="en-US" sz="2000" i="1" dirty="0" smtClean="0"/>
              <a:t>Work around – add compression when you 	export from ArcMap, but file size doesn’t reflect 	</a:t>
            </a:r>
            <a:r>
              <a:rPr lang="en-US" sz="2000" i="1" dirty="0" err="1" smtClean="0"/>
              <a:t>georef</a:t>
            </a:r>
            <a:r>
              <a:rPr lang="en-US" sz="2000" i="1" dirty="0" smtClean="0"/>
              <a:t> tags? Don’t export initial tiff at 300dpi? 	Concerns about image quality?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289" y="1246910"/>
            <a:ext cx="2282692" cy="545000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8" y="279807"/>
            <a:ext cx="8337653" cy="883975"/>
          </a:xfrm>
          <a:prstGeom prst="rect">
            <a:avLst/>
          </a:prstGeom>
        </p:spPr>
      </p:pic>
    </p:spTree>
    <p:extLst>
      <p:ext uri="{BB962C8B-B14F-4D97-AF65-F5344CB8AC3E}">
        <p14:creationId xmlns:p14="http://schemas.microsoft.com/office/powerpoint/2010/main" val="420945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4072" y="767077"/>
            <a:ext cx="3923607" cy="5940088"/>
          </a:xfrm>
          <a:prstGeom prst="rect">
            <a:avLst/>
          </a:prstGeom>
          <a:noFill/>
        </p:spPr>
        <p:txBody>
          <a:bodyPr wrap="square" rtlCol="0">
            <a:spAutoFit/>
          </a:bodyPr>
          <a:lstStyle/>
          <a:p>
            <a:r>
              <a:rPr lang="en-US" sz="2000" b="1" dirty="0" smtClean="0"/>
              <a:t>KMZ CONCERNS:</a:t>
            </a:r>
          </a:p>
          <a:p>
            <a:endParaRPr lang="en-US" sz="2000" b="1" dirty="0" smtClean="0"/>
          </a:p>
          <a:p>
            <a:r>
              <a:rPr lang="en-US" sz="2000" dirty="0"/>
              <a:t>2.	Using the Layer to KML </a:t>
            </a:r>
            <a:r>
              <a:rPr lang="en-US" sz="2000" dirty="0" smtClean="0"/>
              <a:t>tool, 	the </a:t>
            </a:r>
            <a:r>
              <a:rPr lang="en-US" sz="2000" dirty="0"/>
              <a:t>output of </a:t>
            </a:r>
            <a:r>
              <a:rPr lang="en-US" sz="2000" dirty="0" smtClean="0"/>
              <a:t>the file </a:t>
            </a:r>
            <a:r>
              <a:rPr lang="en-US" sz="2000" dirty="0"/>
              <a:t>is a </a:t>
            </a:r>
            <a:r>
              <a:rPr lang="en-US" sz="2000" dirty="0" smtClean="0"/>
              <a:t>	.KMZ</a:t>
            </a:r>
            <a:r>
              <a:rPr lang="en-US" sz="2000" dirty="0"/>
              <a:t>, but when you </a:t>
            </a:r>
            <a:r>
              <a:rPr lang="en-US" sz="2000" dirty="0" smtClean="0"/>
              <a:t>open </a:t>
            </a:r>
            <a:r>
              <a:rPr lang="en-US" sz="2000" dirty="0"/>
              <a:t>it in </a:t>
            </a:r>
            <a:r>
              <a:rPr lang="en-US" sz="2000" dirty="0" smtClean="0"/>
              <a:t>	google </a:t>
            </a:r>
            <a:r>
              <a:rPr lang="en-US" sz="2000" dirty="0"/>
              <a:t>earth you can see </a:t>
            </a:r>
            <a:r>
              <a:rPr lang="en-US" sz="2000" dirty="0" smtClean="0"/>
              <a:t>the 	original file type the KMZ was 	created from. Is there a 	preferred file type for the 	creation of KMZ’s (tiff vs </a:t>
            </a:r>
            <a:r>
              <a:rPr lang="en-US" sz="2000" dirty="0" err="1" smtClean="0"/>
              <a:t>png</a:t>
            </a:r>
            <a:r>
              <a:rPr lang="en-US" sz="2000" dirty="0" smtClean="0"/>
              <a:t>)?</a:t>
            </a:r>
          </a:p>
          <a:p>
            <a:endParaRPr lang="en-US" sz="2000" dirty="0" smtClean="0"/>
          </a:p>
          <a:p>
            <a:r>
              <a:rPr lang="en-US" sz="2000" dirty="0" smtClean="0"/>
              <a:t>	The </a:t>
            </a:r>
            <a:r>
              <a:rPr lang="en-US" sz="2000" dirty="0"/>
              <a:t>Layer to KML </a:t>
            </a:r>
            <a:r>
              <a:rPr lang="en-US" sz="2000" dirty="0" smtClean="0"/>
              <a:t>tool doesn’t 	have any compression settings.</a:t>
            </a:r>
          </a:p>
          <a:p>
            <a:r>
              <a:rPr lang="en-US" sz="2000" dirty="0"/>
              <a:t>	</a:t>
            </a:r>
            <a:r>
              <a:rPr lang="en-US" sz="2000" dirty="0" smtClean="0"/>
              <a:t>USGS KMZ = 2mb VS. 12.5 MB</a:t>
            </a:r>
            <a:endParaRPr lang="en-US" sz="2000" dirty="0"/>
          </a:p>
          <a:p>
            <a:endParaRPr lang="en-US" sz="2000" dirty="0"/>
          </a:p>
          <a:p>
            <a:r>
              <a:rPr lang="en-US" sz="2000" dirty="0" smtClean="0"/>
              <a:t>	Our current </a:t>
            </a:r>
            <a:r>
              <a:rPr lang="en-US" sz="2000" dirty="0"/>
              <a:t>methodology </a:t>
            </a:r>
            <a:r>
              <a:rPr lang="en-US" sz="2000" dirty="0" smtClean="0"/>
              <a:t>	creates </a:t>
            </a:r>
            <a:r>
              <a:rPr lang="en-US" sz="2000" dirty="0"/>
              <a:t>tiles and appears to </a:t>
            </a:r>
            <a:r>
              <a:rPr lang="en-US" sz="2000" dirty="0" smtClean="0"/>
              <a:t>	be </a:t>
            </a:r>
            <a:r>
              <a:rPr lang="en-US" sz="2000" dirty="0"/>
              <a:t>in a different </a:t>
            </a:r>
            <a:r>
              <a:rPr lang="en-US" sz="2000" dirty="0" smtClean="0"/>
              <a:t>KMZ format 	than </a:t>
            </a:r>
            <a:r>
              <a:rPr lang="en-US" sz="2000" dirty="0"/>
              <a:t>what the USGS does.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059" y="1149463"/>
            <a:ext cx="4405215" cy="347367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933" y="468181"/>
            <a:ext cx="5476067" cy="5977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1215" y="4463935"/>
            <a:ext cx="2539428" cy="2262134"/>
          </a:xfrm>
          <a:prstGeom prst="rect">
            <a:avLst/>
          </a:prstGeom>
        </p:spPr>
      </p:pic>
    </p:spTree>
    <p:extLst>
      <p:ext uri="{BB962C8B-B14F-4D97-AF65-F5344CB8AC3E}">
        <p14:creationId xmlns:p14="http://schemas.microsoft.com/office/powerpoint/2010/main" val="253297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4072" y="767077"/>
            <a:ext cx="8462357" cy="5324535"/>
          </a:xfrm>
          <a:prstGeom prst="rect">
            <a:avLst/>
          </a:prstGeom>
          <a:noFill/>
        </p:spPr>
        <p:txBody>
          <a:bodyPr wrap="square" rtlCol="0">
            <a:spAutoFit/>
          </a:bodyPr>
          <a:lstStyle/>
          <a:p>
            <a:r>
              <a:rPr lang="en-US" sz="2000" b="1" dirty="0" smtClean="0"/>
              <a:t>RECAP:</a:t>
            </a:r>
          </a:p>
          <a:p>
            <a:endParaRPr lang="en-US" sz="2000" dirty="0"/>
          </a:p>
          <a:p>
            <a:r>
              <a:rPr lang="en-US" sz="2000" dirty="0" smtClean="0"/>
              <a:t>Ultimately–We’re just trying to create clean, legible map products with a moderate file size which contain no black </a:t>
            </a:r>
            <a:r>
              <a:rPr lang="en-US" sz="2000" dirty="0" err="1" smtClean="0"/>
              <a:t>NoData</a:t>
            </a:r>
            <a:r>
              <a:rPr lang="en-US" sz="2000" dirty="0" smtClean="0"/>
              <a:t> collars. </a:t>
            </a:r>
          </a:p>
          <a:p>
            <a:endParaRPr lang="en-US" sz="2000" dirty="0" smtClean="0"/>
          </a:p>
          <a:p>
            <a:r>
              <a:rPr lang="en-US" sz="2000" dirty="0" smtClean="0"/>
              <a:t>What are other state surveys doing to create these files types?</a:t>
            </a:r>
          </a:p>
          <a:p>
            <a:r>
              <a:rPr lang="en-US" sz="2000" dirty="0" smtClean="0"/>
              <a:t> </a:t>
            </a:r>
          </a:p>
          <a:p>
            <a:pPr marL="914400" lvl="1" indent="-457200">
              <a:buFont typeface="Arial" panose="020B0604020202020204" pitchFamily="34" charset="0"/>
              <a:buChar char="•"/>
            </a:pPr>
            <a:r>
              <a:rPr lang="en-US" sz="2000" dirty="0" smtClean="0"/>
              <a:t>If your using </a:t>
            </a:r>
            <a:r>
              <a:rPr lang="en-US" sz="2000" dirty="0" err="1" smtClean="0"/>
              <a:t>ArcPro</a:t>
            </a:r>
            <a:r>
              <a:rPr lang="en-US" sz="2000" dirty="0" smtClean="0"/>
              <a:t> for layout, seems straight forward to create a </a:t>
            </a:r>
            <a:r>
              <a:rPr lang="en-US" sz="2000" dirty="0" err="1" smtClean="0"/>
              <a:t>GeoTIFF</a:t>
            </a:r>
            <a:r>
              <a:rPr lang="en-US" sz="2000" dirty="0" smtClean="0"/>
              <a:t> from layout view with compression?</a:t>
            </a:r>
          </a:p>
          <a:p>
            <a:pPr lvl="1"/>
            <a:endParaRPr lang="en-US" sz="2000" dirty="0" smtClean="0"/>
          </a:p>
          <a:p>
            <a:pPr marL="914400" lvl="1" indent="-457200">
              <a:buFont typeface="Arial" panose="020B0604020202020204" pitchFamily="34" charset="0"/>
              <a:buChar char="•"/>
            </a:pPr>
            <a:r>
              <a:rPr lang="en-US" sz="2000" dirty="0" smtClean="0"/>
              <a:t>If your using ArcMap for layout, are you using the Production Mapping License? Does it resolve these issues? </a:t>
            </a:r>
          </a:p>
          <a:p>
            <a:pPr lvl="1"/>
            <a:endParaRPr lang="en-US" sz="2000" dirty="0" smtClean="0"/>
          </a:p>
          <a:p>
            <a:pPr marL="914400" lvl="1" indent="-457200">
              <a:buFont typeface="Arial" panose="020B0604020202020204" pitchFamily="34" charset="0"/>
              <a:buChar char="•"/>
            </a:pPr>
            <a:r>
              <a:rPr lang="en-US" sz="2000" dirty="0" smtClean="0"/>
              <a:t>If your using Illustrator to do layout, what software are you using to creating these file types?</a:t>
            </a:r>
          </a:p>
          <a:p>
            <a:pPr lvl="1"/>
            <a:endParaRPr lang="en-US" sz="2000" dirty="0" smtClean="0"/>
          </a:p>
          <a:p>
            <a:pPr marL="914400" lvl="1" indent="-457200">
              <a:buFont typeface="Arial" panose="020B0604020202020204" pitchFamily="34" charset="0"/>
              <a:buChar char="•"/>
            </a:pPr>
            <a:r>
              <a:rPr lang="en-US" sz="2000" dirty="0" smtClean="0"/>
              <a:t>Anyone know what the USGS is doing to create these file types?</a:t>
            </a:r>
          </a:p>
        </p:txBody>
      </p:sp>
    </p:spTree>
    <p:extLst>
      <p:ext uri="{BB962C8B-B14F-4D97-AF65-F5344CB8AC3E}">
        <p14:creationId xmlns:p14="http://schemas.microsoft.com/office/powerpoint/2010/main" val="30579772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1727</TotalTime>
  <Words>1095</Words>
  <Application>Microsoft Office PowerPoint</Application>
  <PresentationFormat>On-screen Show (4:3)</PresentationFormat>
  <Paragraphs>72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 BEST PRACTICE TO REMOVE MAP COLLARS FROM ARCMAP FILES FOR GEOTIFF, KMZ, AND OTHER GEOREGISTERED USES  James Amato | Wyoming State Geological Survey | February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BEST PRACTICE TO REMOVE MAP COLLARS FROM ARCMAP FILES FOR GEOTIFF, KMZ, AND OTHER GEOREGISTERED USES  James Amato | Wyoming State Geological Survey | February 2022  </dc:title>
  <dc:creator>Amato, James</dc:creator>
  <cp:lastModifiedBy>Amato, James</cp:lastModifiedBy>
  <cp:revision>35</cp:revision>
  <dcterms:created xsi:type="dcterms:W3CDTF">2022-02-07T21:43:05Z</dcterms:created>
  <dcterms:modified xsi:type="dcterms:W3CDTF">2022-02-23T19:56:30Z</dcterms:modified>
</cp:coreProperties>
</file>