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1" r:id="rId6"/>
    <p:sldId id="259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>
        <p:scale>
          <a:sx n="110" d="100"/>
          <a:sy n="110" d="100"/>
        </p:scale>
        <p:origin x="1602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6629-FCE8-4EE1-9215-67F1A51772DF}" type="datetimeFigureOut">
              <a:rPr lang="en-US" smtClean="0"/>
              <a:t>11/7/2021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10C29-A591-4E34-BDF5-2D1393BF7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9062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6629-FCE8-4EE1-9215-67F1A51772DF}" type="datetimeFigureOut">
              <a:rPr lang="en-US" smtClean="0"/>
              <a:t>11/7/2021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10C29-A591-4E34-BDF5-2D1393BF7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9590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6629-FCE8-4EE1-9215-67F1A51772DF}" type="datetimeFigureOut">
              <a:rPr lang="en-US" smtClean="0"/>
              <a:t>11/7/2021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10C29-A591-4E34-BDF5-2D1393BF7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1831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6629-FCE8-4EE1-9215-67F1A51772DF}" type="datetimeFigureOut">
              <a:rPr lang="en-US" smtClean="0"/>
              <a:t>11/7/2021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10C29-A591-4E34-BDF5-2D1393BF7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856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6629-FCE8-4EE1-9215-67F1A51772DF}" type="datetimeFigureOut">
              <a:rPr lang="en-US" smtClean="0"/>
              <a:t>11/7/2021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10C29-A591-4E34-BDF5-2D1393BF7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9431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6629-FCE8-4EE1-9215-67F1A51772DF}" type="datetimeFigureOut">
              <a:rPr lang="en-US" smtClean="0"/>
              <a:t>11/7/2021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10C29-A591-4E34-BDF5-2D1393BF7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8535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6629-FCE8-4EE1-9215-67F1A51772DF}" type="datetimeFigureOut">
              <a:rPr lang="en-US" smtClean="0"/>
              <a:t>11/7/2021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10C29-A591-4E34-BDF5-2D1393BF7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929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6629-FCE8-4EE1-9215-67F1A51772DF}" type="datetimeFigureOut">
              <a:rPr lang="en-US" smtClean="0"/>
              <a:t>11/7/2021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10C29-A591-4E34-BDF5-2D1393BF7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8547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6629-FCE8-4EE1-9215-67F1A51772DF}" type="datetimeFigureOut">
              <a:rPr lang="en-US" smtClean="0"/>
              <a:t>11/7/2021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10C29-A591-4E34-BDF5-2D1393BF7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692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6629-FCE8-4EE1-9215-67F1A51772DF}" type="datetimeFigureOut">
              <a:rPr lang="en-US" smtClean="0"/>
              <a:t>11/7/2021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10C29-A591-4E34-BDF5-2D1393BF7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2855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6629-FCE8-4EE1-9215-67F1A51772DF}" type="datetimeFigureOut">
              <a:rPr lang="en-US" smtClean="0"/>
              <a:t>11/7/2021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10C29-A591-4E34-BDF5-2D1393BF7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5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706629-FCE8-4EE1-9215-67F1A51772DF}" type="datetimeFigureOut">
              <a:rPr lang="en-US" smtClean="0"/>
              <a:t>11/7/2021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E10C29-A591-4E34-BDF5-2D1393BF7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534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https://pubs.usgs.gov/unnumbered/7000088/sta08.pdf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A0132C-E9FB-4BE6-9AA6-29DF1C613B6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Map Unit Abbreviations for Stratigraphic Age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DC8264-B9E0-46CF-8291-DFB27153CF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23099" y="5901713"/>
            <a:ext cx="5012872" cy="785372"/>
          </a:xfrm>
        </p:spPr>
        <p:txBody>
          <a:bodyPr>
            <a:normAutofit fontScale="62500" lnSpcReduction="20000"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Trish Ekberg</a:t>
            </a: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Montana Bureau of Mines and Geology (MBMG)</a:t>
            </a: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November 8</a:t>
            </a:r>
            <a:r>
              <a:rPr lang="en-US" baseline="30000" dirty="0"/>
              <a:t>th</a:t>
            </a:r>
            <a:r>
              <a:rPr lang="en-US" dirty="0"/>
              <a:t>, 2021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834A536-5B46-42B6-8572-978528EC71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304" y="5905273"/>
            <a:ext cx="2060547" cy="7853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6976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39E630E-B842-4DD4-AF22-9C09BFE641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816" y="591879"/>
            <a:ext cx="8944897" cy="2348467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06E580D6-6FB5-4CD1-B96E-CFC82BD58D62}"/>
              </a:ext>
            </a:extLst>
          </p:cNvPr>
          <p:cNvSpPr txBox="1">
            <a:spLocks/>
          </p:cNvSpPr>
          <p:nvPr/>
        </p:nvSpPr>
        <p:spPr>
          <a:xfrm>
            <a:off x="99551" y="85050"/>
            <a:ext cx="7885500" cy="5586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>
                <a:latin typeface="+mn-lt"/>
              </a:rPr>
              <a:t>How the question came up …..  a conversion project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F6F32D5C-2A09-4C90-BE41-31B01BBCA2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4426" y="2956609"/>
            <a:ext cx="7800975" cy="3362325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E18E813D-F2EB-49BB-98B7-CA6452A3B28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6030" y="4321518"/>
            <a:ext cx="7645173" cy="25364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09017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02DB15-723C-412F-9C05-43A3AFCDEB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53" y="0"/>
            <a:ext cx="6818034" cy="558691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+mn-lt"/>
              </a:rPr>
              <a:t>Guidance from GeMS about MapUnit field: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E6AB296-FFF8-4C99-A3F3-AD10385B34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7725" y="537425"/>
            <a:ext cx="4359344" cy="1382231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9110E63E-6EFA-4CB3-9944-DEC191F4E623}"/>
              </a:ext>
            </a:extLst>
          </p:cNvPr>
          <p:cNvSpPr txBox="1"/>
          <p:nvPr/>
        </p:nvSpPr>
        <p:spPr>
          <a:xfrm>
            <a:off x="1850452" y="1863617"/>
            <a:ext cx="5469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p. 12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AE52B1F-0121-4092-BDFA-72C8EA3C5B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9041" y="569324"/>
            <a:ext cx="4189492" cy="1350332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06CE5D35-CAAC-43CE-B859-49FDD2E0AEA0}"/>
              </a:ext>
            </a:extLst>
          </p:cNvPr>
          <p:cNvSpPr txBox="1"/>
          <p:nvPr/>
        </p:nvSpPr>
        <p:spPr>
          <a:xfrm>
            <a:off x="6853787" y="1863618"/>
            <a:ext cx="5469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p. 15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BB53923-32FA-4924-8021-C8427D3E3D2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2455034"/>
            <a:ext cx="9022964" cy="990757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A04D5E53-1160-46B7-8A29-1B0A752EFB0E}"/>
              </a:ext>
            </a:extLst>
          </p:cNvPr>
          <p:cNvSpPr txBox="1"/>
          <p:nvPr/>
        </p:nvSpPr>
        <p:spPr>
          <a:xfrm>
            <a:off x="4030124" y="3349861"/>
            <a:ext cx="5469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p. 17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C2E7DDA-B1DB-4150-8235-F07DE2BA4DB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6596" y="3815999"/>
            <a:ext cx="8730808" cy="951647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3683CD48-FE61-4CF6-897C-1324A9BE99E4}"/>
              </a:ext>
            </a:extLst>
          </p:cNvPr>
          <p:cNvSpPr txBox="1"/>
          <p:nvPr/>
        </p:nvSpPr>
        <p:spPr>
          <a:xfrm>
            <a:off x="4212096" y="4772118"/>
            <a:ext cx="5469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p. 19</a:t>
            </a:r>
          </a:p>
        </p:txBody>
      </p:sp>
    </p:spTree>
    <p:extLst>
      <p:ext uri="{BB962C8B-B14F-4D97-AF65-F5344CB8AC3E}">
        <p14:creationId xmlns:p14="http://schemas.microsoft.com/office/powerpoint/2010/main" val="12202604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02DB15-723C-412F-9C05-43A3AFCDEB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422" y="95794"/>
            <a:ext cx="6818034" cy="558691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+mn-lt"/>
              </a:rPr>
              <a:t>What to do?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9D1DEE82-8A9D-4CE7-BDE7-6217AB6AABC5}"/>
              </a:ext>
            </a:extLst>
          </p:cNvPr>
          <p:cNvSpPr txBox="1">
            <a:spLocks/>
          </p:cNvSpPr>
          <p:nvPr/>
        </p:nvSpPr>
        <p:spPr>
          <a:xfrm>
            <a:off x="105421" y="753290"/>
            <a:ext cx="8298349" cy="57955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>
                <a:latin typeface="+mn-lt"/>
              </a:rPr>
              <a:t>Option 1 – just use the special characters</a:t>
            </a:r>
          </a:p>
          <a:p>
            <a:pPr marL="739775" indent="174625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+mn-lt"/>
              </a:rPr>
              <a:t>technically * _ } </a:t>
            </a:r>
            <a:r>
              <a:rPr lang="en-US" sz="2400" dirty="0" err="1">
                <a:latin typeface="+mn-lt"/>
              </a:rPr>
              <a:t>etc</a:t>
            </a:r>
            <a:r>
              <a:rPr lang="en-US" sz="2400" dirty="0">
                <a:latin typeface="+mn-lt"/>
              </a:rPr>
              <a:t> are ASCII (shift-key accessible)</a:t>
            </a:r>
          </a:p>
          <a:p>
            <a:pPr marL="739775" indent="174625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+mn-lt"/>
              </a:rPr>
              <a:t>not very easily understood</a:t>
            </a:r>
          </a:p>
          <a:p>
            <a:pPr marL="739775" indent="174625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+mn-lt"/>
              </a:rPr>
              <a:t>not traditional use</a:t>
            </a:r>
          </a:p>
          <a:p>
            <a:pPr marL="739775" indent="174625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2400" dirty="0">
              <a:latin typeface="+mn-lt"/>
            </a:endParaRPr>
          </a:p>
          <a:p>
            <a:r>
              <a:rPr lang="en-US" sz="2400" dirty="0">
                <a:latin typeface="+mn-lt"/>
              </a:rPr>
              <a:t>Option 2 – let authors pick for each map/project</a:t>
            </a:r>
          </a:p>
          <a:p>
            <a:pPr marL="739775" indent="174625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+mn-lt"/>
              </a:rPr>
              <a:t>Age abbreviations are explained in DMU table</a:t>
            </a:r>
          </a:p>
          <a:p>
            <a:pPr marL="739775" indent="174625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+mn-lt"/>
              </a:rPr>
              <a:t>Might result in adjacent maps not using the same map unit abbreviation for the same unit</a:t>
            </a:r>
          </a:p>
          <a:p>
            <a:pPr marL="739775">
              <a:lnSpc>
                <a:spcPct val="100000"/>
              </a:lnSpc>
            </a:pPr>
            <a:r>
              <a:rPr lang="en-US" sz="1400" dirty="0">
                <a:latin typeface="+mn-lt"/>
              </a:rPr>
              <a:t>(okay according to USGS suggestions to Authors)</a:t>
            </a:r>
          </a:p>
          <a:p>
            <a:pPr marL="739775">
              <a:lnSpc>
                <a:spcPct val="100000"/>
              </a:lnSpc>
            </a:pPr>
            <a:r>
              <a:rPr lang="en-US" sz="1400" u="sng" dirty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https://pubs.usgs.gov/unnumbered/7000088/sta08.pdf</a:t>
            </a:r>
            <a:endParaRPr lang="en-US" sz="1400" dirty="0">
              <a:latin typeface="+mn-lt"/>
            </a:endParaRPr>
          </a:p>
          <a:p>
            <a:pPr marL="739775">
              <a:lnSpc>
                <a:spcPct val="100000"/>
              </a:lnSpc>
            </a:pPr>
            <a:endParaRPr lang="en-US" sz="2400" dirty="0">
              <a:latin typeface="+mn-lt"/>
            </a:endParaRPr>
          </a:p>
          <a:p>
            <a:pPr marL="739775" indent="174625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2400" dirty="0">
              <a:latin typeface="+mn-lt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100" dirty="0">
              <a:latin typeface="+mn-lt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6389913-0F4E-4B05-BAEF-2A090D57DB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34990" y="4866475"/>
            <a:ext cx="3238500" cy="178117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3D2C490-FEC8-45B9-A710-AE753707F994}"/>
              </a:ext>
            </a:extLst>
          </p:cNvPr>
          <p:cNvSpPr txBox="1"/>
          <p:nvPr/>
        </p:nvSpPr>
        <p:spPr>
          <a:xfrm>
            <a:off x="5088045" y="6339873"/>
            <a:ext cx="5469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p. 11</a:t>
            </a:r>
          </a:p>
        </p:txBody>
      </p:sp>
    </p:spTree>
    <p:extLst>
      <p:ext uri="{BB962C8B-B14F-4D97-AF65-F5344CB8AC3E}">
        <p14:creationId xmlns:p14="http://schemas.microsoft.com/office/powerpoint/2010/main" val="28093616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02DB15-723C-412F-9C05-43A3AFCDEB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422" y="95794"/>
            <a:ext cx="6818034" cy="558691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+mn-lt"/>
              </a:rPr>
              <a:t>What to do?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9D1DEE82-8A9D-4CE7-BDE7-6217AB6AABC5}"/>
              </a:ext>
            </a:extLst>
          </p:cNvPr>
          <p:cNvSpPr txBox="1">
            <a:spLocks/>
          </p:cNvSpPr>
          <p:nvPr/>
        </p:nvSpPr>
        <p:spPr>
          <a:xfrm>
            <a:off x="105422" y="1641564"/>
            <a:ext cx="8298349" cy="55821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>
                <a:latin typeface="+mn-lt"/>
              </a:rPr>
              <a:t>Option 3 – Not use age identifiers</a:t>
            </a:r>
          </a:p>
          <a:p>
            <a:pPr marL="739775" indent="174625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Only represent lithology in the MapUnit field</a:t>
            </a:r>
          </a:p>
          <a:p>
            <a:pPr marL="739775" indent="174625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Could also be done with formal names</a:t>
            </a:r>
          </a:p>
          <a:p>
            <a:pPr marL="739775" indent="174625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739775" indent="174625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739775" indent="174625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739775" indent="174625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739775">
              <a:lnSpc>
                <a:spcPct val="100000"/>
              </a:lnSpc>
            </a:pPr>
            <a:endParaRPr lang="en-US" sz="2400" dirty="0"/>
          </a:p>
          <a:p>
            <a:pPr marL="739775" indent="174625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Common with man-made materials</a:t>
            </a:r>
          </a:p>
          <a:p>
            <a:pPr marL="739775" indent="174625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Keeps age information only in Age (DMU table) and Label field (DMU and MapUnitPolys table)</a:t>
            </a:r>
          </a:p>
          <a:p>
            <a:pPr marL="739775" indent="174625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Not in line with USGS Suggestions to Authors</a:t>
            </a:r>
          </a:p>
          <a:p>
            <a:pPr marL="739775" indent="174625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Not traditional use?</a:t>
            </a:r>
          </a:p>
          <a:p>
            <a:pPr marL="739775" indent="174625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2400" dirty="0">
              <a:latin typeface="+mn-lt"/>
            </a:endParaRPr>
          </a:p>
          <a:p>
            <a:endParaRPr lang="en-US" sz="1400" dirty="0">
              <a:latin typeface="+mn-lt"/>
            </a:endParaRPr>
          </a:p>
          <a:p>
            <a:pPr marL="739775">
              <a:lnSpc>
                <a:spcPct val="100000"/>
              </a:lnSpc>
            </a:pPr>
            <a:endParaRPr lang="en-US" sz="2400" dirty="0">
              <a:latin typeface="+mn-lt"/>
            </a:endParaRPr>
          </a:p>
          <a:p>
            <a:pPr marL="739775" indent="174625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2400" dirty="0">
              <a:latin typeface="+mn-lt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100" dirty="0">
              <a:latin typeface="+mn-lt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860CF8D-F5F5-4036-AE42-434F830872A1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2940602" y="2414494"/>
            <a:ext cx="2805474" cy="130342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E503A93-D7E2-43FB-B1E9-A8DC61515C29}"/>
              </a:ext>
            </a:extLst>
          </p:cNvPr>
          <p:cNvSpPr txBox="1"/>
          <p:nvPr/>
        </p:nvSpPr>
        <p:spPr>
          <a:xfrm>
            <a:off x="2921015" y="3717922"/>
            <a:ext cx="328455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pc                  Tertiary Pine Creek sandstone</a:t>
            </a:r>
          </a:p>
        </p:txBody>
      </p:sp>
    </p:spTree>
    <p:extLst>
      <p:ext uri="{BB962C8B-B14F-4D97-AF65-F5344CB8AC3E}">
        <p14:creationId xmlns:p14="http://schemas.microsoft.com/office/powerpoint/2010/main" val="9665243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">
            <a:extLst>
              <a:ext uri="{FF2B5EF4-FFF2-40B4-BE49-F238E27FC236}">
                <a16:creationId xmlns:a16="http://schemas.microsoft.com/office/drawing/2014/main" id="{76515852-364A-4EA0-9360-13071EC6EECA}"/>
              </a:ext>
            </a:extLst>
          </p:cNvPr>
          <p:cNvSpPr txBox="1">
            <a:spLocks/>
          </p:cNvSpPr>
          <p:nvPr/>
        </p:nvSpPr>
        <p:spPr>
          <a:xfrm>
            <a:off x="105422" y="109763"/>
            <a:ext cx="8298349" cy="72141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>
                <a:latin typeface="+mn-lt"/>
              </a:rPr>
              <a:t>Option 4 – standardize age abbreviations</a:t>
            </a:r>
          </a:p>
          <a:p>
            <a:endParaRPr lang="en-US" sz="2400" dirty="0">
              <a:latin typeface="+mn-lt"/>
            </a:endParaRPr>
          </a:p>
          <a:p>
            <a:r>
              <a:rPr lang="en-US" sz="2400" dirty="0">
                <a:latin typeface="+mn-lt"/>
              </a:rPr>
              <a:t>…….not so easy…</a:t>
            </a:r>
          </a:p>
          <a:p>
            <a:endParaRPr lang="en-US" sz="2400" dirty="0">
              <a:latin typeface="+mn-lt"/>
            </a:endParaRPr>
          </a:p>
          <a:p>
            <a:r>
              <a:rPr lang="en-US" sz="2400" dirty="0">
                <a:latin typeface="+mn-lt"/>
              </a:rPr>
              <a:t>All Caps or mix of capital and lower-case?</a:t>
            </a:r>
          </a:p>
          <a:p>
            <a:r>
              <a:rPr lang="en-US" sz="2400" dirty="0">
                <a:latin typeface="+mn-lt"/>
              </a:rPr>
              <a:t>	</a:t>
            </a:r>
          </a:p>
          <a:p>
            <a:r>
              <a:rPr lang="en-US" sz="2400" dirty="0">
                <a:latin typeface="+mn-lt"/>
              </a:rPr>
              <a:t>	Mixed case</a:t>
            </a:r>
          </a:p>
          <a:p>
            <a:pPr marL="1089025" indent="225425">
              <a:buFont typeface="Arial" panose="020B0604020202020204" pitchFamily="34" charset="0"/>
              <a:buChar char="•"/>
              <a:tabLst>
                <a:tab pos="1254125" algn="l"/>
              </a:tabLst>
            </a:pPr>
            <a:r>
              <a:rPr lang="en-US" sz="2400" dirty="0">
                <a:latin typeface="+mn-lt"/>
              </a:rPr>
              <a:t>If Map Unit = </a:t>
            </a:r>
            <a:r>
              <a:rPr lang="en-US" sz="2400" dirty="0" err="1">
                <a:latin typeface="+mn-lt"/>
              </a:rPr>
              <a:t>Trg</a:t>
            </a:r>
            <a:endParaRPr lang="en-US" sz="2400" dirty="0">
              <a:latin typeface="+mn-lt"/>
            </a:endParaRPr>
          </a:p>
          <a:p>
            <a:r>
              <a:rPr lang="en-US" sz="2800" dirty="0">
                <a:latin typeface="+mn-lt"/>
              </a:rPr>
              <a:t>		</a:t>
            </a:r>
            <a:r>
              <a:rPr lang="en-US" sz="2400" dirty="0">
                <a:latin typeface="+mn-lt"/>
              </a:rPr>
              <a:t>Tertiary rhyolite granite (</a:t>
            </a:r>
            <a:r>
              <a:rPr lang="en-US" sz="2400" dirty="0" err="1">
                <a:latin typeface="+mn-lt"/>
              </a:rPr>
              <a:t>Trg</a:t>
            </a:r>
            <a:r>
              <a:rPr lang="en-US" sz="2400" dirty="0">
                <a:latin typeface="+mn-lt"/>
              </a:rPr>
              <a:t>)?</a:t>
            </a:r>
          </a:p>
          <a:p>
            <a:r>
              <a:rPr lang="en-US" sz="2400" dirty="0">
                <a:latin typeface="+mn-lt"/>
              </a:rPr>
              <a:t>		Triassic granite	(</a:t>
            </a:r>
            <a:r>
              <a:rPr lang="en-US" sz="2400" dirty="0" err="1">
                <a:latin typeface="+mn-lt"/>
              </a:rPr>
              <a:t>Trg</a:t>
            </a:r>
            <a:r>
              <a:rPr lang="en-US" sz="2400" dirty="0">
                <a:latin typeface="+mn-lt"/>
              </a:rPr>
              <a:t>)?</a:t>
            </a:r>
          </a:p>
          <a:p>
            <a:endParaRPr lang="en-US" sz="2800" dirty="0">
              <a:latin typeface="+mn-lt"/>
            </a:endParaRPr>
          </a:p>
          <a:p>
            <a:r>
              <a:rPr lang="en-US" sz="2800" dirty="0">
                <a:latin typeface="+mn-lt"/>
              </a:rPr>
              <a:t>		</a:t>
            </a:r>
            <a:r>
              <a:rPr lang="en-US" sz="2400" dirty="0">
                <a:latin typeface="+mn-lt"/>
              </a:rPr>
              <a:t>This example issue is solved if you use capital letters to 		represent age</a:t>
            </a:r>
          </a:p>
          <a:p>
            <a:r>
              <a:rPr lang="en-US" sz="2800" dirty="0">
                <a:latin typeface="+mn-lt"/>
              </a:rPr>
              <a:t>			</a:t>
            </a:r>
            <a:r>
              <a:rPr lang="en-US" sz="2400" dirty="0">
                <a:latin typeface="+mn-lt"/>
              </a:rPr>
              <a:t>Tertiary rhyolite granite (</a:t>
            </a:r>
            <a:r>
              <a:rPr lang="en-US" sz="2400" dirty="0" err="1">
                <a:latin typeface="+mn-lt"/>
              </a:rPr>
              <a:t>Trg</a:t>
            </a:r>
            <a:r>
              <a:rPr lang="en-US" sz="2400" dirty="0">
                <a:latin typeface="+mn-lt"/>
              </a:rPr>
              <a:t>)</a:t>
            </a:r>
          </a:p>
          <a:p>
            <a:r>
              <a:rPr lang="en-US" sz="2400" dirty="0">
                <a:latin typeface="+mn-lt"/>
              </a:rPr>
              <a:t>			Triassic granite (</a:t>
            </a:r>
            <a:r>
              <a:rPr lang="en-US" sz="2400" dirty="0" err="1">
                <a:latin typeface="+mn-lt"/>
              </a:rPr>
              <a:t>TRg</a:t>
            </a:r>
            <a:r>
              <a:rPr lang="en-US" sz="2400" dirty="0">
                <a:latin typeface="+mn-lt"/>
              </a:rPr>
              <a:t>)</a:t>
            </a:r>
          </a:p>
          <a:p>
            <a:r>
              <a:rPr lang="en-US" sz="2400" dirty="0">
                <a:latin typeface="+mn-lt"/>
              </a:rPr>
              <a:t>	</a:t>
            </a:r>
          </a:p>
          <a:p>
            <a:r>
              <a:rPr lang="en-US" sz="2400" dirty="0">
                <a:latin typeface="+mn-lt"/>
              </a:rPr>
              <a:t>	All-caps</a:t>
            </a:r>
          </a:p>
          <a:p>
            <a:pPr marL="1089025" indent="165100">
              <a:buFont typeface="Arial" panose="020B0604020202020204" pitchFamily="34" charset="0"/>
              <a:buChar char="•"/>
            </a:pPr>
            <a:r>
              <a:rPr lang="en-US" sz="2400" dirty="0">
                <a:latin typeface="+mn-lt"/>
              </a:rPr>
              <a:t>Second letter may conflict with other abbreviations</a:t>
            </a:r>
          </a:p>
          <a:p>
            <a:r>
              <a:rPr lang="en-US" sz="2400" dirty="0">
                <a:latin typeface="+mn-lt"/>
              </a:rPr>
              <a:t>		example – abbreviation for Cambrian</a:t>
            </a:r>
          </a:p>
          <a:p>
            <a:r>
              <a:rPr lang="en-US" sz="2400" dirty="0">
                <a:latin typeface="+mn-lt"/>
              </a:rPr>
              <a:t>			</a:t>
            </a:r>
            <a:r>
              <a:rPr lang="en-US" sz="1900" dirty="0">
                <a:latin typeface="+mn-lt"/>
              </a:rPr>
              <a:t>C already used for Carboniferous</a:t>
            </a:r>
          </a:p>
          <a:p>
            <a:r>
              <a:rPr lang="en-US" sz="1900" dirty="0">
                <a:latin typeface="+mn-lt"/>
              </a:rPr>
              <a:t>			could use CA for Cambrian, but t A represents Archean</a:t>
            </a:r>
          </a:p>
          <a:p>
            <a:r>
              <a:rPr lang="en-US" sz="1900" dirty="0">
                <a:latin typeface="+mn-lt"/>
              </a:rPr>
              <a:t>			cant use CM for Cambrian, conflict:</a:t>
            </a:r>
          </a:p>
          <a:p>
            <a:r>
              <a:rPr lang="en-US" sz="1900" dirty="0">
                <a:latin typeface="+mn-lt"/>
              </a:rPr>
              <a:t>				Cambrian rock (</a:t>
            </a:r>
            <a:r>
              <a:rPr lang="en-US" sz="1900" dirty="0" err="1">
                <a:latin typeface="+mn-lt"/>
              </a:rPr>
              <a:t>CMr</a:t>
            </a:r>
            <a:r>
              <a:rPr lang="en-US" sz="1900" dirty="0">
                <a:latin typeface="+mn-lt"/>
              </a:rPr>
              <a:t>)</a:t>
            </a:r>
          </a:p>
          <a:p>
            <a:r>
              <a:rPr lang="en-US" sz="1900" dirty="0">
                <a:latin typeface="+mn-lt"/>
              </a:rPr>
              <a:t>				Cambrian to Mississippian rock (</a:t>
            </a:r>
            <a:r>
              <a:rPr lang="en-US" sz="1900" dirty="0" err="1">
                <a:latin typeface="+mn-lt"/>
              </a:rPr>
              <a:t>CMr</a:t>
            </a:r>
            <a:r>
              <a:rPr lang="en-US" sz="1900" dirty="0">
                <a:latin typeface="+mn-lt"/>
              </a:rPr>
              <a:t>)</a:t>
            </a:r>
          </a:p>
          <a:p>
            <a:r>
              <a:rPr lang="en-US" sz="1900" dirty="0">
                <a:latin typeface="+mn-lt"/>
              </a:rPr>
              <a:t>			CB for Cambrian makes no conflict</a:t>
            </a:r>
          </a:p>
          <a:p>
            <a:endParaRPr lang="en-US" sz="2400" dirty="0">
              <a:latin typeface="+mn-lt"/>
            </a:endParaRPr>
          </a:p>
          <a:p>
            <a:r>
              <a:rPr lang="en-US" sz="2400" dirty="0">
                <a:latin typeface="+mn-lt"/>
              </a:rPr>
              <a:t>	</a:t>
            </a:r>
            <a:endParaRPr lang="en-US" sz="2400" dirty="0"/>
          </a:p>
          <a:p>
            <a:endParaRPr lang="en-US" sz="2400" dirty="0">
              <a:latin typeface="+mn-lt"/>
            </a:endParaRPr>
          </a:p>
          <a:p>
            <a:r>
              <a:rPr lang="en-US" sz="2400" dirty="0">
                <a:latin typeface="+mn-lt"/>
              </a:rPr>
              <a:t>		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1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568573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">
            <a:extLst>
              <a:ext uri="{FF2B5EF4-FFF2-40B4-BE49-F238E27FC236}">
                <a16:creationId xmlns:a16="http://schemas.microsoft.com/office/drawing/2014/main" id="{76515852-364A-4EA0-9360-13071EC6EECA}"/>
              </a:ext>
            </a:extLst>
          </p:cNvPr>
          <p:cNvSpPr txBox="1">
            <a:spLocks/>
          </p:cNvSpPr>
          <p:nvPr/>
        </p:nvSpPr>
        <p:spPr>
          <a:xfrm>
            <a:off x="279594" y="609600"/>
            <a:ext cx="8298349" cy="23338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>
                <a:latin typeface="+mn-lt"/>
              </a:rPr>
              <a:t>Took a stab at Option 4 (standardize abbreviations)</a:t>
            </a:r>
          </a:p>
          <a:p>
            <a:endParaRPr lang="en-US" sz="2400" dirty="0">
              <a:latin typeface="+mn-lt"/>
            </a:endParaRPr>
          </a:p>
          <a:p>
            <a:r>
              <a:rPr lang="en-US" sz="2400" dirty="0">
                <a:latin typeface="+mn-lt"/>
              </a:rPr>
              <a:t>Asked </a:t>
            </a:r>
            <a:r>
              <a:rPr lang="en-US" sz="2400" dirty="0" err="1">
                <a:latin typeface="+mn-lt"/>
              </a:rPr>
              <a:t>Gitter</a:t>
            </a:r>
            <a:r>
              <a:rPr lang="en-US" sz="2400" dirty="0">
                <a:latin typeface="+mn-lt"/>
              </a:rPr>
              <a:t> members to weigh in</a:t>
            </a:r>
          </a:p>
          <a:p>
            <a:endParaRPr lang="en-US" sz="2400" dirty="0">
              <a:latin typeface="+mn-lt"/>
            </a:endParaRPr>
          </a:p>
          <a:p>
            <a:endParaRPr lang="en-US" sz="2400" dirty="0">
              <a:latin typeface="+mn-lt"/>
            </a:endParaRPr>
          </a:p>
          <a:p>
            <a:endParaRPr lang="en-US" sz="2400" dirty="0"/>
          </a:p>
          <a:p>
            <a:endParaRPr lang="en-US" sz="2400" dirty="0">
              <a:latin typeface="+mn-lt"/>
            </a:endParaRPr>
          </a:p>
          <a:p>
            <a:r>
              <a:rPr lang="en-US" sz="2400" dirty="0">
                <a:latin typeface="+mn-lt"/>
              </a:rPr>
              <a:t>		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1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5727844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9A8CAB1A-6F20-4E4C-B409-28F9ADBBECF4}"/>
              </a:ext>
            </a:extLst>
          </p:cNvPr>
          <p:cNvSpPr txBox="1">
            <a:spLocks/>
          </p:cNvSpPr>
          <p:nvPr/>
        </p:nvSpPr>
        <p:spPr>
          <a:xfrm>
            <a:off x="148046" y="-102326"/>
            <a:ext cx="8891451" cy="70626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en-US" sz="2400" dirty="0">
                <a:latin typeface="+mn-lt"/>
              </a:rPr>
              <a:t>To Do: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+mn-lt"/>
              </a:rPr>
              <a:t>Can we all agree on age abbreviations? Each survey uses their own system?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+mn-lt"/>
              </a:rPr>
              <a:t>What ages to include? All Subdivisions? Anthropocene too?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+mn-lt"/>
              </a:rPr>
              <a:t>How are people using the Label field?</a:t>
            </a:r>
          </a:p>
          <a:p>
            <a:r>
              <a:rPr lang="en-US" sz="2400" dirty="0">
                <a:latin typeface="+mn-lt"/>
              </a:rPr>
              <a:t>	</a:t>
            </a:r>
            <a:endParaRPr lang="en-US" sz="1900" dirty="0">
              <a:latin typeface="+mn-lt"/>
            </a:endParaRPr>
          </a:p>
          <a:p>
            <a:endParaRPr lang="en-US" sz="1900" dirty="0">
              <a:latin typeface="+mn-lt"/>
            </a:endParaRPr>
          </a:p>
          <a:p>
            <a:endParaRPr lang="en-US" sz="1900" dirty="0">
              <a:latin typeface="+mn-lt"/>
            </a:endParaRPr>
          </a:p>
          <a:p>
            <a:endParaRPr lang="en-US" sz="1900" dirty="0"/>
          </a:p>
          <a:p>
            <a:endParaRPr lang="en-US" sz="1900" dirty="0">
              <a:latin typeface="+mn-lt"/>
            </a:endParaRPr>
          </a:p>
          <a:p>
            <a:r>
              <a:rPr lang="en-US" sz="1900" dirty="0">
                <a:latin typeface="+mn-lt"/>
              </a:rPr>
              <a:t>		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1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3179915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247EB9-3327-4BED-9245-8498414936BB}"/>
              </a:ext>
            </a:extLst>
          </p:cNvPr>
          <p:cNvSpPr txBox="1">
            <a:spLocks/>
          </p:cNvSpPr>
          <p:nvPr/>
        </p:nvSpPr>
        <p:spPr>
          <a:xfrm>
            <a:off x="148046" y="-102326"/>
            <a:ext cx="8891451" cy="70626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+mn-lt"/>
              </a:rPr>
              <a:t>How are people using the Label field?</a:t>
            </a:r>
          </a:p>
          <a:p>
            <a:r>
              <a:rPr lang="en-US" sz="2400" dirty="0">
                <a:latin typeface="+mn-lt"/>
              </a:rPr>
              <a:t>	</a:t>
            </a:r>
            <a:r>
              <a:rPr lang="en-US" sz="1500" dirty="0">
                <a:latin typeface="+mn-lt"/>
              </a:rPr>
              <a:t>All Text formatting tags</a:t>
            </a:r>
          </a:p>
          <a:p>
            <a:endParaRPr lang="en-US" sz="1500" dirty="0">
              <a:latin typeface="+mn-lt"/>
            </a:endParaRPr>
          </a:p>
          <a:p>
            <a:endParaRPr lang="en-US" sz="1500" dirty="0">
              <a:latin typeface="+mn-lt"/>
            </a:endParaRPr>
          </a:p>
          <a:p>
            <a:endParaRPr lang="en-US" sz="1500" dirty="0">
              <a:latin typeface="+mn-lt"/>
            </a:endParaRPr>
          </a:p>
          <a:p>
            <a:endParaRPr lang="en-US" sz="1500" dirty="0">
              <a:latin typeface="+mn-lt"/>
            </a:endParaRPr>
          </a:p>
          <a:p>
            <a:endParaRPr lang="en-US" sz="1500" dirty="0">
              <a:latin typeface="+mn-lt"/>
            </a:endParaRPr>
          </a:p>
          <a:p>
            <a:endParaRPr lang="en-US" sz="1500" dirty="0">
              <a:latin typeface="+mn-lt"/>
            </a:endParaRPr>
          </a:p>
          <a:p>
            <a:endParaRPr lang="en-US" sz="1500" dirty="0">
              <a:latin typeface="+mn-lt"/>
            </a:endParaRPr>
          </a:p>
          <a:p>
            <a:endParaRPr lang="en-US" sz="1500" dirty="0">
              <a:latin typeface="+mn-lt"/>
            </a:endParaRPr>
          </a:p>
          <a:p>
            <a:r>
              <a:rPr lang="en-US" sz="1500" dirty="0">
                <a:latin typeface="+mn-lt"/>
              </a:rPr>
              <a:t>	Tags only for special characters</a:t>
            </a:r>
          </a:p>
          <a:p>
            <a:endParaRPr lang="en-US" sz="1500" dirty="0">
              <a:latin typeface="+mn-lt"/>
            </a:endParaRPr>
          </a:p>
          <a:p>
            <a:endParaRPr lang="en-US" sz="1500" dirty="0">
              <a:latin typeface="+mn-lt"/>
            </a:endParaRPr>
          </a:p>
          <a:p>
            <a:endParaRPr lang="en-US" sz="1500" dirty="0">
              <a:latin typeface="+mn-lt"/>
            </a:endParaRPr>
          </a:p>
          <a:p>
            <a:endParaRPr lang="en-US" sz="1500" dirty="0">
              <a:latin typeface="+mn-lt"/>
            </a:endParaRPr>
          </a:p>
          <a:p>
            <a:endParaRPr lang="en-US" sz="1500" dirty="0">
              <a:latin typeface="+mn-lt"/>
            </a:endParaRPr>
          </a:p>
          <a:p>
            <a:endParaRPr lang="en-US" sz="1500" dirty="0">
              <a:latin typeface="+mn-lt"/>
            </a:endParaRPr>
          </a:p>
          <a:p>
            <a:endParaRPr lang="en-US" sz="1500" dirty="0">
              <a:latin typeface="+mn-lt"/>
            </a:endParaRPr>
          </a:p>
          <a:p>
            <a:r>
              <a:rPr lang="en-US" sz="1500" dirty="0">
                <a:latin typeface="+mn-lt"/>
              </a:rPr>
              <a:t>	</a:t>
            </a:r>
          </a:p>
          <a:p>
            <a:r>
              <a:rPr lang="en-US" sz="1500" dirty="0">
                <a:latin typeface="+mn-lt"/>
              </a:rPr>
              <a:t>	No tags, but note in metadata about using FGDC </a:t>
            </a:r>
            <a:r>
              <a:rPr lang="en-US" sz="1500" dirty="0" err="1">
                <a:latin typeface="+mn-lt"/>
              </a:rPr>
              <a:t>GeoAge</a:t>
            </a:r>
            <a:r>
              <a:rPr lang="en-US" sz="1500" dirty="0">
                <a:latin typeface="+mn-lt"/>
              </a:rPr>
              <a:t> font for Label field</a:t>
            </a:r>
          </a:p>
          <a:p>
            <a:endParaRPr lang="en-US" sz="1900" dirty="0">
              <a:latin typeface="+mn-lt"/>
            </a:endParaRPr>
          </a:p>
          <a:p>
            <a:endParaRPr lang="en-US" sz="1900" dirty="0">
              <a:latin typeface="+mn-lt"/>
            </a:endParaRPr>
          </a:p>
          <a:p>
            <a:endParaRPr lang="en-US" sz="1900" dirty="0">
              <a:latin typeface="+mn-lt"/>
            </a:endParaRPr>
          </a:p>
          <a:p>
            <a:endParaRPr lang="en-US" sz="1900" dirty="0"/>
          </a:p>
          <a:p>
            <a:endParaRPr lang="en-US" sz="1900" dirty="0">
              <a:latin typeface="+mn-lt"/>
            </a:endParaRPr>
          </a:p>
          <a:p>
            <a:r>
              <a:rPr lang="en-US" sz="1900" dirty="0">
                <a:latin typeface="+mn-lt"/>
              </a:rPr>
              <a:t>		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100" dirty="0">
              <a:latin typeface="+mn-lt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2952F8D-C513-4130-BE7B-DD71811BEF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8754" y="5342606"/>
            <a:ext cx="7863839" cy="144284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453D3CB-8DBD-4DF6-9322-566F351EC9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0525" y="1401951"/>
            <a:ext cx="7306491" cy="127815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C26BA23-CB55-461F-B907-05575B3735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8754" y="3292171"/>
            <a:ext cx="7306491" cy="1278159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7A8BD115-E88C-4AD1-BFD9-50D595FD9AD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60462" y="891828"/>
            <a:ext cx="3990024" cy="1115116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755FE570-30F0-4BF0-925D-CF978D1BCA6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49286" y="4845693"/>
            <a:ext cx="2889070" cy="124186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4C25389-1853-46E1-A797-7A1AC928C53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68484" y="2870532"/>
            <a:ext cx="3583578" cy="1059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55871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981</TotalTime>
  <Words>462</Words>
  <Application>Microsoft Office PowerPoint</Application>
  <PresentationFormat>On-screen Show (4:3)</PresentationFormat>
  <Paragraphs>112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Office Theme</vt:lpstr>
      <vt:lpstr>Map Unit Abbreviations for Stratigraphic Age</vt:lpstr>
      <vt:lpstr>PowerPoint Presentation</vt:lpstr>
      <vt:lpstr>Guidance from GeMS about MapUnit field:</vt:lpstr>
      <vt:lpstr>What to do?</vt:lpstr>
      <vt:lpstr>What to do?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Map Unit Abbreviations for Stratigraphic Age</dc:title>
  <dc:creator>Ekberg, Patricia</dc:creator>
  <cp:lastModifiedBy>Ekberg, Patricia</cp:lastModifiedBy>
  <cp:revision>20</cp:revision>
  <dcterms:created xsi:type="dcterms:W3CDTF">2021-11-08T05:32:30Z</dcterms:created>
  <dcterms:modified xsi:type="dcterms:W3CDTF">2021-11-08T21:53:31Z</dcterms:modified>
</cp:coreProperties>
</file>