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110" d="100"/>
          <a:sy n="110" d="100"/>
        </p:scale>
        <p:origin x="160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0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59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83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56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43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5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29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54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92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06629-FCE8-4EE1-9215-67F1A51772DF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10C29-A591-4E34-BDF5-2D1393BF7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34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pubs.usgs.gov/unnumbered/7000088/sta08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0132C-E9FB-4BE6-9AA6-29DF1C613B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Map Unit Abbreviations for Stratigraphic 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C8264-B9E0-46CF-8291-DFB27153C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3099" y="5901713"/>
            <a:ext cx="5012872" cy="785372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Trish Ekberg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Montana Bureau of Mines and Geology (MBMG)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November 8</a:t>
            </a:r>
            <a:r>
              <a:rPr lang="en-US" baseline="30000" dirty="0"/>
              <a:t>th</a:t>
            </a:r>
            <a:r>
              <a:rPr lang="en-US" dirty="0"/>
              <a:t>,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34A536-5B46-42B6-8572-978528EC7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04" y="5905273"/>
            <a:ext cx="2060547" cy="78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7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9E630E-B842-4DD4-AF22-9C09BFE64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16" y="591879"/>
            <a:ext cx="8944897" cy="23484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6E580D6-6FB5-4CD1-B96E-CFC82BD58D62}"/>
              </a:ext>
            </a:extLst>
          </p:cNvPr>
          <p:cNvSpPr txBox="1">
            <a:spLocks/>
          </p:cNvSpPr>
          <p:nvPr/>
        </p:nvSpPr>
        <p:spPr>
          <a:xfrm>
            <a:off x="99551" y="85050"/>
            <a:ext cx="7885500" cy="558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+mn-lt"/>
              </a:rPr>
              <a:t>How the question came up …..  a conversion project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F32D5C-2A09-4C90-BE41-31B01BBCA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26" y="2956609"/>
            <a:ext cx="7800975" cy="33623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8E813D-F2EB-49BB-98B7-CA6452A3B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030" y="4321518"/>
            <a:ext cx="7645173" cy="253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01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DB15-723C-412F-9C05-43A3AFCDE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3" y="0"/>
            <a:ext cx="6818034" cy="55869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Guidance from GeMS about MapUnit field: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6AB296-FFF8-4C99-A3F3-AD10385B3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25" y="537425"/>
            <a:ext cx="4359344" cy="13822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10E63E-6EFA-4CB3-9944-DEC191F4E623}"/>
              </a:ext>
            </a:extLst>
          </p:cNvPr>
          <p:cNvSpPr txBox="1"/>
          <p:nvPr/>
        </p:nvSpPr>
        <p:spPr>
          <a:xfrm>
            <a:off x="1850452" y="1863617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p. 12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E52B1F-0121-4092-BDFA-72C8EA3C5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041" y="569324"/>
            <a:ext cx="4189492" cy="13503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CE5D35-CAAC-43CE-B859-49FDD2E0AEA0}"/>
              </a:ext>
            </a:extLst>
          </p:cNvPr>
          <p:cNvSpPr txBox="1"/>
          <p:nvPr/>
        </p:nvSpPr>
        <p:spPr>
          <a:xfrm>
            <a:off x="6853787" y="1863618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p. 15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B53923-32FA-4924-8021-C8427D3E3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55034"/>
            <a:ext cx="9022964" cy="9907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4D5E53-1160-46B7-8A29-1B0A752EFB0E}"/>
              </a:ext>
            </a:extLst>
          </p:cNvPr>
          <p:cNvSpPr txBox="1"/>
          <p:nvPr/>
        </p:nvSpPr>
        <p:spPr>
          <a:xfrm>
            <a:off x="4030124" y="3349861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p.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2E7DDA-B1DB-4150-8235-F07DE2BA4D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596" y="3815999"/>
            <a:ext cx="8730808" cy="9516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683CD48-FE61-4CF6-897C-1324A9BE99E4}"/>
              </a:ext>
            </a:extLst>
          </p:cNvPr>
          <p:cNvSpPr txBox="1"/>
          <p:nvPr/>
        </p:nvSpPr>
        <p:spPr>
          <a:xfrm>
            <a:off x="4212096" y="4772118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p. 19</a:t>
            </a:r>
          </a:p>
        </p:txBody>
      </p:sp>
    </p:spTree>
    <p:extLst>
      <p:ext uri="{BB962C8B-B14F-4D97-AF65-F5344CB8AC3E}">
        <p14:creationId xmlns:p14="http://schemas.microsoft.com/office/powerpoint/2010/main" val="122026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DB15-723C-412F-9C05-43A3AFCDE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22" y="95794"/>
            <a:ext cx="6818034" cy="55869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What to do?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1DEE82-8A9D-4CE7-BDE7-6217AB6AABC5}"/>
              </a:ext>
            </a:extLst>
          </p:cNvPr>
          <p:cNvSpPr txBox="1">
            <a:spLocks/>
          </p:cNvSpPr>
          <p:nvPr/>
        </p:nvSpPr>
        <p:spPr>
          <a:xfrm>
            <a:off x="105421" y="753290"/>
            <a:ext cx="8298349" cy="5795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+mn-lt"/>
              </a:rPr>
              <a:t>Option 1 – just use the special characters</a:t>
            </a:r>
          </a:p>
          <a:p>
            <a:pPr marL="739775" indent="174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technically * _ } </a:t>
            </a:r>
            <a:r>
              <a:rPr lang="en-US" sz="2400" dirty="0" err="1">
                <a:latin typeface="+mn-lt"/>
              </a:rPr>
              <a:t>etc</a:t>
            </a:r>
            <a:r>
              <a:rPr lang="en-US" sz="2400" dirty="0">
                <a:latin typeface="+mn-lt"/>
              </a:rPr>
              <a:t> are ASCII (shift-key accessible)</a:t>
            </a:r>
          </a:p>
          <a:p>
            <a:pPr marL="739775" indent="174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not very easily understood</a:t>
            </a:r>
          </a:p>
          <a:p>
            <a:pPr marL="739775" indent="174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not traditional use</a:t>
            </a:r>
          </a:p>
          <a:p>
            <a:pPr marL="739775" indent="17462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Option 2 – let authors pick for each map/project</a:t>
            </a:r>
          </a:p>
          <a:p>
            <a:pPr marL="739775" indent="174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Age abbreviations are explained in DMU table</a:t>
            </a:r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Might result in adjacent maps not using the same map unit abbreviation for the same unit</a:t>
            </a:r>
          </a:p>
          <a:p>
            <a:pPr marL="739775">
              <a:lnSpc>
                <a:spcPct val="100000"/>
              </a:lnSpc>
            </a:pPr>
            <a:r>
              <a:rPr lang="en-US" sz="1400" dirty="0">
                <a:latin typeface="+mn-lt"/>
              </a:rPr>
              <a:t>(okay according to USGS suggestions to Authors)</a:t>
            </a:r>
          </a:p>
          <a:p>
            <a:pPr marL="739775">
              <a:lnSpc>
                <a:spcPct val="100000"/>
              </a:lnSpc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https://pubs.usgs.gov/unnumbered/7000088/sta08.pdf</a:t>
            </a:r>
            <a:endParaRPr lang="en-US" sz="1400" dirty="0">
              <a:latin typeface="+mn-lt"/>
            </a:endParaRPr>
          </a:p>
          <a:p>
            <a:pPr marL="739775">
              <a:lnSpc>
                <a:spcPct val="100000"/>
              </a:lnSpc>
            </a:pPr>
            <a:endParaRPr lang="en-US" sz="2400" dirty="0">
              <a:latin typeface="+mn-lt"/>
            </a:endParaRPr>
          </a:p>
          <a:p>
            <a:pPr marL="739775" indent="17462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389913-0F4E-4B05-BAEF-2A090D57D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990" y="4866475"/>
            <a:ext cx="3238500" cy="17811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D2C490-FEC8-45B9-A710-AE753707F994}"/>
              </a:ext>
            </a:extLst>
          </p:cNvPr>
          <p:cNvSpPr txBox="1"/>
          <p:nvPr/>
        </p:nvSpPr>
        <p:spPr>
          <a:xfrm>
            <a:off x="5088045" y="6339873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p. 11</a:t>
            </a:r>
          </a:p>
        </p:txBody>
      </p:sp>
    </p:spTree>
    <p:extLst>
      <p:ext uri="{BB962C8B-B14F-4D97-AF65-F5344CB8AC3E}">
        <p14:creationId xmlns:p14="http://schemas.microsoft.com/office/powerpoint/2010/main" val="2809361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DB15-723C-412F-9C05-43A3AFCDE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22" y="95794"/>
            <a:ext cx="6818034" cy="55869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What to do?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1DEE82-8A9D-4CE7-BDE7-6217AB6AABC5}"/>
              </a:ext>
            </a:extLst>
          </p:cNvPr>
          <p:cNvSpPr txBox="1">
            <a:spLocks/>
          </p:cNvSpPr>
          <p:nvPr/>
        </p:nvSpPr>
        <p:spPr>
          <a:xfrm>
            <a:off x="105422" y="1641564"/>
            <a:ext cx="8298349" cy="5582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+mn-lt"/>
              </a:rPr>
              <a:t>Option 3 – Not use age identifiers</a:t>
            </a:r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Only represent lithology in the MapUnit field</a:t>
            </a:r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Could also be done with formal names</a:t>
            </a:r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39775">
              <a:lnSpc>
                <a:spcPct val="100000"/>
              </a:lnSpc>
            </a:pPr>
            <a:endParaRPr lang="en-US" sz="2400" dirty="0"/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Common with man-made materials</a:t>
            </a:r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Keeps age information only in Age (DMU table) and Label field (DMU and MapUnitPolys table)</a:t>
            </a:r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Not in line with USGS Suggestions to Authors</a:t>
            </a:r>
          </a:p>
          <a:p>
            <a:pPr marL="739775" indent="174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Not traditional use?</a:t>
            </a:r>
          </a:p>
          <a:p>
            <a:pPr marL="739775" indent="17462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pPr marL="739775">
              <a:lnSpc>
                <a:spcPct val="100000"/>
              </a:lnSpc>
            </a:pPr>
            <a:endParaRPr lang="en-US" sz="2400" dirty="0">
              <a:latin typeface="+mn-lt"/>
            </a:endParaRPr>
          </a:p>
          <a:p>
            <a:pPr marL="739775" indent="17462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60CF8D-F5F5-4036-AE42-434F830872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40602" y="2414494"/>
            <a:ext cx="2805474" cy="13034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503A93-D7E2-43FB-B1E9-A8DC61515C29}"/>
              </a:ext>
            </a:extLst>
          </p:cNvPr>
          <p:cNvSpPr txBox="1"/>
          <p:nvPr/>
        </p:nvSpPr>
        <p:spPr>
          <a:xfrm>
            <a:off x="2921015" y="3717922"/>
            <a:ext cx="3284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pc                  Tertiary Pine Creek sandstone</a:t>
            </a:r>
          </a:p>
        </p:txBody>
      </p:sp>
    </p:spTree>
    <p:extLst>
      <p:ext uri="{BB962C8B-B14F-4D97-AF65-F5344CB8AC3E}">
        <p14:creationId xmlns:p14="http://schemas.microsoft.com/office/powerpoint/2010/main" val="966524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76515852-364A-4EA0-9360-13071EC6EECA}"/>
              </a:ext>
            </a:extLst>
          </p:cNvPr>
          <p:cNvSpPr txBox="1">
            <a:spLocks/>
          </p:cNvSpPr>
          <p:nvPr/>
        </p:nvSpPr>
        <p:spPr>
          <a:xfrm>
            <a:off x="105422" y="109763"/>
            <a:ext cx="8298349" cy="72141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+mn-lt"/>
              </a:rPr>
              <a:t>Option 4 – standardize age abbreviations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…….not so easy…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All Caps or mix of capital and lower-case?</a:t>
            </a:r>
          </a:p>
          <a:p>
            <a:r>
              <a:rPr lang="en-US" sz="2400" dirty="0">
                <a:latin typeface="+mn-lt"/>
              </a:rPr>
              <a:t>	</a:t>
            </a:r>
          </a:p>
          <a:p>
            <a:r>
              <a:rPr lang="en-US" sz="2400" dirty="0">
                <a:latin typeface="+mn-lt"/>
              </a:rPr>
              <a:t>	Mixed case</a:t>
            </a:r>
          </a:p>
          <a:p>
            <a:pPr marL="1089025" indent="225425">
              <a:buFont typeface="Arial" panose="020B0604020202020204" pitchFamily="34" charset="0"/>
              <a:buChar char="•"/>
              <a:tabLst>
                <a:tab pos="1254125" algn="l"/>
              </a:tabLst>
            </a:pPr>
            <a:r>
              <a:rPr lang="en-US" sz="2400" dirty="0">
                <a:latin typeface="+mn-lt"/>
              </a:rPr>
              <a:t>If Map Unit = </a:t>
            </a:r>
            <a:r>
              <a:rPr lang="en-US" sz="2400" dirty="0" err="1">
                <a:latin typeface="+mn-lt"/>
              </a:rPr>
              <a:t>Trg</a:t>
            </a:r>
            <a:endParaRPr lang="en-US" sz="2400" dirty="0">
              <a:latin typeface="+mn-lt"/>
            </a:endParaRPr>
          </a:p>
          <a:p>
            <a:r>
              <a:rPr lang="en-US" sz="2800" dirty="0">
                <a:latin typeface="+mn-lt"/>
              </a:rPr>
              <a:t>		</a:t>
            </a:r>
            <a:r>
              <a:rPr lang="en-US" sz="2400" dirty="0">
                <a:latin typeface="+mn-lt"/>
              </a:rPr>
              <a:t>Tertiary rhyolite granite (</a:t>
            </a:r>
            <a:r>
              <a:rPr lang="en-US" sz="2400" dirty="0" err="1">
                <a:latin typeface="+mn-lt"/>
              </a:rPr>
              <a:t>Trg</a:t>
            </a:r>
            <a:r>
              <a:rPr lang="en-US" sz="2400" dirty="0">
                <a:latin typeface="+mn-lt"/>
              </a:rPr>
              <a:t>)?</a:t>
            </a:r>
          </a:p>
          <a:p>
            <a:r>
              <a:rPr lang="en-US" sz="2400" dirty="0">
                <a:latin typeface="+mn-lt"/>
              </a:rPr>
              <a:t>		Triassic granite	(</a:t>
            </a:r>
            <a:r>
              <a:rPr lang="en-US" sz="2400" dirty="0" err="1">
                <a:latin typeface="+mn-lt"/>
              </a:rPr>
              <a:t>Trg</a:t>
            </a:r>
            <a:r>
              <a:rPr lang="en-US" sz="2400" dirty="0">
                <a:latin typeface="+mn-lt"/>
              </a:rPr>
              <a:t>)?</a:t>
            </a:r>
          </a:p>
          <a:p>
            <a:endParaRPr lang="en-US" sz="2800" dirty="0">
              <a:latin typeface="+mn-lt"/>
            </a:endParaRPr>
          </a:p>
          <a:p>
            <a:r>
              <a:rPr lang="en-US" sz="2800" dirty="0">
                <a:latin typeface="+mn-lt"/>
              </a:rPr>
              <a:t>		</a:t>
            </a:r>
            <a:r>
              <a:rPr lang="en-US" sz="2400" dirty="0">
                <a:latin typeface="+mn-lt"/>
              </a:rPr>
              <a:t>This example issue is solved if you use capital letters to 		represent age</a:t>
            </a:r>
          </a:p>
          <a:p>
            <a:r>
              <a:rPr lang="en-US" sz="2800" dirty="0">
                <a:latin typeface="+mn-lt"/>
              </a:rPr>
              <a:t>			</a:t>
            </a:r>
            <a:r>
              <a:rPr lang="en-US" sz="2400" dirty="0">
                <a:latin typeface="+mn-lt"/>
              </a:rPr>
              <a:t>Tertiary rhyolite granite (</a:t>
            </a:r>
            <a:r>
              <a:rPr lang="en-US" sz="2400" dirty="0" err="1">
                <a:latin typeface="+mn-lt"/>
              </a:rPr>
              <a:t>Trg</a:t>
            </a:r>
            <a:r>
              <a:rPr lang="en-US" sz="2400" dirty="0">
                <a:latin typeface="+mn-lt"/>
              </a:rPr>
              <a:t>)</a:t>
            </a:r>
          </a:p>
          <a:p>
            <a:r>
              <a:rPr lang="en-US" sz="2400" dirty="0">
                <a:latin typeface="+mn-lt"/>
              </a:rPr>
              <a:t>			Triassic granite (</a:t>
            </a:r>
            <a:r>
              <a:rPr lang="en-US" sz="2400" dirty="0" err="1">
                <a:latin typeface="+mn-lt"/>
              </a:rPr>
              <a:t>TRg</a:t>
            </a:r>
            <a:r>
              <a:rPr lang="en-US" sz="2400" dirty="0">
                <a:latin typeface="+mn-lt"/>
              </a:rPr>
              <a:t>)</a:t>
            </a:r>
          </a:p>
          <a:p>
            <a:r>
              <a:rPr lang="en-US" sz="2400" dirty="0">
                <a:latin typeface="+mn-lt"/>
              </a:rPr>
              <a:t>	</a:t>
            </a:r>
          </a:p>
          <a:p>
            <a:r>
              <a:rPr lang="en-US" sz="2400" dirty="0">
                <a:latin typeface="+mn-lt"/>
              </a:rPr>
              <a:t>	All-caps</a:t>
            </a:r>
          </a:p>
          <a:p>
            <a:pPr marL="1089025" indent="1651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Second letter may conflict with other abbreviations</a:t>
            </a:r>
          </a:p>
          <a:p>
            <a:r>
              <a:rPr lang="en-US" sz="2400" dirty="0">
                <a:latin typeface="+mn-lt"/>
              </a:rPr>
              <a:t>		example – abbreviation for Cambrian</a:t>
            </a:r>
          </a:p>
          <a:p>
            <a:r>
              <a:rPr lang="en-US" sz="2400" dirty="0">
                <a:latin typeface="+mn-lt"/>
              </a:rPr>
              <a:t>			</a:t>
            </a:r>
            <a:r>
              <a:rPr lang="en-US" sz="1900" dirty="0">
                <a:latin typeface="+mn-lt"/>
              </a:rPr>
              <a:t>C already used for Carboniferous</a:t>
            </a:r>
          </a:p>
          <a:p>
            <a:r>
              <a:rPr lang="en-US" sz="1900" dirty="0">
                <a:latin typeface="+mn-lt"/>
              </a:rPr>
              <a:t>			could use CA for Cambrian, but t A represents Archean</a:t>
            </a:r>
          </a:p>
          <a:p>
            <a:r>
              <a:rPr lang="en-US" sz="1900" dirty="0">
                <a:latin typeface="+mn-lt"/>
              </a:rPr>
              <a:t>			cant use CM for Cambrian, conflict:</a:t>
            </a:r>
          </a:p>
          <a:p>
            <a:r>
              <a:rPr lang="en-US" sz="1900" dirty="0">
                <a:latin typeface="+mn-lt"/>
              </a:rPr>
              <a:t>				Cambrian rock (</a:t>
            </a:r>
            <a:r>
              <a:rPr lang="en-US" sz="1900" dirty="0" err="1">
                <a:latin typeface="+mn-lt"/>
              </a:rPr>
              <a:t>CMr</a:t>
            </a:r>
            <a:r>
              <a:rPr lang="en-US" sz="1900" dirty="0">
                <a:latin typeface="+mn-lt"/>
              </a:rPr>
              <a:t>)</a:t>
            </a:r>
          </a:p>
          <a:p>
            <a:r>
              <a:rPr lang="en-US" sz="1900" dirty="0">
                <a:latin typeface="+mn-lt"/>
              </a:rPr>
              <a:t>				Cambrian to Mississippian rock (</a:t>
            </a:r>
            <a:r>
              <a:rPr lang="en-US" sz="1900" dirty="0" err="1">
                <a:latin typeface="+mn-lt"/>
              </a:rPr>
              <a:t>CMr</a:t>
            </a:r>
            <a:r>
              <a:rPr lang="en-US" sz="1900" dirty="0">
                <a:latin typeface="+mn-lt"/>
              </a:rPr>
              <a:t>)</a:t>
            </a:r>
          </a:p>
          <a:p>
            <a:r>
              <a:rPr lang="en-US" sz="1900" dirty="0">
                <a:latin typeface="+mn-lt"/>
              </a:rPr>
              <a:t>			CB for Cambrian makes no conflict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	</a:t>
            </a:r>
            <a:endParaRPr lang="en-US" sz="2400" dirty="0"/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6857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76515852-364A-4EA0-9360-13071EC6EECA}"/>
              </a:ext>
            </a:extLst>
          </p:cNvPr>
          <p:cNvSpPr txBox="1">
            <a:spLocks/>
          </p:cNvSpPr>
          <p:nvPr/>
        </p:nvSpPr>
        <p:spPr>
          <a:xfrm>
            <a:off x="279594" y="609600"/>
            <a:ext cx="8298349" cy="2333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+mn-lt"/>
              </a:rPr>
              <a:t>Took a stab at Option 4 (standardize abbreviations)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Asked </a:t>
            </a:r>
            <a:r>
              <a:rPr lang="en-US" sz="2400" dirty="0" err="1">
                <a:latin typeface="+mn-lt"/>
              </a:rPr>
              <a:t>Gitter</a:t>
            </a:r>
            <a:r>
              <a:rPr lang="en-US" sz="2400" dirty="0">
                <a:latin typeface="+mn-lt"/>
              </a:rPr>
              <a:t> members to weigh in</a:t>
            </a:r>
          </a:p>
          <a:p>
            <a:endParaRPr lang="en-US" sz="2400" dirty="0">
              <a:latin typeface="+mn-lt"/>
            </a:endParaRPr>
          </a:p>
          <a:p>
            <a:endParaRPr lang="en-US" sz="2400" dirty="0">
              <a:latin typeface="+mn-lt"/>
            </a:endParaRPr>
          </a:p>
          <a:p>
            <a:endParaRPr lang="en-US" sz="2400" dirty="0"/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2784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8CAB1A-6F20-4E4C-B409-28F9ADBBECF4}"/>
              </a:ext>
            </a:extLst>
          </p:cNvPr>
          <p:cNvSpPr txBox="1">
            <a:spLocks/>
          </p:cNvSpPr>
          <p:nvPr/>
        </p:nvSpPr>
        <p:spPr>
          <a:xfrm>
            <a:off x="148046" y="-102326"/>
            <a:ext cx="8891451" cy="706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2400" dirty="0">
                <a:latin typeface="+mn-lt"/>
              </a:rPr>
              <a:t>To Do: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Can we all agree on age abbreviations? Each survey uses their own system?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What ages to include? All Subdivisions? Anthropocene too?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How are people using the Label field?</a:t>
            </a:r>
          </a:p>
          <a:p>
            <a:r>
              <a:rPr lang="en-US" sz="2400" dirty="0">
                <a:latin typeface="+mn-lt"/>
              </a:rPr>
              <a:t>	</a:t>
            </a:r>
            <a:endParaRPr lang="en-US" sz="1900" dirty="0">
              <a:latin typeface="+mn-lt"/>
            </a:endParaRPr>
          </a:p>
          <a:p>
            <a:endParaRPr lang="en-US" sz="1900" dirty="0">
              <a:latin typeface="+mn-lt"/>
            </a:endParaRPr>
          </a:p>
          <a:p>
            <a:endParaRPr lang="en-US" sz="1900" dirty="0">
              <a:latin typeface="+mn-lt"/>
            </a:endParaRPr>
          </a:p>
          <a:p>
            <a:endParaRPr lang="en-US" sz="1900" dirty="0"/>
          </a:p>
          <a:p>
            <a:endParaRPr lang="en-US" sz="1900" dirty="0">
              <a:latin typeface="+mn-lt"/>
            </a:endParaRPr>
          </a:p>
          <a:p>
            <a:r>
              <a:rPr lang="en-US" sz="1900" dirty="0">
                <a:latin typeface="+mn-lt"/>
              </a:rPr>
              <a:t>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7991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7EB9-3327-4BED-9245-8498414936BB}"/>
              </a:ext>
            </a:extLst>
          </p:cNvPr>
          <p:cNvSpPr txBox="1">
            <a:spLocks/>
          </p:cNvSpPr>
          <p:nvPr/>
        </p:nvSpPr>
        <p:spPr>
          <a:xfrm>
            <a:off x="148046" y="-102326"/>
            <a:ext cx="8891451" cy="7062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How are people using the Label field?</a:t>
            </a:r>
          </a:p>
          <a:p>
            <a:r>
              <a:rPr lang="en-US" sz="2400" dirty="0">
                <a:latin typeface="+mn-lt"/>
              </a:rPr>
              <a:t>	</a:t>
            </a:r>
            <a:r>
              <a:rPr lang="en-US" sz="1500" dirty="0">
                <a:latin typeface="+mn-lt"/>
              </a:rPr>
              <a:t>All Text formatting tags</a:t>
            </a: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r>
              <a:rPr lang="en-US" sz="1500" dirty="0">
                <a:latin typeface="+mn-lt"/>
              </a:rPr>
              <a:t>	Tags only for special characters</a:t>
            </a: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  <a:p>
            <a:r>
              <a:rPr lang="en-US" sz="1500" dirty="0">
                <a:latin typeface="+mn-lt"/>
              </a:rPr>
              <a:t>	</a:t>
            </a:r>
          </a:p>
          <a:p>
            <a:r>
              <a:rPr lang="en-US" sz="1500" dirty="0">
                <a:latin typeface="+mn-lt"/>
              </a:rPr>
              <a:t>	No tags, but note in metadata about using FGDC </a:t>
            </a:r>
            <a:r>
              <a:rPr lang="en-US" sz="1500" dirty="0" err="1">
                <a:latin typeface="+mn-lt"/>
              </a:rPr>
              <a:t>GeoAge</a:t>
            </a:r>
            <a:r>
              <a:rPr lang="en-US" sz="1500" dirty="0">
                <a:latin typeface="+mn-lt"/>
              </a:rPr>
              <a:t> font for Label field</a:t>
            </a:r>
          </a:p>
          <a:p>
            <a:endParaRPr lang="en-US" sz="1900" dirty="0">
              <a:latin typeface="+mn-lt"/>
            </a:endParaRPr>
          </a:p>
          <a:p>
            <a:endParaRPr lang="en-US" sz="1900" dirty="0">
              <a:latin typeface="+mn-lt"/>
            </a:endParaRPr>
          </a:p>
          <a:p>
            <a:endParaRPr lang="en-US" sz="1900" dirty="0">
              <a:latin typeface="+mn-lt"/>
            </a:endParaRPr>
          </a:p>
          <a:p>
            <a:endParaRPr lang="en-US" sz="1900" dirty="0"/>
          </a:p>
          <a:p>
            <a:endParaRPr lang="en-US" sz="1900" dirty="0">
              <a:latin typeface="+mn-lt"/>
            </a:endParaRPr>
          </a:p>
          <a:p>
            <a:r>
              <a:rPr lang="en-US" sz="1900" dirty="0">
                <a:latin typeface="+mn-lt"/>
              </a:rPr>
              <a:t>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952F8D-C513-4130-BE7B-DD71811BE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54" y="5342606"/>
            <a:ext cx="7863839" cy="1442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53D3CB-8DBD-4DF6-9322-566F351E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525" y="1401951"/>
            <a:ext cx="7306491" cy="1278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26BA23-CB55-461F-B907-05575B373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754" y="3292171"/>
            <a:ext cx="7306491" cy="12781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8BD115-E88C-4AD1-BFD9-50D595FD9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0462" y="891828"/>
            <a:ext cx="3990024" cy="11151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5FE570-30F0-4BF0-925D-CF978D1BC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9286" y="4845693"/>
            <a:ext cx="2889070" cy="12418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C25389-1853-46E1-A797-7A1AC928C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8484" y="2870532"/>
            <a:ext cx="3583578" cy="105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8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981</TotalTime>
  <Words>462</Words>
  <Application>Microsoft Office PowerPoint</Application>
  <PresentationFormat>On-screen Show (4:3)</PresentationFormat>
  <Paragraphs>112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Map Unit Abbreviations for Stratigraphic Age</vt:lpstr>
      <vt:lpstr>PowerPoint Presentation</vt:lpstr>
      <vt:lpstr>Guidance from GeMS about MapUnit field:</vt:lpstr>
      <vt:lpstr>What to do?</vt:lpstr>
      <vt:lpstr>What to do?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 Unit Abbreviations for Stratigraphic Age</dc:title>
  <dc:creator>Ekberg, Patricia</dc:creator>
  <cp:lastModifiedBy>Ekberg, Patricia</cp:lastModifiedBy>
  <cp:revision>20</cp:revision>
  <dcterms:created xsi:type="dcterms:W3CDTF">2021-11-08T05:32:30Z</dcterms:created>
  <dcterms:modified xsi:type="dcterms:W3CDTF">2021-11-08T21:53:31Z</dcterms:modified>
</cp:coreProperties>
</file>