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9" r:id="rId2"/>
    <p:sldId id="376" r:id="rId3"/>
    <p:sldId id="280" r:id="rId4"/>
    <p:sldId id="293" r:id="rId5"/>
    <p:sldId id="316" r:id="rId6"/>
    <p:sldId id="368" r:id="rId7"/>
    <p:sldId id="390" r:id="rId8"/>
    <p:sldId id="386" r:id="rId9"/>
    <p:sldId id="391" r:id="rId10"/>
    <p:sldId id="387" r:id="rId11"/>
    <p:sldId id="388" r:id="rId12"/>
    <p:sldId id="38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70" autoAdjust="0"/>
    <p:restoredTop sz="94464" autoAdjust="0"/>
  </p:normalViewPr>
  <p:slideViewPr>
    <p:cSldViewPr showGuides="1">
      <p:cViewPr varScale="1">
        <p:scale>
          <a:sx n="80" d="100"/>
          <a:sy n="80" d="100"/>
        </p:scale>
        <p:origin x="108" y="7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37CB2BF-106B-41C2-B7F3-29DCCAA57A23}" type="datetimeFigureOut">
              <a:rPr lang="en-US" smtClean="0"/>
              <a:t>4/10/2020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BAAE4BE-0A6A-4B04-8B53-B3FECFD919A2}" type="slidenum">
              <a:rPr lang="en-US" smtClean="0"/>
              <a:t>‹#›</a:t>
            </a:fld>
            <a:endParaRPr lang="en-US"/>
          </a:p>
        </p:txBody>
      </p:sp>
    </p:spTree>
    <p:extLst>
      <p:ext uri="{BB962C8B-B14F-4D97-AF65-F5344CB8AC3E}">
        <p14:creationId xmlns:p14="http://schemas.microsoft.com/office/powerpoint/2010/main" val="3556286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01F3A31-364C-4CFB-81A9-869AD3816CB6}" type="datetimeFigureOut">
              <a:rPr lang="en-US" smtClean="0"/>
              <a:t>4/10/2020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0B2624-B798-473B-ACCD-E74BEB52018B}" type="slidenum">
              <a:rPr lang="en-US" smtClean="0"/>
              <a:t>‹#›</a:t>
            </a:fld>
            <a:endParaRPr lang="en-US"/>
          </a:p>
        </p:txBody>
      </p:sp>
    </p:spTree>
    <p:extLst>
      <p:ext uri="{BB962C8B-B14F-4D97-AF65-F5344CB8AC3E}">
        <p14:creationId xmlns:p14="http://schemas.microsoft.com/office/powerpoint/2010/main" val="412794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2624-B798-473B-ACCD-E74BEB52018B}" type="slidenum">
              <a:rPr lang="en-US" smtClean="0"/>
              <a:t>1</a:t>
            </a:fld>
            <a:endParaRPr lang="en-US"/>
          </a:p>
        </p:txBody>
      </p:sp>
    </p:spTree>
    <p:extLst>
      <p:ext uri="{BB962C8B-B14F-4D97-AF65-F5344CB8AC3E}">
        <p14:creationId xmlns:p14="http://schemas.microsoft.com/office/powerpoint/2010/main" val="55714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2624-B798-473B-ACCD-E74BEB52018B}" type="slidenum">
              <a:rPr lang="en-US" smtClean="0"/>
              <a:t>2</a:t>
            </a:fld>
            <a:endParaRPr lang="en-US"/>
          </a:p>
        </p:txBody>
      </p:sp>
    </p:spTree>
    <p:extLst>
      <p:ext uri="{BB962C8B-B14F-4D97-AF65-F5344CB8AC3E}">
        <p14:creationId xmlns:p14="http://schemas.microsoft.com/office/powerpoint/2010/main" val="139993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2624-B798-473B-ACCD-E74BEB52018B}" type="slidenum">
              <a:rPr lang="en-US" smtClean="0"/>
              <a:t>3</a:t>
            </a:fld>
            <a:endParaRPr lang="en-US"/>
          </a:p>
        </p:txBody>
      </p:sp>
    </p:spTree>
    <p:extLst>
      <p:ext uri="{BB962C8B-B14F-4D97-AF65-F5344CB8AC3E}">
        <p14:creationId xmlns:p14="http://schemas.microsoft.com/office/powerpoint/2010/main" val="106799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2624-B798-473B-ACCD-E74BEB52018B}" type="slidenum">
              <a:rPr lang="en-US" smtClean="0"/>
              <a:t>4</a:t>
            </a:fld>
            <a:endParaRPr lang="en-US"/>
          </a:p>
        </p:txBody>
      </p:sp>
    </p:spTree>
    <p:extLst>
      <p:ext uri="{BB962C8B-B14F-4D97-AF65-F5344CB8AC3E}">
        <p14:creationId xmlns:p14="http://schemas.microsoft.com/office/powerpoint/2010/main" val="379327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2624-B798-473B-ACCD-E74BEB52018B}" type="slidenum">
              <a:rPr lang="en-US" smtClean="0"/>
              <a:t>5</a:t>
            </a:fld>
            <a:endParaRPr lang="en-US"/>
          </a:p>
        </p:txBody>
      </p:sp>
    </p:spTree>
    <p:extLst>
      <p:ext uri="{BB962C8B-B14F-4D97-AF65-F5344CB8AC3E}">
        <p14:creationId xmlns:p14="http://schemas.microsoft.com/office/powerpoint/2010/main" val="50166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B2624-B798-473B-ACCD-E74BEB52018B}" type="slidenum">
              <a:rPr lang="en-US" smtClean="0"/>
              <a:t>6</a:t>
            </a:fld>
            <a:endParaRPr lang="en-US"/>
          </a:p>
        </p:txBody>
      </p:sp>
    </p:spTree>
    <p:extLst>
      <p:ext uri="{BB962C8B-B14F-4D97-AF65-F5344CB8AC3E}">
        <p14:creationId xmlns:p14="http://schemas.microsoft.com/office/powerpoint/2010/main" val="223593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1411-C071-4BD3-868F-9A3FB060BA92}" type="slidenum">
              <a:rPr lang="en-US" smtClean="0"/>
              <a:t>8</a:t>
            </a:fld>
            <a:endParaRPr lang="en-US"/>
          </a:p>
        </p:txBody>
      </p:sp>
    </p:spTree>
    <p:extLst>
      <p:ext uri="{BB962C8B-B14F-4D97-AF65-F5344CB8AC3E}">
        <p14:creationId xmlns:p14="http://schemas.microsoft.com/office/powerpoint/2010/main" val="391417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2C56B9-B3B4-4BDA-B7BD-5D028CA9897C}"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368620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C56B9-B3B4-4BDA-B7BD-5D028CA9897C}"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371761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C56B9-B3B4-4BDA-B7BD-5D028CA9897C}"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362828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2C56B9-B3B4-4BDA-B7BD-5D028CA9897C}"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134758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C56B9-B3B4-4BDA-B7BD-5D028CA9897C}"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284861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2C56B9-B3B4-4BDA-B7BD-5D028CA9897C}"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14773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2C56B9-B3B4-4BDA-B7BD-5D028CA9897C}"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285137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2C56B9-B3B4-4BDA-B7BD-5D028CA9897C}"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83152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C56B9-B3B4-4BDA-B7BD-5D028CA9897C}"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245337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2C56B9-B3B4-4BDA-B7BD-5D028CA9897C}"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112089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2C56B9-B3B4-4BDA-B7BD-5D028CA9897C}"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E3FF-B1A5-4AD4-9E43-0BD021CBB706}" type="slidenum">
              <a:rPr lang="en-US" smtClean="0"/>
              <a:t>‹#›</a:t>
            </a:fld>
            <a:endParaRPr lang="en-US"/>
          </a:p>
        </p:txBody>
      </p:sp>
    </p:spTree>
    <p:extLst>
      <p:ext uri="{BB962C8B-B14F-4D97-AF65-F5344CB8AC3E}">
        <p14:creationId xmlns:p14="http://schemas.microsoft.com/office/powerpoint/2010/main" val="208574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C56B9-B3B4-4BDA-B7BD-5D028CA9897C}" type="datetimeFigureOut">
              <a:rPr lang="en-US" smtClean="0"/>
              <a:t>4/10/2020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CE3FF-B1A5-4AD4-9E43-0BD021CBB706}" type="slidenum">
              <a:rPr lang="en-US" smtClean="0"/>
              <a:t>‹#›</a:t>
            </a:fld>
            <a:endParaRPr lang="en-US"/>
          </a:p>
        </p:txBody>
      </p:sp>
    </p:spTree>
    <p:extLst>
      <p:ext uri="{BB962C8B-B14F-4D97-AF65-F5344CB8AC3E}">
        <p14:creationId xmlns:p14="http://schemas.microsoft.com/office/powerpoint/2010/main" val="175974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2094" y="730616"/>
            <a:ext cx="8526379" cy="1172191"/>
          </a:xfrm>
        </p:spPr>
        <p:txBody>
          <a:bodyPr>
            <a:noAutofit/>
          </a:bodyPr>
          <a:lstStyle/>
          <a:p>
            <a:r>
              <a:rPr lang="en-US" sz="4400" dirty="0"/>
              <a:t/>
            </a:r>
            <a:br>
              <a:rPr lang="en-US" sz="4400" dirty="0"/>
            </a:br>
            <a:r>
              <a:rPr lang="en-US" sz="4400" b="1" dirty="0"/>
              <a:t>Layer Support in AK </a:t>
            </a:r>
            <a:r>
              <a:rPr lang="en-US" sz="4400" b="1" dirty="0" err="1"/>
              <a:t>GeMS</a:t>
            </a:r>
            <a:r>
              <a:rPr lang="en-US" sz="4400" b="1" dirty="0"/>
              <a:t> </a:t>
            </a:r>
            <a:r>
              <a:rPr lang="en-US" sz="3600" dirty="0" smtClean="0"/>
              <a:t/>
            </a:r>
            <a:br>
              <a:rPr lang="en-US" sz="3600" dirty="0" smtClean="0"/>
            </a:br>
            <a:r>
              <a:rPr lang="en-US" sz="3600" dirty="0" smtClean="0"/>
              <a:t>Moving </a:t>
            </a:r>
            <a:r>
              <a:rPr lang="en-US" sz="3600" dirty="0" smtClean="0"/>
              <a:t>Toward 3D Geologic Data</a:t>
            </a:r>
            <a:r>
              <a:rPr lang="en-US" sz="3600" dirty="0"/>
              <a:t/>
            </a:r>
            <a:br>
              <a:rPr lang="en-US" sz="3600" dirty="0"/>
            </a:br>
            <a:r>
              <a:rPr lang="en-US" sz="2800" dirty="0" smtClean="0"/>
              <a:t>13 April </a:t>
            </a:r>
            <a:r>
              <a:rPr lang="en-US" sz="2800" dirty="0"/>
              <a:t>2020</a:t>
            </a: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924" y="5601415"/>
            <a:ext cx="1073549" cy="1073549"/>
          </a:xfrm>
          <a:prstGeom prst="rect">
            <a:avLst/>
          </a:prstGeom>
        </p:spPr>
      </p:pic>
      <p:sp>
        <p:nvSpPr>
          <p:cNvPr id="8" name="TextBox 7"/>
          <p:cNvSpPr txBox="1"/>
          <p:nvPr/>
        </p:nvSpPr>
        <p:spPr>
          <a:xfrm>
            <a:off x="106663" y="5967078"/>
            <a:ext cx="5749907" cy="707886"/>
          </a:xfrm>
          <a:prstGeom prst="rect">
            <a:avLst/>
          </a:prstGeom>
          <a:noFill/>
        </p:spPr>
        <p:txBody>
          <a:bodyPr wrap="none" rtlCol="0">
            <a:spAutoFit/>
          </a:bodyPr>
          <a:lstStyle/>
          <a:p>
            <a:r>
              <a:rPr lang="en-US" sz="2000" b="1" dirty="0">
                <a:solidFill>
                  <a:schemeClr val="accent5">
                    <a:lumMod val="50000"/>
                  </a:schemeClr>
                </a:solidFill>
              </a:rPr>
              <a:t>Alaska Division of Geological &amp; Geophysical Surveys</a:t>
            </a:r>
            <a:r>
              <a:rPr lang="en-US" sz="2000" dirty="0">
                <a:solidFill>
                  <a:schemeClr val="accent5">
                    <a:lumMod val="50000"/>
                  </a:schemeClr>
                </a:solidFill>
              </a:rPr>
              <a:t> </a:t>
            </a:r>
          </a:p>
          <a:p>
            <a:r>
              <a:rPr lang="en-US" sz="2000" dirty="0">
                <a:solidFill>
                  <a:schemeClr val="accent5">
                    <a:lumMod val="50000"/>
                  </a:schemeClr>
                </a:solidFill>
              </a:rPr>
              <a:t>3354 College Rd, Fairbanks AK 99709</a:t>
            </a:r>
          </a:p>
        </p:txBody>
      </p:sp>
      <p:pic>
        <p:nvPicPr>
          <p:cNvPr id="2" name="Picture 1"/>
          <p:cNvPicPr>
            <a:picLocks noChangeAspect="1"/>
          </p:cNvPicPr>
          <p:nvPr/>
        </p:nvPicPr>
        <p:blipFill>
          <a:blip r:embed="rId4"/>
          <a:stretch>
            <a:fillRect/>
          </a:stretch>
        </p:blipFill>
        <p:spPr>
          <a:xfrm>
            <a:off x="2286000" y="2288019"/>
            <a:ext cx="4341985" cy="230329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6180" t="1260" r="33658" b="5096"/>
          <a:stretch/>
        </p:blipFill>
        <p:spPr>
          <a:xfrm>
            <a:off x="418393" y="2728904"/>
            <a:ext cx="1142176" cy="1421529"/>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a:off x="7276393" y="2828100"/>
            <a:ext cx="1621446" cy="1223137"/>
          </a:xfrm>
          <a:prstGeom prst="rect">
            <a:avLst/>
          </a:prstGeom>
        </p:spPr>
      </p:pic>
      <p:sp>
        <p:nvSpPr>
          <p:cNvPr id="11" name="Right Arrow 10"/>
          <p:cNvSpPr/>
          <p:nvPr/>
        </p:nvSpPr>
        <p:spPr>
          <a:xfrm>
            <a:off x="1751481" y="3211068"/>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819193" y="3211068"/>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316" y="5518854"/>
            <a:ext cx="7302640" cy="461665"/>
          </a:xfrm>
          <a:prstGeom prst="rect">
            <a:avLst/>
          </a:prstGeom>
          <a:noFill/>
        </p:spPr>
        <p:txBody>
          <a:bodyPr wrap="none" rtlCol="0">
            <a:spAutoFit/>
          </a:bodyPr>
          <a:lstStyle/>
          <a:p>
            <a:r>
              <a:rPr lang="en-US" sz="2400" dirty="0">
                <a:solidFill>
                  <a:schemeClr val="accent5">
                    <a:lumMod val="50000"/>
                  </a:schemeClr>
                </a:solidFill>
              </a:rPr>
              <a:t>Mike Hendricks, Jen Athey, Trish Ekberg, Chris Wyatt, et al</a:t>
            </a:r>
            <a:endParaRPr lang="en-US" sz="2000" dirty="0">
              <a:solidFill>
                <a:schemeClr val="accent5">
                  <a:lumMod val="50000"/>
                </a:schemeClr>
              </a:solidFill>
            </a:endParaRPr>
          </a:p>
        </p:txBody>
      </p:sp>
    </p:spTree>
    <p:extLst>
      <p:ext uri="{BB962C8B-B14F-4D97-AF65-F5344CB8AC3E}">
        <p14:creationId xmlns:p14="http://schemas.microsoft.com/office/powerpoint/2010/main" val="1252490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Allowing for Overlapping “Layers”</a:t>
            </a:r>
          </a:p>
        </p:txBody>
      </p:sp>
      <p:sp>
        <p:nvSpPr>
          <p:cNvPr id="8" name="Rectangle 7"/>
          <p:cNvSpPr/>
          <p:nvPr/>
        </p:nvSpPr>
        <p:spPr>
          <a:xfrm>
            <a:off x="2422359" y="2981048"/>
            <a:ext cx="4122138" cy="895904"/>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Bedrock Layer</a:t>
            </a:r>
          </a:p>
        </p:txBody>
      </p:sp>
      <p:grpSp>
        <p:nvGrpSpPr>
          <p:cNvPr id="11" name="Group 10"/>
          <p:cNvGrpSpPr/>
          <p:nvPr/>
        </p:nvGrpSpPr>
        <p:grpSpPr>
          <a:xfrm>
            <a:off x="2422359" y="2504942"/>
            <a:ext cx="4122137" cy="494270"/>
            <a:chOff x="2366211" y="4639204"/>
            <a:chExt cx="4122137" cy="494270"/>
          </a:xfrm>
        </p:grpSpPr>
        <p:sp>
          <p:nvSpPr>
            <p:cNvPr id="13" name="Rectangle 12"/>
            <p:cNvSpPr/>
            <p:nvPr/>
          </p:nvSpPr>
          <p:spPr>
            <a:xfrm>
              <a:off x="2366211" y="4642856"/>
              <a:ext cx="2209278" cy="4906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Surficial Layer</a:t>
              </a:r>
            </a:p>
          </p:txBody>
        </p:sp>
        <p:sp>
          <p:nvSpPr>
            <p:cNvPr id="14" name="Rectangle 13"/>
            <p:cNvSpPr/>
            <p:nvPr/>
          </p:nvSpPr>
          <p:spPr>
            <a:xfrm>
              <a:off x="4849586" y="4639204"/>
              <a:ext cx="1638762" cy="4906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sp>
        <p:nvSpPr>
          <p:cNvPr id="16" name="TextBox 15"/>
          <p:cNvSpPr txBox="1"/>
          <p:nvPr/>
        </p:nvSpPr>
        <p:spPr>
          <a:xfrm>
            <a:off x="7010400" y="2573261"/>
            <a:ext cx="1660391" cy="369332"/>
          </a:xfrm>
          <a:prstGeom prst="rect">
            <a:avLst/>
          </a:prstGeom>
          <a:noFill/>
        </p:spPr>
        <p:txBody>
          <a:bodyPr wrap="none" rtlCol="0">
            <a:spAutoFit/>
          </a:bodyPr>
          <a:lstStyle/>
          <a:p>
            <a:r>
              <a:rPr lang="en-US" i="1" dirty="0">
                <a:solidFill>
                  <a:schemeClr val="tx1">
                    <a:lumMod val="50000"/>
                    <a:lumOff val="50000"/>
                  </a:schemeClr>
                </a:solidFill>
              </a:rPr>
              <a:t>Planar topology</a:t>
            </a:r>
          </a:p>
        </p:txBody>
      </p:sp>
      <p:sp>
        <p:nvSpPr>
          <p:cNvPr id="17" name="TextBox 16"/>
          <p:cNvSpPr txBox="1"/>
          <p:nvPr/>
        </p:nvSpPr>
        <p:spPr>
          <a:xfrm>
            <a:off x="7010400" y="3244334"/>
            <a:ext cx="1660391" cy="369332"/>
          </a:xfrm>
          <a:prstGeom prst="rect">
            <a:avLst/>
          </a:prstGeom>
          <a:noFill/>
        </p:spPr>
        <p:txBody>
          <a:bodyPr wrap="none" rtlCol="0">
            <a:spAutoFit/>
          </a:bodyPr>
          <a:lstStyle/>
          <a:p>
            <a:r>
              <a:rPr lang="en-US" i="1" dirty="0">
                <a:solidFill>
                  <a:schemeClr val="tx1">
                    <a:lumMod val="50000"/>
                    <a:lumOff val="50000"/>
                  </a:schemeClr>
                </a:solidFill>
              </a:rPr>
              <a:t>Planar topology</a:t>
            </a:r>
          </a:p>
        </p:txBody>
      </p:sp>
      <p:cxnSp>
        <p:nvCxnSpPr>
          <p:cNvPr id="23" name="Straight Connector 22"/>
          <p:cNvCxnSpPr/>
          <p:nvPr/>
        </p:nvCxnSpPr>
        <p:spPr>
          <a:xfrm>
            <a:off x="4905734" y="2521200"/>
            <a:ext cx="1638762" cy="0"/>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22359" y="2991907"/>
            <a:ext cx="4122137" cy="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04878" y="2736593"/>
            <a:ext cx="288895" cy="0"/>
          </a:xfrm>
          <a:prstGeom prst="straightConnector1">
            <a:avLst/>
          </a:prstGeom>
          <a:ln w="254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718464" y="3447164"/>
            <a:ext cx="288895"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95400" y="1642149"/>
            <a:ext cx="1152175" cy="369332"/>
          </a:xfrm>
          <a:prstGeom prst="rect">
            <a:avLst/>
          </a:prstGeom>
          <a:noFill/>
        </p:spPr>
        <p:txBody>
          <a:bodyPr wrap="none" rtlCol="0">
            <a:spAutoFit/>
          </a:bodyPr>
          <a:lstStyle/>
          <a:p>
            <a:r>
              <a:rPr lang="en-US" dirty="0"/>
              <a:t>Layer field</a:t>
            </a:r>
          </a:p>
        </p:txBody>
      </p:sp>
      <p:sp>
        <p:nvSpPr>
          <p:cNvPr id="4" name="TextBox 3"/>
          <p:cNvSpPr txBox="1"/>
          <p:nvPr/>
        </p:nvSpPr>
        <p:spPr>
          <a:xfrm>
            <a:off x="1652631" y="2587562"/>
            <a:ext cx="301686" cy="369332"/>
          </a:xfrm>
          <a:prstGeom prst="rect">
            <a:avLst/>
          </a:prstGeom>
          <a:noFill/>
        </p:spPr>
        <p:txBody>
          <a:bodyPr wrap="none" rtlCol="0">
            <a:spAutoFit/>
          </a:bodyPr>
          <a:lstStyle/>
          <a:p>
            <a:r>
              <a:rPr lang="en-US" dirty="0"/>
              <a:t>1</a:t>
            </a:r>
          </a:p>
        </p:txBody>
      </p:sp>
      <p:sp>
        <p:nvSpPr>
          <p:cNvPr id="27" name="TextBox 26"/>
          <p:cNvSpPr txBox="1"/>
          <p:nvPr/>
        </p:nvSpPr>
        <p:spPr>
          <a:xfrm>
            <a:off x="1617365" y="3352800"/>
            <a:ext cx="372218" cy="369332"/>
          </a:xfrm>
          <a:prstGeom prst="rect">
            <a:avLst/>
          </a:prstGeom>
          <a:noFill/>
        </p:spPr>
        <p:txBody>
          <a:bodyPr wrap="none" rtlCol="0">
            <a:spAutoFit/>
          </a:bodyPr>
          <a:lstStyle/>
          <a:p>
            <a:r>
              <a:rPr lang="en-US" dirty="0"/>
              <a:t>-1</a:t>
            </a:r>
          </a:p>
        </p:txBody>
      </p:sp>
      <p:cxnSp>
        <p:nvCxnSpPr>
          <p:cNvPr id="28" name="Straight Connector 27"/>
          <p:cNvCxnSpPr/>
          <p:nvPr/>
        </p:nvCxnSpPr>
        <p:spPr>
          <a:xfrm flipV="1">
            <a:off x="1295400" y="2974652"/>
            <a:ext cx="7375391" cy="127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422359" y="2010672"/>
            <a:ext cx="1768641" cy="4906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Surficial Layer</a:t>
            </a:r>
          </a:p>
        </p:txBody>
      </p:sp>
      <p:sp>
        <p:nvSpPr>
          <p:cNvPr id="32" name="TextBox 31"/>
          <p:cNvSpPr txBox="1"/>
          <p:nvPr/>
        </p:nvSpPr>
        <p:spPr>
          <a:xfrm>
            <a:off x="1669781" y="2101996"/>
            <a:ext cx="301686" cy="369332"/>
          </a:xfrm>
          <a:prstGeom prst="rect">
            <a:avLst/>
          </a:prstGeom>
          <a:noFill/>
        </p:spPr>
        <p:txBody>
          <a:bodyPr wrap="none" rtlCol="0">
            <a:spAutoFit/>
          </a:bodyPr>
          <a:lstStyle/>
          <a:p>
            <a:r>
              <a:rPr lang="en-US" dirty="0"/>
              <a:t>2</a:t>
            </a:r>
          </a:p>
        </p:txBody>
      </p:sp>
      <p:sp>
        <p:nvSpPr>
          <p:cNvPr id="33" name="TextBox 32"/>
          <p:cNvSpPr txBox="1"/>
          <p:nvPr/>
        </p:nvSpPr>
        <p:spPr>
          <a:xfrm>
            <a:off x="6993773" y="2063566"/>
            <a:ext cx="1660391" cy="369332"/>
          </a:xfrm>
          <a:prstGeom prst="rect">
            <a:avLst/>
          </a:prstGeom>
          <a:noFill/>
        </p:spPr>
        <p:txBody>
          <a:bodyPr wrap="none" rtlCol="0">
            <a:spAutoFit/>
          </a:bodyPr>
          <a:lstStyle/>
          <a:p>
            <a:r>
              <a:rPr lang="en-US" i="1" dirty="0">
                <a:solidFill>
                  <a:schemeClr val="tx1">
                    <a:lumMod val="50000"/>
                    <a:lumOff val="50000"/>
                  </a:schemeClr>
                </a:solidFill>
              </a:rPr>
              <a:t>Planar topology</a:t>
            </a:r>
          </a:p>
        </p:txBody>
      </p:sp>
      <p:cxnSp>
        <p:nvCxnSpPr>
          <p:cNvPr id="34" name="Straight Arrow Connector 33"/>
          <p:cNvCxnSpPr/>
          <p:nvPr/>
        </p:nvCxnSpPr>
        <p:spPr>
          <a:xfrm>
            <a:off x="6688251" y="2226898"/>
            <a:ext cx="288895" cy="0"/>
          </a:xfrm>
          <a:prstGeom prst="straightConnector1">
            <a:avLst/>
          </a:prstGeom>
          <a:ln w="254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22359" y="2514804"/>
            <a:ext cx="2209278" cy="0"/>
          </a:xfrm>
          <a:prstGeom prst="line">
            <a:avLst/>
          </a:prstGeom>
          <a:ln w="508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16417" y="4240857"/>
            <a:ext cx="3727624" cy="369332"/>
          </a:xfrm>
          <a:prstGeom prst="rect">
            <a:avLst/>
          </a:prstGeom>
          <a:noFill/>
        </p:spPr>
        <p:txBody>
          <a:bodyPr wrap="none" rtlCol="0">
            <a:spAutoFit/>
          </a:bodyPr>
          <a:lstStyle/>
          <a:p>
            <a:r>
              <a:rPr lang="en-US" dirty="0"/>
              <a:t>Allows for additional layers as needed</a:t>
            </a:r>
          </a:p>
        </p:txBody>
      </p:sp>
      <p:sp>
        <p:nvSpPr>
          <p:cNvPr id="5" name="TextBox 4"/>
          <p:cNvSpPr txBox="1"/>
          <p:nvPr/>
        </p:nvSpPr>
        <p:spPr>
          <a:xfrm>
            <a:off x="685801" y="5867400"/>
            <a:ext cx="7315199" cy="707886"/>
          </a:xfrm>
          <a:prstGeom prst="rect">
            <a:avLst/>
          </a:prstGeom>
          <a:noFill/>
        </p:spPr>
        <p:txBody>
          <a:bodyPr wrap="square" rtlCol="0">
            <a:spAutoFit/>
          </a:bodyPr>
          <a:lstStyle/>
          <a:p>
            <a:r>
              <a:rPr lang="en-US" sz="2000" i="1" dirty="0" smtClean="0"/>
              <a:t>Experimented with the use of the layer field set as a subtype in Arc, but currently am not employing subtypes</a:t>
            </a:r>
            <a:endParaRPr lang="en-US" sz="2000" i="1" dirty="0"/>
          </a:p>
        </p:txBody>
      </p:sp>
    </p:spTree>
    <p:extLst>
      <p:ext uri="{BB962C8B-B14F-4D97-AF65-F5344CB8AC3E}">
        <p14:creationId xmlns:p14="http://schemas.microsoft.com/office/powerpoint/2010/main" val="281102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9563"/>
          </a:xfrm>
        </p:spPr>
        <p:txBody>
          <a:bodyPr>
            <a:normAutofit/>
          </a:bodyPr>
          <a:lstStyle/>
          <a:p>
            <a:r>
              <a:rPr lang="en-US" sz="3600" dirty="0" smtClean="0"/>
              <a:t>Example: A Conversion Map in Progress</a:t>
            </a:r>
            <a:endParaRPr lang="en-US" sz="3600" dirty="0"/>
          </a:p>
        </p:txBody>
      </p:sp>
      <p:pic>
        <p:nvPicPr>
          <p:cNvPr id="6" name="Picture 5"/>
          <p:cNvPicPr>
            <a:picLocks noChangeAspect="1"/>
          </p:cNvPicPr>
          <p:nvPr/>
        </p:nvPicPr>
        <p:blipFill>
          <a:blip r:embed="rId2"/>
          <a:stretch>
            <a:fillRect/>
          </a:stretch>
        </p:blipFill>
        <p:spPr>
          <a:xfrm>
            <a:off x="6661616" y="5150305"/>
            <a:ext cx="1731993" cy="470910"/>
          </a:xfrm>
          <a:prstGeom prst="rect">
            <a:avLst/>
          </a:prstGeom>
          <a:ln>
            <a:solidFill>
              <a:schemeClr val="tx1"/>
            </a:solidFill>
          </a:ln>
        </p:spPr>
      </p:pic>
      <p:sp>
        <p:nvSpPr>
          <p:cNvPr id="7" name="TextBox 6"/>
          <p:cNvSpPr txBox="1"/>
          <p:nvPr/>
        </p:nvSpPr>
        <p:spPr>
          <a:xfrm>
            <a:off x="5640596" y="4361654"/>
            <a:ext cx="2911759" cy="646331"/>
          </a:xfrm>
          <a:prstGeom prst="rect">
            <a:avLst/>
          </a:prstGeom>
          <a:noFill/>
        </p:spPr>
        <p:txBody>
          <a:bodyPr wrap="none" rtlCol="0">
            <a:spAutoFit/>
          </a:bodyPr>
          <a:lstStyle/>
          <a:p>
            <a:r>
              <a:rPr lang="en-US" dirty="0" smtClean="0"/>
              <a:t>2. Pattern Draw as feature in </a:t>
            </a:r>
          </a:p>
          <a:p>
            <a:r>
              <a:rPr lang="en-US" dirty="0" smtClean="0"/>
              <a:t>	</a:t>
            </a:r>
            <a:r>
              <a:rPr lang="en-US" dirty="0" err="1"/>
              <a:t>c</a:t>
            </a:r>
            <a:r>
              <a:rPr lang="en-US" dirty="0" err="1" smtClean="0"/>
              <a:t>artographic_polys</a:t>
            </a:r>
            <a:endParaRPr lang="en-US" dirty="0"/>
          </a:p>
        </p:txBody>
      </p:sp>
      <p:sp>
        <p:nvSpPr>
          <p:cNvPr id="8" name="TextBox 7"/>
          <p:cNvSpPr txBox="1"/>
          <p:nvPr/>
        </p:nvSpPr>
        <p:spPr>
          <a:xfrm>
            <a:off x="5634734" y="1568741"/>
            <a:ext cx="3296825" cy="646331"/>
          </a:xfrm>
          <a:prstGeom prst="rect">
            <a:avLst/>
          </a:prstGeom>
          <a:noFill/>
        </p:spPr>
        <p:txBody>
          <a:bodyPr wrap="square" rtlCol="0">
            <a:spAutoFit/>
          </a:bodyPr>
          <a:lstStyle/>
          <a:p>
            <a:r>
              <a:rPr lang="en-US" dirty="0" smtClean="0"/>
              <a:t>1. Tephra Region stored as a map unit in layer 2  </a:t>
            </a:r>
            <a:endParaRPr lang="en-US" dirty="0"/>
          </a:p>
        </p:txBody>
      </p:sp>
      <p:pic>
        <p:nvPicPr>
          <p:cNvPr id="9" name="Picture 8"/>
          <p:cNvPicPr>
            <a:picLocks noChangeAspect="1"/>
          </p:cNvPicPr>
          <p:nvPr/>
        </p:nvPicPr>
        <p:blipFill>
          <a:blip r:embed="rId3"/>
          <a:stretch>
            <a:fillRect/>
          </a:stretch>
        </p:blipFill>
        <p:spPr>
          <a:xfrm>
            <a:off x="5715000" y="2488183"/>
            <a:ext cx="3216559" cy="1556399"/>
          </a:xfrm>
          <a:prstGeom prst="rect">
            <a:avLst/>
          </a:prstGeom>
        </p:spPr>
      </p:pic>
      <p:pic>
        <p:nvPicPr>
          <p:cNvPr id="10" name="Picture 9"/>
          <p:cNvPicPr>
            <a:picLocks noChangeAspect="1"/>
          </p:cNvPicPr>
          <p:nvPr/>
        </p:nvPicPr>
        <p:blipFill>
          <a:blip r:embed="rId4"/>
          <a:stretch>
            <a:fillRect/>
          </a:stretch>
        </p:blipFill>
        <p:spPr>
          <a:xfrm>
            <a:off x="3007350" y="1614161"/>
            <a:ext cx="2481433" cy="4024639"/>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257454" y="1614161"/>
            <a:ext cx="2471179" cy="4024639"/>
          </a:xfrm>
          <a:prstGeom prst="rect">
            <a:avLst/>
          </a:prstGeom>
          <a:ln>
            <a:solidFill>
              <a:schemeClr val="tx1"/>
            </a:solidFill>
          </a:ln>
        </p:spPr>
      </p:pic>
      <p:sp>
        <p:nvSpPr>
          <p:cNvPr id="12" name="TextBox 11"/>
          <p:cNvSpPr txBox="1"/>
          <p:nvPr/>
        </p:nvSpPr>
        <p:spPr>
          <a:xfrm>
            <a:off x="4705343" y="6248400"/>
            <a:ext cx="3971857" cy="369332"/>
          </a:xfrm>
          <a:prstGeom prst="rect">
            <a:avLst/>
          </a:prstGeom>
          <a:noFill/>
        </p:spPr>
        <p:txBody>
          <a:bodyPr wrap="none" rtlCol="0">
            <a:spAutoFit/>
          </a:bodyPr>
          <a:lstStyle/>
          <a:p>
            <a:r>
              <a:rPr lang="en-US" dirty="0" smtClean="0"/>
              <a:t>Note: We</a:t>
            </a:r>
            <a:r>
              <a:rPr lang="en-US" dirty="0"/>
              <a:t> </a:t>
            </a:r>
            <a:r>
              <a:rPr lang="en-US" dirty="0" smtClean="0"/>
              <a:t>also added layer to DMU table</a:t>
            </a:r>
            <a:endParaRPr lang="en-US" dirty="0"/>
          </a:p>
        </p:txBody>
      </p:sp>
    </p:spTree>
    <p:extLst>
      <p:ext uri="{BB962C8B-B14F-4D97-AF65-F5344CB8AC3E}">
        <p14:creationId xmlns:p14="http://schemas.microsoft.com/office/powerpoint/2010/main" val="362448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457200" y="3240315"/>
            <a:ext cx="5943600" cy="308265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Contacts and Faults Layers</a:t>
            </a:r>
            <a:endParaRPr lang="en-US" dirty="0"/>
          </a:p>
        </p:txBody>
      </p:sp>
      <p:sp>
        <p:nvSpPr>
          <p:cNvPr id="3" name="Content Placeholder 2"/>
          <p:cNvSpPr>
            <a:spLocks noGrp="1"/>
          </p:cNvSpPr>
          <p:nvPr>
            <p:ph idx="1"/>
          </p:nvPr>
        </p:nvSpPr>
        <p:spPr>
          <a:xfrm>
            <a:off x="457200" y="1496471"/>
            <a:ext cx="8515350" cy="1613275"/>
          </a:xfrm>
        </p:spPr>
        <p:txBody>
          <a:bodyPr>
            <a:normAutofit/>
          </a:bodyPr>
          <a:lstStyle/>
          <a:p>
            <a:pPr marL="0" indent="0">
              <a:buNone/>
            </a:pPr>
            <a:r>
              <a:rPr lang="en-US" dirty="0" smtClean="0"/>
              <a:t>Challenging!</a:t>
            </a:r>
            <a:endParaRPr lang="en-US" dirty="0" smtClean="0"/>
          </a:p>
          <a:p>
            <a:pPr marL="0" indent="0">
              <a:buNone/>
            </a:pPr>
            <a:r>
              <a:rPr lang="en-US" dirty="0" smtClean="0"/>
              <a:t>We think we can calculate contour </a:t>
            </a:r>
            <a:r>
              <a:rPr lang="en-US" b="1" dirty="0" smtClean="0"/>
              <a:t>layer</a:t>
            </a:r>
            <a:r>
              <a:rPr lang="en-US" dirty="0" smtClean="0"/>
              <a:t> from </a:t>
            </a:r>
            <a:r>
              <a:rPr lang="en-US" dirty="0" err="1" smtClean="0"/>
              <a:t>map_unit_poly’s</a:t>
            </a:r>
            <a:r>
              <a:rPr lang="en-US" dirty="0" smtClean="0"/>
              <a:t> layer value &amp; map unit polygon topology</a:t>
            </a:r>
            <a:endParaRPr lang="en-US" dirty="0"/>
          </a:p>
        </p:txBody>
      </p:sp>
      <p:sp>
        <p:nvSpPr>
          <p:cNvPr id="6" name="Rectangle 5"/>
          <p:cNvSpPr/>
          <p:nvPr/>
        </p:nvSpPr>
        <p:spPr>
          <a:xfrm>
            <a:off x="2070381" y="5825756"/>
            <a:ext cx="1504813" cy="287906"/>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B1</a:t>
            </a:r>
            <a:endParaRPr lang="en-US" dirty="0">
              <a:solidFill>
                <a:schemeClr val="tx1"/>
              </a:solidFill>
            </a:endParaRPr>
          </a:p>
        </p:txBody>
      </p:sp>
      <p:sp>
        <p:nvSpPr>
          <p:cNvPr id="8" name="Rectangle 7"/>
          <p:cNvSpPr/>
          <p:nvPr/>
        </p:nvSpPr>
        <p:spPr>
          <a:xfrm>
            <a:off x="2785075" y="5537184"/>
            <a:ext cx="1598234" cy="2885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S1</a:t>
            </a:r>
            <a:endParaRPr lang="en-US" dirty="0">
              <a:solidFill>
                <a:schemeClr val="tx1"/>
              </a:solidFill>
            </a:endParaRPr>
          </a:p>
        </p:txBody>
      </p:sp>
      <p:sp>
        <p:nvSpPr>
          <p:cNvPr id="9" name="Rectangle 8"/>
          <p:cNvSpPr/>
          <p:nvPr/>
        </p:nvSpPr>
        <p:spPr>
          <a:xfrm>
            <a:off x="5098003" y="5537184"/>
            <a:ext cx="479370" cy="2885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S1</a:t>
            </a:r>
            <a:endParaRPr lang="en-US" dirty="0">
              <a:solidFill>
                <a:schemeClr val="tx1"/>
              </a:solidFill>
            </a:endParaRPr>
          </a:p>
        </p:txBody>
      </p:sp>
      <p:sp>
        <p:nvSpPr>
          <p:cNvPr id="16" name="TextBox 15"/>
          <p:cNvSpPr txBox="1"/>
          <p:nvPr/>
        </p:nvSpPr>
        <p:spPr>
          <a:xfrm>
            <a:off x="610682" y="4283139"/>
            <a:ext cx="695703" cy="369332"/>
          </a:xfrm>
          <a:prstGeom prst="rect">
            <a:avLst/>
          </a:prstGeom>
          <a:noFill/>
        </p:spPr>
        <p:txBody>
          <a:bodyPr wrap="none" rtlCol="0">
            <a:spAutoFit/>
          </a:bodyPr>
          <a:lstStyle/>
          <a:p>
            <a:r>
              <a:rPr lang="en-US" b="1" dirty="0" smtClean="0"/>
              <a:t>Layer</a:t>
            </a:r>
            <a:endParaRPr lang="en-US" b="1" dirty="0"/>
          </a:p>
        </p:txBody>
      </p:sp>
      <p:sp>
        <p:nvSpPr>
          <p:cNvPr id="17" name="TextBox 16"/>
          <p:cNvSpPr txBox="1"/>
          <p:nvPr/>
        </p:nvSpPr>
        <p:spPr>
          <a:xfrm>
            <a:off x="847051" y="5419011"/>
            <a:ext cx="301686" cy="369332"/>
          </a:xfrm>
          <a:prstGeom prst="rect">
            <a:avLst/>
          </a:prstGeom>
          <a:noFill/>
        </p:spPr>
        <p:txBody>
          <a:bodyPr wrap="none" rtlCol="0">
            <a:spAutoFit/>
          </a:bodyPr>
          <a:lstStyle/>
          <a:p>
            <a:pPr algn="r"/>
            <a:r>
              <a:rPr lang="en-US" dirty="0"/>
              <a:t>1</a:t>
            </a:r>
          </a:p>
        </p:txBody>
      </p:sp>
      <p:sp>
        <p:nvSpPr>
          <p:cNvPr id="18" name="TextBox 17"/>
          <p:cNvSpPr txBox="1"/>
          <p:nvPr/>
        </p:nvSpPr>
        <p:spPr>
          <a:xfrm>
            <a:off x="762516" y="5771784"/>
            <a:ext cx="372218" cy="369332"/>
          </a:xfrm>
          <a:prstGeom prst="rect">
            <a:avLst/>
          </a:prstGeom>
          <a:noFill/>
        </p:spPr>
        <p:txBody>
          <a:bodyPr wrap="none" rtlCol="0">
            <a:spAutoFit/>
          </a:bodyPr>
          <a:lstStyle/>
          <a:p>
            <a:pPr algn="r"/>
            <a:r>
              <a:rPr lang="en-US" dirty="0"/>
              <a:t>-1</a:t>
            </a:r>
          </a:p>
        </p:txBody>
      </p:sp>
      <p:sp>
        <p:nvSpPr>
          <p:cNvPr id="25" name="Rectangle 24"/>
          <p:cNvSpPr/>
          <p:nvPr/>
        </p:nvSpPr>
        <p:spPr>
          <a:xfrm>
            <a:off x="3575194" y="5825756"/>
            <a:ext cx="1522809" cy="287906"/>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B2</a:t>
            </a:r>
            <a:endParaRPr lang="en-US" dirty="0">
              <a:solidFill>
                <a:schemeClr val="tx1"/>
              </a:solidFill>
            </a:endParaRPr>
          </a:p>
        </p:txBody>
      </p:sp>
      <p:cxnSp>
        <p:nvCxnSpPr>
          <p:cNvPr id="27" name="Straight Connector 26"/>
          <p:cNvCxnSpPr/>
          <p:nvPr/>
        </p:nvCxnSpPr>
        <p:spPr>
          <a:xfrm>
            <a:off x="4053373" y="5537184"/>
            <a:ext cx="0" cy="57647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578389" y="5538160"/>
            <a:ext cx="479370" cy="2885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S2</a:t>
            </a:r>
            <a:endParaRPr lang="en-US" dirty="0">
              <a:solidFill>
                <a:schemeClr val="tx1"/>
              </a:solidFill>
            </a:endParaRPr>
          </a:p>
        </p:txBody>
      </p:sp>
      <p:cxnSp>
        <p:nvCxnSpPr>
          <p:cNvPr id="39" name="Straight Connector 38"/>
          <p:cNvCxnSpPr/>
          <p:nvPr/>
        </p:nvCxnSpPr>
        <p:spPr>
          <a:xfrm>
            <a:off x="3255574" y="5838455"/>
            <a:ext cx="9089" cy="27520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53373"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75194"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81800"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785075"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255574"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85470"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098003"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577373"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56250" y="4960706"/>
            <a:ext cx="0" cy="57647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10682" y="3954408"/>
            <a:ext cx="627864" cy="369332"/>
          </a:xfrm>
          <a:prstGeom prst="rect">
            <a:avLst/>
          </a:prstGeom>
          <a:noFill/>
        </p:spPr>
        <p:txBody>
          <a:bodyPr wrap="none" rtlCol="0">
            <a:spAutoFit/>
          </a:bodyPr>
          <a:lstStyle/>
          <a:p>
            <a:r>
              <a:rPr lang="en-US" dirty="0" smtClean="0"/>
              <a:t>Type</a:t>
            </a:r>
            <a:endParaRPr lang="en-US" dirty="0"/>
          </a:p>
        </p:txBody>
      </p:sp>
      <p:sp>
        <p:nvSpPr>
          <p:cNvPr id="59" name="TextBox 58"/>
          <p:cNvSpPr txBox="1"/>
          <p:nvPr/>
        </p:nvSpPr>
        <p:spPr>
          <a:xfrm>
            <a:off x="610682" y="3663068"/>
            <a:ext cx="1021177" cy="369332"/>
          </a:xfrm>
          <a:prstGeom prst="rect">
            <a:avLst/>
          </a:prstGeom>
          <a:noFill/>
        </p:spPr>
        <p:txBody>
          <a:bodyPr wrap="none" rtlCol="0">
            <a:spAutoFit/>
          </a:bodyPr>
          <a:lstStyle/>
          <a:p>
            <a:r>
              <a:rPr lang="en-US" dirty="0" smtClean="0"/>
              <a:t>Category</a:t>
            </a:r>
            <a:endParaRPr lang="en-US" dirty="0"/>
          </a:p>
        </p:txBody>
      </p:sp>
      <p:sp>
        <p:nvSpPr>
          <p:cNvPr id="60" name="TextBox 59"/>
          <p:cNvSpPr txBox="1"/>
          <p:nvPr/>
        </p:nvSpPr>
        <p:spPr>
          <a:xfrm>
            <a:off x="610682" y="3244334"/>
            <a:ext cx="1165704" cy="369332"/>
          </a:xfrm>
          <a:prstGeom prst="rect">
            <a:avLst/>
          </a:prstGeom>
          <a:noFill/>
        </p:spPr>
        <p:txBody>
          <a:bodyPr wrap="none" rtlCol="0">
            <a:spAutoFit/>
          </a:bodyPr>
          <a:lstStyle/>
          <a:p>
            <a:r>
              <a:rPr lang="en-US" dirty="0" smtClean="0"/>
              <a:t>Concealed</a:t>
            </a:r>
            <a:endParaRPr lang="en-US" dirty="0"/>
          </a:p>
        </p:txBody>
      </p:sp>
      <p:sp>
        <p:nvSpPr>
          <p:cNvPr id="61" name="TextBox 60"/>
          <p:cNvSpPr txBox="1"/>
          <p:nvPr/>
        </p:nvSpPr>
        <p:spPr>
          <a:xfrm>
            <a:off x="1915531" y="3663068"/>
            <a:ext cx="309700" cy="369332"/>
          </a:xfrm>
          <a:prstGeom prst="rect">
            <a:avLst/>
          </a:prstGeom>
          <a:noFill/>
        </p:spPr>
        <p:txBody>
          <a:bodyPr wrap="none" rtlCol="0">
            <a:spAutoFit/>
          </a:bodyPr>
          <a:lstStyle/>
          <a:p>
            <a:pPr algn="r"/>
            <a:r>
              <a:rPr lang="en-US" dirty="0" smtClean="0"/>
              <a:t>B</a:t>
            </a:r>
            <a:endParaRPr lang="en-US" dirty="0"/>
          </a:p>
        </p:txBody>
      </p:sp>
      <p:sp>
        <p:nvSpPr>
          <p:cNvPr id="62" name="TextBox 61"/>
          <p:cNvSpPr txBox="1"/>
          <p:nvPr/>
        </p:nvSpPr>
        <p:spPr>
          <a:xfrm>
            <a:off x="1843395" y="3954408"/>
            <a:ext cx="381836" cy="369332"/>
          </a:xfrm>
          <a:prstGeom prst="rect">
            <a:avLst/>
          </a:prstGeom>
          <a:noFill/>
        </p:spPr>
        <p:txBody>
          <a:bodyPr wrap="none" rtlCol="0">
            <a:spAutoFit/>
          </a:bodyPr>
          <a:lstStyle/>
          <a:p>
            <a:pPr algn="r"/>
            <a:r>
              <a:rPr lang="en-US" dirty="0" smtClean="0"/>
              <a:t>M</a:t>
            </a:r>
            <a:endParaRPr lang="en-US" dirty="0"/>
          </a:p>
        </p:txBody>
      </p:sp>
      <p:sp>
        <p:nvSpPr>
          <p:cNvPr id="63" name="TextBox 62"/>
          <p:cNvSpPr txBox="1"/>
          <p:nvPr/>
        </p:nvSpPr>
        <p:spPr>
          <a:xfrm>
            <a:off x="1856381" y="3244334"/>
            <a:ext cx="333746" cy="369332"/>
          </a:xfrm>
          <a:prstGeom prst="rect">
            <a:avLst/>
          </a:prstGeom>
          <a:noFill/>
        </p:spPr>
        <p:txBody>
          <a:bodyPr wrap="none" rtlCol="0">
            <a:spAutoFit/>
          </a:bodyPr>
          <a:lstStyle/>
          <a:p>
            <a:pPr algn="r"/>
            <a:r>
              <a:rPr lang="en-US" dirty="0" smtClean="0"/>
              <a:t>N</a:t>
            </a:r>
            <a:endParaRPr lang="en-US" dirty="0"/>
          </a:p>
        </p:txBody>
      </p:sp>
      <p:sp>
        <p:nvSpPr>
          <p:cNvPr id="64" name="TextBox 63"/>
          <p:cNvSpPr txBox="1"/>
          <p:nvPr/>
        </p:nvSpPr>
        <p:spPr>
          <a:xfrm>
            <a:off x="1901232" y="4283139"/>
            <a:ext cx="309700" cy="369332"/>
          </a:xfrm>
          <a:prstGeom prst="rect">
            <a:avLst/>
          </a:prstGeom>
          <a:noFill/>
        </p:spPr>
        <p:txBody>
          <a:bodyPr wrap="none" rtlCol="0">
            <a:spAutoFit/>
          </a:bodyPr>
          <a:lstStyle/>
          <a:p>
            <a:pPr algn="r"/>
            <a:r>
              <a:rPr lang="en-US" b="1" dirty="0" smtClean="0"/>
              <a:t>0</a:t>
            </a:r>
            <a:endParaRPr lang="en-US" b="1" dirty="0"/>
          </a:p>
        </p:txBody>
      </p:sp>
      <p:sp>
        <p:nvSpPr>
          <p:cNvPr id="65" name="TextBox 64"/>
          <p:cNvSpPr txBox="1"/>
          <p:nvPr/>
        </p:nvSpPr>
        <p:spPr>
          <a:xfrm>
            <a:off x="5901400" y="3661248"/>
            <a:ext cx="309700" cy="369332"/>
          </a:xfrm>
          <a:prstGeom prst="rect">
            <a:avLst/>
          </a:prstGeom>
          <a:noFill/>
        </p:spPr>
        <p:txBody>
          <a:bodyPr wrap="none" rtlCol="0">
            <a:spAutoFit/>
          </a:bodyPr>
          <a:lstStyle/>
          <a:p>
            <a:pPr algn="r"/>
            <a:r>
              <a:rPr lang="en-US" dirty="0" smtClean="0"/>
              <a:t>B</a:t>
            </a:r>
            <a:endParaRPr lang="en-US" dirty="0"/>
          </a:p>
        </p:txBody>
      </p:sp>
      <p:sp>
        <p:nvSpPr>
          <p:cNvPr id="66" name="TextBox 65"/>
          <p:cNvSpPr txBox="1"/>
          <p:nvPr/>
        </p:nvSpPr>
        <p:spPr>
          <a:xfrm>
            <a:off x="5865332" y="3946670"/>
            <a:ext cx="381836" cy="369332"/>
          </a:xfrm>
          <a:prstGeom prst="rect">
            <a:avLst/>
          </a:prstGeom>
          <a:noFill/>
        </p:spPr>
        <p:txBody>
          <a:bodyPr wrap="none" rtlCol="0">
            <a:spAutoFit/>
          </a:bodyPr>
          <a:lstStyle/>
          <a:p>
            <a:pPr algn="r"/>
            <a:r>
              <a:rPr lang="en-US" dirty="0" smtClean="0"/>
              <a:t>M</a:t>
            </a:r>
            <a:endParaRPr lang="en-US" dirty="0"/>
          </a:p>
        </p:txBody>
      </p:sp>
      <p:sp>
        <p:nvSpPr>
          <p:cNvPr id="67" name="TextBox 66"/>
          <p:cNvSpPr txBox="1"/>
          <p:nvPr/>
        </p:nvSpPr>
        <p:spPr>
          <a:xfrm>
            <a:off x="2628714" y="3661086"/>
            <a:ext cx="250019" cy="373296"/>
          </a:xfrm>
          <a:prstGeom prst="rect">
            <a:avLst/>
          </a:prstGeom>
          <a:noFill/>
        </p:spPr>
        <p:txBody>
          <a:bodyPr wrap="square" rtlCol="0">
            <a:spAutoFit/>
          </a:bodyPr>
          <a:lstStyle/>
          <a:p>
            <a:pPr algn="ctr"/>
            <a:r>
              <a:rPr lang="en-US" dirty="0" smtClean="0"/>
              <a:t>C</a:t>
            </a:r>
            <a:endParaRPr lang="en-US" dirty="0"/>
          </a:p>
        </p:txBody>
      </p:sp>
      <p:sp>
        <p:nvSpPr>
          <p:cNvPr id="69" name="TextBox 68"/>
          <p:cNvSpPr txBox="1"/>
          <p:nvPr/>
        </p:nvSpPr>
        <p:spPr>
          <a:xfrm>
            <a:off x="2628714" y="3952426"/>
            <a:ext cx="250019" cy="373296"/>
          </a:xfrm>
          <a:prstGeom prst="rect">
            <a:avLst/>
          </a:prstGeom>
          <a:noFill/>
        </p:spPr>
        <p:txBody>
          <a:bodyPr wrap="square" rtlCol="0">
            <a:spAutoFit/>
          </a:bodyPr>
          <a:lstStyle/>
          <a:p>
            <a:pPr algn="ctr"/>
            <a:r>
              <a:rPr lang="en-US" dirty="0" smtClean="0"/>
              <a:t>G</a:t>
            </a:r>
            <a:endParaRPr lang="en-US" dirty="0"/>
          </a:p>
        </p:txBody>
      </p:sp>
      <p:sp>
        <p:nvSpPr>
          <p:cNvPr id="70" name="TextBox 69"/>
          <p:cNvSpPr txBox="1"/>
          <p:nvPr/>
        </p:nvSpPr>
        <p:spPr>
          <a:xfrm>
            <a:off x="2586850" y="3244334"/>
            <a:ext cx="333746" cy="369332"/>
          </a:xfrm>
          <a:prstGeom prst="rect">
            <a:avLst/>
          </a:prstGeom>
          <a:noFill/>
        </p:spPr>
        <p:txBody>
          <a:bodyPr wrap="none" rtlCol="0">
            <a:spAutoFit/>
          </a:bodyPr>
          <a:lstStyle/>
          <a:p>
            <a:pPr algn="ctr"/>
            <a:r>
              <a:rPr lang="en-US" dirty="0" smtClean="0"/>
              <a:t>N</a:t>
            </a:r>
            <a:endParaRPr lang="en-US" dirty="0"/>
          </a:p>
        </p:txBody>
      </p:sp>
      <p:sp>
        <p:nvSpPr>
          <p:cNvPr id="72" name="TextBox 71"/>
          <p:cNvSpPr txBox="1"/>
          <p:nvPr/>
        </p:nvSpPr>
        <p:spPr>
          <a:xfrm>
            <a:off x="2610896" y="4283139"/>
            <a:ext cx="309700" cy="369332"/>
          </a:xfrm>
          <a:prstGeom prst="rect">
            <a:avLst/>
          </a:prstGeom>
          <a:noFill/>
        </p:spPr>
        <p:txBody>
          <a:bodyPr wrap="none" rtlCol="0">
            <a:spAutoFit/>
          </a:bodyPr>
          <a:lstStyle/>
          <a:p>
            <a:pPr algn="ctr"/>
            <a:r>
              <a:rPr lang="en-US" b="1" dirty="0" smtClean="0"/>
              <a:t>1</a:t>
            </a:r>
            <a:endParaRPr lang="en-US" b="1" dirty="0"/>
          </a:p>
        </p:txBody>
      </p:sp>
      <p:sp>
        <p:nvSpPr>
          <p:cNvPr id="73" name="TextBox 72"/>
          <p:cNvSpPr txBox="1"/>
          <p:nvPr/>
        </p:nvSpPr>
        <p:spPr>
          <a:xfrm>
            <a:off x="3097077" y="3657067"/>
            <a:ext cx="250019" cy="373296"/>
          </a:xfrm>
          <a:prstGeom prst="rect">
            <a:avLst/>
          </a:prstGeom>
          <a:noFill/>
        </p:spPr>
        <p:txBody>
          <a:bodyPr wrap="square" rtlCol="0">
            <a:spAutoFit/>
          </a:bodyPr>
          <a:lstStyle/>
          <a:p>
            <a:pPr algn="ctr"/>
            <a:r>
              <a:rPr lang="en-US" dirty="0" smtClean="0"/>
              <a:t>F</a:t>
            </a:r>
            <a:endParaRPr lang="en-US" dirty="0"/>
          </a:p>
        </p:txBody>
      </p:sp>
      <p:sp>
        <p:nvSpPr>
          <p:cNvPr id="74" name="TextBox 73"/>
          <p:cNvSpPr txBox="1"/>
          <p:nvPr/>
        </p:nvSpPr>
        <p:spPr>
          <a:xfrm>
            <a:off x="3097077" y="3948407"/>
            <a:ext cx="250019" cy="373296"/>
          </a:xfrm>
          <a:prstGeom prst="rect">
            <a:avLst/>
          </a:prstGeom>
          <a:noFill/>
        </p:spPr>
        <p:txBody>
          <a:bodyPr wrap="square" rtlCol="0">
            <a:spAutoFit/>
          </a:bodyPr>
          <a:lstStyle/>
          <a:p>
            <a:pPr algn="ctr"/>
            <a:r>
              <a:rPr lang="en-US" dirty="0" smtClean="0"/>
              <a:t>G</a:t>
            </a:r>
            <a:endParaRPr lang="en-US" dirty="0"/>
          </a:p>
        </p:txBody>
      </p:sp>
      <p:sp>
        <p:nvSpPr>
          <p:cNvPr id="75" name="TextBox 74"/>
          <p:cNvSpPr txBox="1"/>
          <p:nvPr/>
        </p:nvSpPr>
        <p:spPr>
          <a:xfrm>
            <a:off x="3073648" y="3240315"/>
            <a:ext cx="296876" cy="369332"/>
          </a:xfrm>
          <a:prstGeom prst="rect">
            <a:avLst/>
          </a:prstGeom>
          <a:noFill/>
        </p:spPr>
        <p:txBody>
          <a:bodyPr wrap="none" rtlCol="0">
            <a:spAutoFit/>
          </a:bodyPr>
          <a:lstStyle/>
          <a:p>
            <a:pPr algn="ctr"/>
            <a:r>
              <a:rPr lang="en-US" dirty="0" smtClean="0"/>
              <a:t>Y</a:t>
            </a:r>
            <a:endParaRPr lang="en-US" dirty="0"/>
          </a:p>
        </p:txBody>
      </p:sp>
      <p:sp>
        <p:nvSpPr>
          <p:cNvPr id="76" name="TextBox 75"/>
          <p:cNvSpPr txBox="1"/>
          <p:nvPr/>
        </p:nvSpPr>
        <p:spPr>
          <a:xfrm>
            <a:off x="3048000" y="4283139"/>
            <a:ext cx="372218" cy="369332"/>
          </a:xfrm>
          <a:prstGeom prst="rect">
            <a:avLst/>
          </a:prstGeom>
          <a:noFill/>
        </p:spPr>
        <p:txBody>
          <a:bodyPr wrap="none" rtlCol="0">
            <a:spAutoFit/>
          </a:bodyPr>
          <a:lstStyle/>
          <a:p>
            <a:pPr algn="ctr"/>
            <a:r>
              <a:rPr lang="en-US" b="1" dirty="0" smtClean="0"/>
              <a:t>-1</a:t>
            </a:r>
            <a:endParaRPr lang="en-US" b="1" dirty="0"/>
          </a:p>
        </p:txBody>
      </p:sp>
      <p:sp>
        <p:nvSpPr>
          <p:cNvPr id="77" name="TextBox 76"/>
          <p:cNvSpPr txBox="1"/>
          <p:nvPr/>
        </p:nvSpPr>
        <p:spPr>
          <a:xfrm>
            <a:off x="3458697" y="3660817"/>
            <a:ext cx="250019" cy="373296"/>
          </a:xfrm>
          <a:prstGeom prst="rect">
            <a:avLst/>
          </a:prstGeom>
          <a:noFill/>
        </p:spPr>
        <p:txBody>
          <a:bodyPr wrap="square" rtlCol="0">
            <a:spAutoFit/>
          </a:bodyPr>
          <a:lstStyle/>
          <a:p>
            <a:pPr algn="ctr"/>
            <a:r>
              <a:rPr lang="en-US" dirty="0" smtClean="0"/>
              <a:t>C</a:t>
            </a:r>
            <a:endParaRPr lang="en-US" dirty="0"/>
          </a:p>
        </p:txBody>
      </p:sp>
      <p:sp>
        <p:nvSpPr>
          <p:cNvPr id="78" name="TextBox 77"/>
          <p:cNvSpPr txBox="1"/>
          <p:nvPr/>
        </p:nvSpPr>
        <p:spPr>
          <a:xfrm>
            <a:off x="3458697" y="3952157"/>
            <a:ext cx="250019" cy="373296"/>
          </a:xfrm>
          <a:prstGeom prst="rect">
            <a:avLst/>
          </a:prstGeom>
          <a:noFill/>
        </p:spPr>
        <p:txBody>
          <a:bodyPr wrap="square" rtlCol="0">
            <a:spAutoFit/>
          </a:bodyPr>
          <a:lstStyle/>
          <a:p>
            <a:pPr algn="ctr"/>
            <a:r>
              <a:rPr lang="en-US" dirty="0" smtClean="0"/>
              <a:t>G</a:t>
            </a:r>
            <a:endParaRPr lang="en-US" dirty="0"/>
          </a:p>
        </p:txBody>
      </p:sp>
      <p:sp>
        <p:nvSpPr>
          <p:cNvPr id="79" name="TextBox 78"/>
          <p:cNvSpPr txBox="1"/>
          <p:nvPr/>
        </p:nvSpPr>
        <p:spPr>
          <a:xfrm>
            <a:off x="3435268" y="3244065"/>
            <a:ext cx="296876" cy="369332"/>
          </a:xfrm>
          <a:prstGeom prst="rect">
            <a:avLst/>
          </a:prstGeom>
          <a:noFill/>
        </p:spPr>
        <p:txBody>
          <a:bodyPr wrap="none" rtlCol="0">
            <a:spAutoFit/>
          </a:bodyPr>
          <a:lstStyle/>
          <a:p>
            <a:pPr algn="ctr"/>
            <a:r>
              <a:rPr lang="en-US" dirty="0" smtClean="0"/>
              <a:t>Y</a:t>
            </a:r>
            <a:endParaRPr lang="en-US" dirty="0"/>
          </a:p>
        </p:txBody>
      </p:sp>
      <p:sp>
        <p:nvSpPr>
          <p:cNvPr id="80" name="TextBox 79"/>
          <p:cNvSpPr txBox="1"/>
          <p:nvPr/>
        </p:nvSpPr>
        <p:spPr>
          <a:xfrm>
            <a:off x="3409620" y="4283139"/>
            <a:ext cx="372218" cy="369332"/>
          </a:xfrm>
          <a:prstGeom prst="rect">
            <a:avLst/>
          </a:prstGeom>
          <a:noFill/>
        </p:spPr>
        <p:txBody>
          <a:bodyPr wrap="none" rtlCol="0">
            <a:spAutoFit/>
          </a:bodyPr>
          <a:lstStyle/>
          <a:p>
            <a:pPr algn="ctr"/>
            <a:r>
              <a:rPr lang="en-US" b="1" dirty="0" smtClean="0"/>
              <a:t>-1</a:t>
            </a:r>
            <a:endParaRPr lang="en-US" b="1" dirty="0"/>
          </a:p>
        </p:txBody>
      </p:sp>
      <p:sp>
        <p:nvSpPr>
          <p:cNvPr id="81" name="TextBox 80"/>
          <p:cNvSpPr txBox="1"/>
          <p:nvPr/>
        </p:nvSpPr>
        <p:spPr>
          <a:xfrm>
            <a:off x="3935303" y="3663827"/>
            <a:ext cx="250019" cy="373296"/>
          </a:xfrm>
          <a:prstGeom prst="rect">
            <a:avLst/>
          </a:prstGeom>
          <a:noFill/>
        </p:spPr>
        <p:txBody>
          <a:bodyPr wrap="square" rtlCol="0">
            <a:spAutoFit/>
          </a:bodyPr>
          <a:lstStyle/>
          <a:p>
            <a:pPr algn="ctr"/>
            <a:r>
              <a:rPr lang="en-US" dirty="0" smtClean="0"/>
              <a:t>F</a:t>
            </a:r>
            <a:endParaRPr lang="en-US" dirty="0"/>
          </a:p>
        </p:txBody>
      </p:sp>
      <p:sp>
        <p:nvSpPr>
          <p:cNvPr id="82" name="TextBox 81"/>
          <p:cNvSpPr txBox="1"/>
          <p:nvPr/>
        </p:nvSpPr>
        <p:spPr>
          <a:xfrm>
            <a:off x="3935303" y="3955167"/>
            <a:ext cx="250019" cy="373296"/>
          </a:xfrm>
          <a:prstGeom prst="rect">
            <a:avLst/>
          </a:prstGeom>
          <a:noFill/>
        </p:spPr>
        <p:txBody>
          <a:bodyPr wrap="square" rtlCol="0">
            <a:spAutoFit/>
          </a:bodyPr>
          <a:lstStyle/>
          <a:p>
            <a:pPr algn="ctr"/>
            <a:r>
              <a:rPr lang="en-US" dirty="0" smtClean="0"/>
              <a:t>G</a:t>
            </a:r>
            <a:endParaRPr lang="en-US" dirty="0"/>
          </a:p>
        </p:txBody>
      </p:sp>
      <p:sp>
        <p:nvSpPr>
          <p:cNvPr id="83" name="TextBox 82"/>
          <p:cNvSpPr txBox="1"/>
          <p:nvPr/>
        </p:nvSpPr>
        <p:spPr>
          <a:xfrm>
            <a:off x="3893439" y="3247075"/>
            <a:ext cx="333746" cy="369332"/>
          </a:xfrm>
          <a:prstGeom prst="rect">
            <a:avLst/>
          </a:prstGeom>
          <a:noFill/>
        </p:spPr>
        <p:txBody>
          <a:bodyPr wrap="none" rtlCol="0">
            <a:spAutoFit/>
          </a:bodyPr>
          <a:lstStyle/>
          <a:p>
            <a:pPr algn="ctr"/>
            <a:r>
              <a:rPr lang="en-US" dirty="0" smtClean="0"/>
              <a:t>N</a:t>
            </a:r>
            <a:endParaRPr lang="en-US" dirty="0"/>
          </a:p>
        </p:txBody>
      </p:sp>
      <p:sp>
        <p:nvSpPr>
          <p:cNvPr id="84" name="TextBox 83"/>
          <p:cNvSpPr txBox="1"/>
          <p:nvPr/>
        </p:nvSpPr>
        <p:spPr>
          <a:xfrm>
            <a:off x="3917485" y="4283139"/>
            <a:ext cx="309700" cy="369332"/>
          </a:xfrm>
          <a:prstGeom prst="rect">
            <a:avLst/>
          </a:prstGeom>
          <a:noFill/>
        </p:spPr>
        <p:txBody>
          <a:bodyPr wrap="none" rtlCol="0">
            <a:spAutoFit/>
          </a:bodyPr>
          <a:lstStyle/>
          <a:p>
            <a:pPr algn="ctr"/>
            <a:r>
              <a:rPr lang="en-US" b="1" dirty="0" smtClean="0"/>
              <a:t>0</a:t>
            </a:r>
            <a:endParaRPr lang="en-US" b="1" dirty="0"/>
          </a:p>
        </p:txBody>
      </p:sp>
      <p:sp>
        <p:nvSpPr>
          <p:cNvPr id="85" name="TextBox 84"/>
          <p:cNvSpPr txBox="1"/>
          <p:nvPr/>
        </p:nvSpPr>
        <p:spPr>
          <a:xfrm>
            <a:off x="4249787" y="3670010"/>
            <a:ext cx="250019" cy="373296"/>
          </a:xfrm>
          <a:prstGeom prst="rect">
            <a:avLst/>
          </a:prstGeom>
          <a:noFill/>
        </p:spPr>
        <p:txBody>
          <a:bodyPr wrap="square" rtlCol="0">
            <a:spAutoFit/>
          </a:bodyPr>
          <a:lstStyle/>
          <a:p>
            <a:pPr algn="ctr"/>
            <a:r>
              <a:rPr lang="en-US" dirty="0" smtClean="0"/>
              <a:t>C</a:t>
            </a:r>
            <a:endParaRPr lang="en-US" dirty="0"/>
          </a:p>
        </p:txBody>
      </p:sp>
      <p:sp>
        <p:nvSpPr>
          <p:cNvPr id="86" name="TextBox 85"/>
          <p:cNvSpPr txBox="1"/>
          <p:nvPr/>
        </p:nvSpPr>
        <p:spPr>
          <a:xfrm>
            <a:off x="4249787" y="3961350"/>
            <a:ext cx="250019" cy="373296"/>
          </a:xfrm>
          <a:prstGeom prst="rect">
            <a:avLst/>
          </a:prstGeom>
          <a:noFill/>
        </p:spPr>
        <p:txBody>
          <a:bodyPr wrap="square" rtlCol="0">
            <a:spAutoFit/>
          </a:bodyPr>
          <a:lstStyle/>
          <a:p>
            <a:pPr algn="ctr"/>
            <a:r>
              <a:rPr lang="en-US" dirty="0" smtClean="0"/>
              <a:t>G</a:t>
            </a:r>
            <a:endParaRPr lang="en-US" dirty="0"/>
          </a:p>
        </p:txBody>
      </p:sp>
      <p:sp>
        <p:nvSpPr>
          <p:cNvPr id="87" name="TextBox 86"/>
          <p:cNvSpPr txBox="1"/>
          <p:nvPr/>
        </p:nvSpPr>
        <p:spPr>
          <a:xfrm>
            <a:off x="4207923" y="3253258"/>
            <a:ext cx="333746" cy="369332"/>
          </a:xfrm>
          <a:prstGeom prst="rect">
            <a:avLst/>
          </a:prstGeom>
          <a:noFill/>
        </p:spPr>
        <p:txBody>
          <a:bodyPr wrap="none" rtlCol="0">
            <a:spAutoFit/>
          </a:bodyPr>
          <a:lstStyle/>
          <a:p>
            <a:pPr algn="ctr"/>
            <a:r>
              <a:rPr lang="en-US" dirty="0" smtClean="0"/>
              <a:t>N</a:t>
            </a:r>
            <a:endParaRPr lang="en-US" dirty="0"/>
          </a:p>
        </p:txBody>
      </p:sp>
      <p:sp>
        <p:nvSpPr>
          <p:cNvPr id="88" name="TextBox 87"/>
          <p:cNvSpPr txBox="1"/>
          <p:nvPr/>
        </p:nvSpPr>
        <p:spPr>
          <a:xfrm>
            <a:off x="4231969" y="4283139"/>
            <a:ext cx="309700" cy="369332"/>
          </a:xfrm>
          <a:prstGeom prst="rect">
            <a:avLst/>
          </a:prstGeom>
          <a:noFill/>
        </p:spPr>
        <p:txBody>
          <a:bodyPr wrap="none" rtlCol="0">
            <a:spAutoFit/>
          </a:bodyPr>
          <a:lstStyle/>
          <a:p>
            <a:pPr algn="ctr"/>
            <a:r>
              <a:rPr lang="en-US" b="1" dirty="0" smtClean="0"/>
              <a:t>1</a:t>
            </a:r>
            <a:endParaRPr lang="en-US" b="1" dirty="0"/>
          </a:p>
        </p:txBody>
      </p:sp>
      <p:sp>
        <p:nvSpPr>
          <p:cNvPr id="89" name="TextBox 88"/>
          <p:cNvSpPr txBox="1"/>
          <p:nvPr/>
        </p:nvSpPr>
        <p:spPr>
          <a:xfrm>
            <a:off x="4961593" y="3663827"/>
            <a:ext cx="250019" cy="373296"/>
          </a:xfrm>
          <a:prstGeom prst="rect">
            <a:avLst/>
          </a:prstGeom>
          <a:noFill/>
        </p:spPr>
        <p:txBody>
          <a:bodyPr wrap="square" rtlCol="0">
            <a:spAutoFit/>
          </a:bodyPr>
          <a:lstStyle/>
          <a:p>
            <a:pPr algn="ctr"/>
            <a:r>
              <a:rPr lang="en-US" dirty="0" smtClean="0"/>
              <a:t>C</a:t>
            </a:r>
            <a:endParaRPr lang="en-US" dirty="0"/>
          </a:p>
        </p:txBody>
      </p:sp>
      <p:sp>
        <p:nvSpPr>
          <p:cNvPr id="90" name="TextBox 89"/>
          <p:cNvSpPr txBox="1"/>
          <p:nvPr/>
        </p:nvSpPr>
        <p:spPr>
          <a:xfrm>
            <a:off x="4961593" y="3955167"/>
            <a:ext cx="250019" cy="373296"/>
          </a:xfrm>
          <a:prstGeom prst="rect">
            <a:avLst/>
          </a:prstGeom>
          <a:noFill/>
        </p:spPr>
        <p:txBody>
          <a:bodyPr wrap="square" rtlCol="0">
            <a:spAutoFit/>
          </a:bodyPr>
          <a:lstStyle/>
          <a:p>
            <a:pPr algn="ctr"/>
            <a:r>
              <a:rPr lang="en-US" dirty="0" smtClean="0"/>
              <a:t>G</a:t>
            </a:r>
            <a:endParaRPr lang="en-US" dirty="0"/>
          </a:p>
        </p:txBody>
      </p:sp>
      <p:sp>
        <p:nvSpPr>
          <p:cNvPr id="91" name="TextBox 90"/>
          <p:cNvSpPr txBox="1"/>
          <p:nvPr/>
        </p:nvSpPr>
        <p:spPr>
          <a:xfrm>
            <a:off x="4919729" y="3247075"/>
            <a:ext cx="333746" cy="369332"/>
          </a:xfrm>
          <a:prstGeom prst="rect">
            <a:avLst/>
          </a:prstGeom>
          <a:noFill/>
        </p:spPr>
        <p:txBody>
          <a:bodyPr wrap="none" rtlCol="0">
            <a:spAutoFit/>
          </a:bodyPr>
          <a:lstStyle/>
          <a:p>
            <a:pPr algn="ctr"/>
            <a:r>
              <a:rPr lang="en-US" dirty="0" smtClean="0"/>
              <a:t>N</a:t>
            </a:r>
            <a:endParaRPr lang="en-US" dirty="0"/>
          </a:p>
        </p:txBody>
      </p:sp>
      <p:sp>
        <p:nvSpPr>
          <p:cNvPr id="92" name="TextBox 91"/>
          <p:cNvSpPr txBox="1"/>
          <p:nvPr/>
        </p:nvSpPr>
        <p:spPr>
          <a:xfrm>
            <a:off x="4943775" y="4283139"/>
            <a:ext cx="309700" cy="369332"/>
          </a:xfrm>
          <a:prstGeom prst="rect">
            <a:avLst/>
          </a:prstGeom>
          <a:noFill/>
        </p:spPr>
        <p:txBody>
          <a:bodyPr wrap="none" rtlCol="0">
            <a:spAutoFit/>
          </a:bodyPr>
          <a:lstStyle/>
          <a:p>
            <a:pPr algn="ctr"/>
            <a:r>
              <a:rPr lang="en-US" b="1" dirty="0" smtClean="0"/>
              <a:t>1</a:t>
            </a:r>
            <a:endParaRPr lang="en-US" b="1" dirty="0"/>
          </a:p>
        </p:txBody>
      </p:sp>
      <p:sp>
        <p:nvSpPr>
          <p:cNvPr id="93" name="TextBox 92"/>
          <p:cNvSpPr txBox="1"/>
          <p:nvPr/>
        </p:nvSpPr>
        <p:spPr>
          <a:xfrm>
            <a:off x="5437962" y="3670010"/>
            <a:ext cx="250019" cy="373296"/>
          </a:xfrm>
          <a:prstGeom prst="rect">
            <a:avLst/>
          </a:prstGeom>
          <a:noFill/>
        </p:spPr>
        <p:txBody>
          <a:bodyPr wrap="square" rtlCol="0">
            <a:spAutoFit/>
          </a:bodyPr>
          <a:lstStyle/>
          <a:p>
            <a:pPr algn="ctr"/>
            <a:r>
              <a:rPr lang="en-US" dirty="0" smtClean="0"/>
              <a:t>C</a:t>
            </a:r>
            <a:endParaRPr lang="en-US" dirty="0"/>
          </a:p>
        </p:txBody>
      </p:sp>
      <p:sp>
        <p:nvSpPr>
          <p:cNvPr id="94" name="TextBox 93"/>
          <p:cNvSpPr txBox="1"/>
          <p:nvPr/>
        </p:nvSpPr>
        <p:spPr>
          <a:xfrm>
            <a:off x="5437962" y="3961350"/>
            <a:ext cx="250019" cy="373296"/>
          </a:xfrm>
          <a:prstGeom prst="rect">
            <a:avLst/>
          </a:prstGeom>
          <a:noFill/>
        </p:spPr>
        <p:txBody>
          <a:bodyPr wrap="square" rtlCol="0">
            <a:spAutoFit/>
          </a:bodyPr>
          <a:lstStyle/>
          <a:p>
            <a:pPr algn="ctr"/>
            <a:r>
              <a:rPr lang="en-US" dirty="0" smtClean="0"/>
              <a:t>G</a:t>
            </a:r>
            <a:endParaRPr lang="en-US" dirty="0"/>
          </a:p>
        </p:txBody>
      </p:sp>
      <p:sp>
        <p:nvSpPr>
          <p:cNvPr id="95" name="TextBox 94"/>
          <p:cNvSpPr txBox="1"/>
          <p:nvPr/>
        </p:nvSpPr>
        <p:spPr>
          <a:xfrm>
            <a:off x="5396098" y="3253258"/>
            <a:ext cx="333746" cy="369332"/>
          </a:xfrm>
          <a:prstGeom prst="rect">
            <a:avLst/>
          </a:prstGeom>
          <a:noFill/>
        </p:spPr>
        <p:txBody>
          <a:bodyPr wrap="none" rtlCol="0">
            <a:spAutoFit/>
          </a:bodyPr>
          <a:lstStyle/>
          <a:p>
            <a:pPr algn="ctr"/>
            <a:r>
              <a:rPr lang="en-US" dirty="0" smtClean="0"/>
              <a:t>N</a:t>
            </a:r>
            <a:endParaRPr lang="en-US" dirty="0"/>
          </a:p>
        </p:txBody>
      </p:sp>
      <p:sp>
        <p:nvSpPr>
          <p:cNvPr id="96" name="TextBox 95"/>
          <p:cNvSpPr txBox="1"/>
          <p:nvPr/>
        </p:nvSpPr>
        <p:spPr>
          <a:xfrm>
            <a:off x="5420144" y="4283139"/>
            <a:ext cx="309700" cy="369332"/>
          </a:xfrm>
          <a:prstGeom prst="rect">
            <a:avLst/>
          </a:prstGeom>
          <a:noFill/>
        </p:spPr>
        <p:txBody>
          <a:bodyPr wrap="none" rtlCol="0">
            <a:spAutoFit/>
          </a:bodyPr>
          <a:lstStyle/>
          <a:p>
            <a:pPr algn="ctr"/>
            <a:r>
              <a:rPr lang="en-US" b="1" dirty="0" smtClean="0"/>
              <a:t>1</a:t>
            </a:r>
            <a:endParaRPr lang="en-US" b="1" dirty="0"/>
          </a:p>
        </p:txBody>
      </p:sp>
      <p:sp>
        <p:nvSpPr>
          <p:cNvPr id="97" name="TextBox 96"/>
          <p:cNvSpPr txBox="1"/>
          <p:nvPr/>
        </p:nvSpPr>
        <p:spPr>
          <a:xfrm>
            <a:off x="5868506" y="3247075"/>
            <a:ext cx="333746" cy="369332"/>
          </a:xfrm>
          <a:prstGeom prst="rect">
            <a:avLst/>
          </a:prstGeom>
          <a:noFill/>
        </p:spPr>
        <p:txBody>
          <a:bodyPr wrap="none" rtlCol="0">
            <a:spAutoFit/>
          </a:bodyPr>
          <a:lstStyle/>
          <a:p>
            <a:pPr algn="r"/>
            <a:r>
              <a:rPr lang="en-US" dirty="0" smtClean="0"/>
              <a:t>N</a:t>
            </a:r>
            <a:endParaRPr lang="en-US" dirty="0"/>
          </a:p>
        </p:txBody>
      </p:sp>
      <p:sp>
        <p:nvSpPr>
          <p:cNvPr id="98" name="TextBox 97"/>
          <p:cNvSpPr txBox="1"/>
          <p:nvPr/>
        </p:nvSpPr>
        <p:spPr>
          <a:xfrm>
            <a:off x="5913357" y="4283139"/>
            <a:ext cx="309700" cy="369332"/>
          </a:xfrm>
          <a:prstGeom prst="rect">
            <a:avLst/>
          </a:prstGeom>
          <a:noFill/>
        </p:spPr>
        <p:txBody>
          <a:bodyPr wrap="none" rtlCol="0">
            <a:spAutoFit/>
          </a:bodyPr>
          <a:lstStyle/>
          <a:p>
            <a:pPr algn="r"/>
            <a:r>
              <a:rPr lang="en-US" b="1" dirty="0" smtClean="0"/>
              <a:t>0</a:t>
            </a:r>
            <a:endParaRPr lang="en-US" b="1" dirty="0"/>
          </a:p>
        </p:txBody>
      </p:sp>
      <p:sp>
        <p:nvSpPr>
          <p:cNvPr id="103" name="TextBox 102"/>
          <p:cNvSpPr txBox="1"/>
          <p:nvPr/>
        </p:nvSpPr>
        <p:spPr>
          <a:xfrm>
            <a:off x="2557997" y="4574430"/>
            <a:ext cx="415498" cy="369332"/>
          </a:xfrm>
          <a:prstGeom prst="rect">
            <a:avLst/>
          </a:prstGeom>
          <a:noFill/>
        </p:spPr>
        <p:txBody>
          <a:bodyPr wrap="none" rtlCol="0">
            <a:spAutoFit/>
          </a:bodyPr>
          <a:lstStyle/>
          <a:p>
            <a:pPr algn="ctr"/>
            <a:r>
              <a:rPr lang="en-US" dirty="0" smtClean="0"/>
              <a:t>SB</a:t>
            </a:r>
            <a:endParaRPr lang="en-US" dirty="0"/>
          </a:p>
        </p:txBody>
      </p:sp>
      <p:sp>
        <p:nvSpPr>
          <p:cNvPr id="104" name="TextBox 103"/>
          <p:cNvSpPr txBox="1"/>
          <p:nvPr/>
        </p:nvSpPr>
        <p:spPr>
          <a:xfrm>
            <a:off x="3016742" y="4574430"/>
            <a:ext cx="434734" cy="369332"/>
          </a:xfrm>
          <a:prstGeom prst="rect">
            <a:avLst/>
          </a:prstGeom>
          <a:noFill/>
        </p:spPr>
        <p:txBody>
          <a:bodyPr wrap="none" rtlCol="0">
            <a:spAutoFit/>
          </a:bodyPr>
          <a:lstStyle/>
          <a:p>
            <a:pPr algn="ctr"/>
            <a:r>
              <a:rPr lang="en-US" dirty="0" smtClean="0"/>
              <a:t>BB	</a:t>
            </a:r>
            <a:endParaRPr lang="en-US" dirty="0"/>
          </a:p>
        </p:txBody>
      </p:sp>
      <p:sp>
        <p:nvSpPr>
          <p:cNvPr id="105" name="TextBox 104"/>
          <p:cNvSpPr txBox="1"/>
          <p:nvPr/>
        </p:nvSpPr>
        <p:spPr>
          <a:xfrm>
            <a:off x="3378362" y="4574430"/>
            <a:ext cx="434734" cy="369332"/>
          </a:xfrm>
          <a:prstGeom prst="rect">
            <a:avLst/>
          </a:prstGeom>
          <a:noFill/>
        </p:spPr>
        <p:txBody>
          <a:bodyPr wrap="none" rtlCol="0">
            <a:spAutoFit/>
          </a:bodyPr>
          <a:lstStyle/>
          <a:p>
            <a:pPr algn="ctr"/>
            <a:r>
              <a:rPr lang="en-US" dirty="0" smtClean="0"/>
              <a:t>BB</a:t>
            </a:r>
            <a:endParaRPr lang="en-US" dirty="0"/>
          </a:p>
        </p:txBody>
      </p:sp>
      <p:sp>
        <p:nvSpPr>
          <p:cNvPr id="107" name="TextBox 106"/>
          <p:cNvSpPr txBox="1"/>
          <p:nvPr/>
        </p:nvSpPr>
        <p:spPr>
          <a:xfrm>
            <a:off x="4179070" y="4574430"/>
            <a:ext cx="415498" cy="369332"/>
          </a:xfrm>
          <a:prstGeom prst="rect">
            <a:avLst/>
          </a:prstGeom>
          <a:noFill/>
        </p:spPr>
        <p:txBody>
          <a:bodyPr wrap="none" rtlCol="0">
            <a:spAutoFit/>
          </a:bodyPr>
          <a:lstStyle/>
          <a:p>
            <a:pPr algn="ctr"/>
            <a:r>
              <a:rPr lang="en-US" dirty="0" smtClean="0"/>
              <a:t>SB</a:t>
            </a:r>
            <a:endParaRPr lang="en-US" dirty="0"/>
          </a:p>
        </p:txBody>
      </p:sp>
      <p:sp>
        <p:nvSpPr>
          <p:cNvPr id="108" name="TextBox 107"/>
          <p:cNvSpPr txBox="1"/>
          <p:nvPr/>
        </p:nvSpPr>
        <p:spPr>
          <a:xfrm>
            <a:off x="4890876" y="4574430"/>
            <a:ext cx="415498" cy="369332"/>
          </a:xfrm>
          <a:prstGeom prst="rect">
            <a:avLst/>
          </a:prstGeom>
          <a:noFill/>
        </p:spPr>
        <p:txBody>
          <a:bodyPr wrap="none" rtlCol="0">
            <a:spAutoFit/>
          </a:bodyPr>
          <a:lstStyle/>
          <a:p>
            <a:pPr algn="ctr"/>
            <a:r>
              <a:rPr lang="en-US" dirty="0" smtClean="0"/>
              <a:t>SB</a:t>
            </a:r>
            <a:endParaRPr lang="en-US" dirty="0"/>
          </a:p>
        </p:txBody>
      </p:sp>
      <p:sp>
        <p:nvSpPr>
          <p:cNvPr id="109" name="TextBox 108"/>
          <p:cNvSpPr txBox="1"/>
          <p:nvPr/>
        </p:nvSpPr>
        <p:spPr>
          <a:xfrm>
            <a:off x="5376863" y="4574430"/>
            <a:ext cx="396262" cy="369332"/>
          </a:xfrm>
          <a:prstGeom prst="rect">
            <a:avLst/>
          </a:prstGeom>
          <a:noFill/>
        </p:spPr>
        <p:txBody>
          <a:bodyPr wrap="none" rtlCol="0">
            <a:spAutoFit/>
          </a:bodyPr>
          <a:lstStyle/>
          <a:p>
            <a:pPr algn="ctr"/>
            <a:r>
              <a:rPr lang="en-US" dirty="0" smtClean="0"/>
              <a:t>SS</a:t>
            </a:r>
            <a:endParaRPr lang="en-US" dirty="0"/>
          </a:p>
        </p:txBody>
      </p:sp>
      <p:sp>
        <p:nvSpPr>
          <p:cNvPr id="5" name="TextBox 4"/>
          <p:cNvSpPr txBox="1"/>
          <p:nvPr/>
        </p:nvSpPr>
        <p:spPr>
          <a:xfrm>
            <a:off x="960077" y="6452528"/>
            <a:ext cx="7921912" cy="369332"/>
          </a:xfrm>
          <a:prstGeom prst="rect">
            <a:avLst/>
          </a:prstGeom>
          <a:noFill/>
        </p:spPr>
        <p:txBody>
          <a:bodyPr wrap="none" rtlCol="0">
            <a:spAutoFit/>
          </a:bodyPr>
          <a:lstStyle/>
          <a:p>
            <a:r>
              <a:rPr lang="en-US" dirty="0" smtClean="0">
                <a:solidFill>
                  <a:srgbClr val="00B0F0"/>
                </a:solidFill>
              </a:rPr>
              <a:t>Alternate symbol (</a:t>
            </a:r>
            <a:r>
              <a:rPr lang="en-US" dirty="0" err="1" smtClean="0">
                <a:solidFill>
                  <a:srgbClr val="00B0F0"/>
                </a:solidFill>
              </a:rPr>
              <a:t>symbol_alt</a:t>
            </a:r>
            <a:r>
              <a:rPr lang="en-US" dirty="0" smtClean="0">
                <a:solidFill>
                  <a:srgbClr val="00B0F0"/>
                </a:solidFill>
              </a:rPr>
              <a:t>) required if switching between surficial ON or OFF</a:t>
            </a:r>
            <a:endParaRPr lang="en-US" dirty="0">
              <a:solidFill>
                <a:srgbClr val="00B0F0"/>
              </a:solidFill>
            </a:endParaRPr>
          </a:p>
        </p:txBody>
      </p:sp>
      <p:sp>
        <p:nvSpPr>
          <p:cNvPr id="7" name="Right Brace 6"/>
          <p:cNvSpPr/>
          <p:nvPr/>
        </p:nvSpPr>
        <p:spPr>
          <a:xfrm rot="5400000">
            <a:off x="3334940" y="6014771"/>
            <a:ext cx="188119" cy="54289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endParaRPr>
          </a:p>
        </p:txBody>
      </p:sp>
      <p:sp>
        <p:nvSpPr>
          <p:cNvPr id="71" name="TextBox 70"/>
          <p:cNvSpPr txBox="1"/>
          <p:nvPr/>
        </p:nvSpPr>
        <p:spPr>
          <a:xfrm>
            <a:off x="6694770" y="3111811"/>
            <a:ext cx="1439368" cy="1200329"/>
          </a:xfrm>
          <a:prstGeom prst="rect">
            <a:avLst/>
          </a:prstGeom>
          <a:noFill/>
        </p:spPr>
        <p:txBody>
          <a:bodyPr wrap="none" rtlCol="0">
            <a:spAutoFit/>
          </a:bodyPr>
          <a:lstStyle/>
          <a:p>
            <a:r>
              <a:rPr lang="en-US" u="sng" dirty="0" smtClean="0"/>
              <a:t>Categories</a:t>
            </a:r>
          </a:p>
          <a:p>
            <a:r>
              <a:rPr lang="en-US" dirty="0" smtClean="0"/>
              <a:t>B – Boundary</a:t>
            </a:r>
          </a:p>
          <a:p>
            <a:r>
              <a:rPr lang="en-US" dirty="0" smtClean="0"/>
              <a:t>C – Contact</a:t>
            </a:r>
          </a:p>
          <a:p>
            <a:r>
              <a:rPr lang="en-US" dirty="0" smtClean="0"/>
              <a:t>F </a:t>
            </a:r>
            <a:r>
              <a:rPr lang="en-US" dirty="0"/>
              <a:t>– </a:t>
            </a:r>
            <a:r>
              <a:rPr lang="en-US" dirty="0" smtClean="0"/>
              <a:t>Fault</a:t>
            </a:r>
            <a:endParaRPr lang="en-US" dirty="0" smtClean="0"/>
          </a:p>
        </p:txBody>
      </p:sp>
      <p:sp>
        <p:nvSpPr>
          <p:cNvPr id="100" name="TextBox 99"/>
          <p:cNvSpPr txBox="1"/>
          <p:nvPr/>
        </p:nvSpPr>
        <p:spPr>
          <a:xfrm>
            <a:off x="6747649" y="4312140"/>
            <a:ext cx="1281120" cy="923330"/>
          </a:xfrm>
          <a:prstGeom prst="rect">
            <a:avLst/>
          </a:prstGeom>
          <a:noFill/>
        </p:spPr>
        <p:txBody>
          <a:bodyPr wrap="none" rtlCol="0">
            <a:spAutoFit/>
          </a:bodyPr>
          <a:lstStyle/>
          <a:p>
            <a:r>
              <a:rPr lang="en-US" u="sng" dirty="0" smtClean="0"/>
              <a:t>Type</a:t>
            </a:r>
          </a:p>
          <a:p>
            <a:r>
              <a:rPr lang="en-US" dirty="0"/>
              <a:t>M</a:t>
            </a:r>
            <a:r>
              <a:rPr lang="en-US" dirty="0" smtClean="0"/>
              <a:t> – Map</a:t>
            </a:r>
          </a:p>
          <a:p>
            <a:r>
              <a:rPr lang="en-US" dirty="0" smtClean="0"/>
              <a:t>G – Generic</a:t>
            </a:r>
          </a:p>
        </p:txBody>
      </p:sp>
      <p:sp>
        <p:nvSpPr>
          <p:cNvPr id="10" name="Rectangle 9"/>
          <p:cNvSpPr/>
          <p:nvPr/>
        </p:nvSpPr>
        <p:spPr>
          <a:xfrm>
            <a:off x="6756018" y="5419011"/>
            <a:ext cx="2234394" cy="369332"/>
          </a:xfrm>
          <a:prstGeom prst="rect">
            <a:avLst/>
          </a:prstGeom>
        </p:spPr>
        <p:txBody>
          <a:bodyPr wrap="none">
            <a:spAutoFit/>
          </a:bodyPr>
          <a:lstStyle/>
          <a:p>
            <a:r>
              <a:rPr lang="en-US" dirty="0" smtClean="0"/>
              <a:t>SB </a:t>
            </a:r>
            <a:r>
              <a:rPr lang="en-US" dirty="0"/>
              <a:t>– </a:t>
            </a:r>
            <a:r>
              <a:rPr lang="en-US" dirty="0" smtClean="0"/>
              <a:t>Surficial/Bedrock</a:t>
            </a:r>
            <a:endParaRPr lang="en-US" dirty="0"/>
          </a:p>
        </p:txBody>
      </p:sp>
      <p:sp>
        <p:nvSpPr>
          <p:cNvPr id="101" name="Rectangle 100"/>
          <p:cNvSpPr/>
          <p:nvPr/>
        </p:nvSpPr>
        <p:spPr>
          <a:xfrm>
            <a:off x="6756018" y="5733235"/>
            <a:ext cx="2217274" cy="369332"/>
          </a:xfrm>
          <a:prstGeom prst="rect">
            <a:avLst/>
          </a:prstGeom>
        </p:spPr>
        <p:txBody>
          <a:bodyPr wrap="none">
            <a:spAutoFit/>
          </a:bodyPr>
          <a:lstStyle/>
          <a:p>
            <a:r>
              <a:rPr lang="en-US" dirty="0" smtClean="0"/>
              <a:t>SS </a:t>
            </a:r>
            <a:r>
              <a:rPr lang="en-US" dirty="0"/>
              <a:t>– </a:t>
            </a:r>
            <a:r>
              <a:rPr lang="en-US" dirty="0" smtClean="0"/>
              <a:t>Surficial/Surficial</a:t>
            </a:r>
            <a:endParaRPr lang="en-US" dirty="0"/>
          </a:p>
        </p:txBody>
      </p:sp>
      <p:sp>
        <p:nvSpPr>
          <p:cNvPr id="102" name="Rectangle 101"/>
          <p:cNvSpPr/>
          <p:nvPr/>
        </p:nvSpPr>
        <p:spPr>
          <a:xfrm>
            <a:off x="6756018" y="6075366"/>
            <a:ext cx="2270750" cy="369332"/>
          </a:xfrm>
          <a:prstGeom prst="rect">
            <a:avLst/>
          </a:prstGeom>
        </p:spPr>
        <p:txBody>
          <a:bodyPr wrap="none">
            <a:spAutoFit/>
          </a:bodyPr>
          <a:lstStyle/>
          <a:p>
            <a:r>
              <a:rPr lang="en-US" dirty="0"/>
              <a:t>B</a:t>
            </a:r>
            <a:r>
              <a:rPr lang="en-US" dirty="0" smtClean="0"/>
              <a:t>B </a:t>
            </a:r>
            <a:r>
              <a:rPr lang="en-US" dirty="0"/>
              <a:t>– </a:t>
            </a:r>
            <a:r>
              <a:rPr lang="en-US" dirty="0" smtClean="0"/>
              <a:t>Bedrock/Bedrock</a:t>
            </a:r>
            <a:endParaRPr lang="en-US" dirty="0"/>
          </a:p>
        </p:txBody>
      </p:sp>
    </p:spTree>
    <p:extLst>
      <p:ext uri="{BB962C8B-B14F-4D97-AF65-F5344CB8AC3E}">
        <p14:creationId xmlns:p14="http://schemas.microsoft.com/office/powerpoint/2010/main" val="244036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Quick </a:t>
            </a:r>
            <a:r>
              <a:rPr lang="en-US" dirty="0" smtClean="0"/>
              <a:t>Update of AK </a:t>
            </a:r>
            <a:r>
              <a:rPr lang="en-US" dirty="0" err="1" smtClean="0"/>
              <a:t>GeMS</a:t>
            </a:r>
            <a:r>
              <a:rPr lang="en-US" dirty="0" smtClean="0"/>
              <a:t> Development Status</a:t>
            </a:r>
            <a:endParaRPr lang="en-US" dirty="0" smtClean="0"/>
          </a:p>
          <a:p>
            <a:r>
              <a:rPr lang="en-US" dirty="0"/>
              <a:t>Layer Support in AK </a:t>
            </a:r>
            <a:r>
              <a:rPr lang="en-US" dirty="0" err="1"/>
              <a:t>GeMS</a:t>
            </a:r>
            <a:r>
              <a:rPr lang="en-US" dirty="0"/>
              <a:t> </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82038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77874"/>
          </a:xfrm>
        </p:spPr>
        <p:txBody>
          <a:bodyPr/>
          <a:lstStyle/>
          <a:p>
            <a:r>
              <a:rPr lang="en-US" dirty="0"/>
              <a:t>Key Aspects of AK </a:t>
            </a:r>
            <a:r>
              <a:rPr lang="en-US" dirty="0" err="1"/>
              <a:t>GeMS</a:t>
            </a:r>
            <a:endParaRPr lang="en-US" dirty="0"/>
          </a:p>
        </p:txBody>
      </p:sp>
      <p:sp>
        <p:nvSpPr>
          <p:cNvPr id="5" name="Content Placeholder 4"/>
          <p:cNvSpPr>
            <a:spLocks noGrp="1"/>
          </p:cNvSpPr>
          <p:nvPr>
            <p:ph idx="1"/>
          </p:nvPr>
        </p:nvSpPr>
        <p:spPr>
          <a:xfrm>
            <a:off x="628650" y="1371600"/>
            <a:ext cx="8210550" cy="5257800"/>
          </a:xfrm>
        </p:spPr>
        <p:txBody>
          <a:bodyPr>
            <a:normAutofit lnSpcReduction="10000"/>
          </a:bodyPr>
          <a:lstStyle/>
          <a:p>
            <a:r>
              <a:rPr lang="en-US" sz="2400" dirty="0"/>
              <a:t>Greater focus on modeling </a:t>
            </a:r>
            <a:r>
              <a:rPr lang="en-US" sz="2400" b="1" dirty="0"/>
              <a:t>Geologic Features </a:t>
            </a:r>
            <a:r>
              <a:rPr lang="en-US" sz="2400" dirty="0"/>
              <a:t>(as opposed to graphic elements) to better support not only quality map production, but also database queries &amp; web delivery</a:t>
            </a:r>
          </a:p>
          <a:p>
            <a:r>
              <a:rPr lang="en-US" sz="2400" dirty="0"/>
              <a:t>Based on </a:t>
            </a:r>
            <a:r>
              <a:rPr lang="en-US" sz="2400" b="1" dirty="0"/>
              <a:t>federal </a:t>
            </a:r>
            <a:r>
              <a:rPr lang="en-US" sz="2400" b="1" dirty="0" err="1"/>
              <a:t>GeMS</a:t>
            </a:r>
            <a:r>
              <a:rPr lang="en-US" sz="2400" b="1" dirty="0"/>
              <a:t> </a:t>
            </a:r>
            <a:r>
              <a:rPr lang="en-US" sz="2400" dirty="0"/>
              <a:t>standard &amp; supports exports to this standard for delivery to USGS</a:t>
            </a:r>
          </a:p>
          <a:p>
            <a:r>
              <a:rPr lang="en-US" sz="2400" dirty="0"/>
              <a:t>Supports </a:t>
            </a:r>
            <a:r>
              <a:rPr lang="en-US" sz="2400" b="1" dirty="0"/>
              <a:t>multiple maps </a:t>
            </a:r>
            <a:r>
              <a:rPr lang="en-US" sz="2400" dirty="0"/>
              <a:t>in an </a:t>
            </a:r>
            <a:r>
              <a:rPr lang="en-US" sz="2400" b="1" dirty="0"/>
              <a:t>enterprise database </a:t>
            </a:r>
            <a:r>
              <a:rPr lang="en-US" sz="2400" dirty="0"/>
              <a:t>(</a:t>
            </a:r>
            <a:r>
              <a:rPr lang="en-US" sz="2400" dirty="0" err="1"/>
              <a:t>PostGreSQL</a:t>
            </a:r>
            <a:r>
              <a:rPr lang="en-US" sz="2400" dirty="0"/>
              <a:t>)</a:t>
            </a:r>
          </a:p>
          <a:p>
            <a:r>
              <a:rPr lang="en-US" sz="3200" dirty="0"/>
              <a:t>Supports </a:t>
            </a:r>
            <a:r>
              <a:rPr lang="en-US" sz="3200" b="1" dirty="0"/>
              <a:t>multiple layers </a:t>
            </a:r>
            <a:r>
              <a:rPr lang="en-US" sz="3200" dirty="0"/>
              <a:t>(i.e. bedrock, surficial, others)</a:t>
            </a:r>
          </a:p>
          <a:p>
            <a:r>
              <a:rPr lang="en-US" sz="2400" dirty="0"/>
              <a:t>Designed with existing AK DGGS Databases (GERILA) &amp; Procedures in mind</a:t>
            </a:r>
          </a:p>
          <a:p>
            <a:r>
              <a:rPr lang="en-US" sz="2400" dirty="0"/>
              <a:t>Formalized Pick Lists (Attribute Domains) and Glossary</a:t>
            </a:r>
          </a:p>
          <a:p>
            <a:r>
              <a:rPr lang="en-US" sz="2400" dirty="0"/>
              <a:t>“Well” </a:t>
            </a:r>
            <a:r>
              <a:rPr lang="en-US" sz="2400" dirty="0" smtClean="0"/>
              <a:t>Documented</a:t>
            </a:r>
            <a:endParaRPr lang="en-US" sz="2400" dirty="0"/>
          </a:p>
        </p:txBody>
      </p:sp>
    </p:spTree>
    <p:extLst>
      <p:ext uri="{BB962C8B-B14F-4D97-AF65-F5344CB8AC3E}">
        <p14:creationId xmlns:p14="http://schemas.microsoft.com/office/powerpoint/2010/main" val="647526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 name="Rectangle 128"/>
          <p:cNvSpPr/>
          <p:nvPr/>
        </p:nvSpPr>
        <p:spPr>
          <a:xfrm>
            <a:off x="1707604" y="4537981"/>
            <a:ext cx="125787" cy="18344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Rectangle 129"/>
          <p:cNvSpPr/>
          <p:nvPr/>
        </p:nvSpPr>
        <p:spPr>
          <a:xfrm>
            <a:off x="242414" y="4540960"/>
            <a:ext cx="125787" cy="18344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p:cNvSpPr/>
          <p:nvPr/>
        </p:nvSpPr>
        <p:spPr>
          <a:xfrm>
            <a:off x="1646479" y="4547863"/>
            <a:ext cx="4049762" cy="1399422"/>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FFC000">
                    <a:lumMod val="50000"/>
                  </a:srgbClr>
                </a:solidFill>
                <a:effectLst/>
                <a:uLnTx/>
                <a:uFillTx/>
                <a:latin typeface="Calibri" panose="020F0502020204030204"/>
                <a:ea typeface="+mn-ea"/>
                <a:cs typeface="+mn-cs"/>
              </a:rPr>
              <a:t>             </a:t>
            </a:r>
          </a:p>
        </p:txBody>
      </p:sp>
      <p:sp>
        <p:nvSpPr>
          <p:cNvPr id="132" name="Rectangle 131"/>
          <p:cNvSpPr/>
          <p:nvPr/>
        </p:nvSpPr>
        <p:spPr>
          <a:xfrm>
            <a:off x="3082619" y="2994143"/>
            <a:ext cx="921589" cy="1388531"/>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FFC000">
                    <a:lumMod val="50000"/>
                  </a:srgbClr>
                </a:solidFill>
                <a:effectLst/>
                <a:uLnTx/>
                <a:uFillTx/>
                <a:latin typeface="Calibri" panose="020F0502020204030204"/>
                <a:ea typeface="+mn-ea"/>
                <a:cs typeface="+mn-cs"/>
              </a:rPr>
              <a:t>             </a:t>
            </a:r>
          </a:p>
        </p:txBody>
      </p:sp>
      <p:sp>
        <p:nvSpPr>
          <p:cNvPr id="133" name="Rectangle 132"/>
          <p:cNvSpPr/>
          <p:nvPr/>
        </p:nvSpPr>
        <p:spPr>
          <a:xfrm>
            <a:off x="2206835" y="2538540"/>
            <a:ext cx="183726" cy="103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4" name="Rectangle 133"/>
          <p:cNvSpPr/>
          <p:nvPr/>
        </p:nvSpPr>
        <p:spPr>
          <a:xfrm>
            <a:off x="1124510" y="1387759"/>
            <a:ext cx="1285777" cy="2463866"/>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FFC000">
                    <a:lumMod val="50000"/>
                  </a:srgbClr>
                </a:solidFill>
                <a:effectLst/>
                <a:uLnTx/>
                <a:uFillTx/>
                <a:latin typeface="Calibri" panose="020F0502020204030204"/>
                <a:ea typeface="+mn-ea"/>
                <a:cs typeface="+mn-cs"/>
              </a:rPr>
              <a:t>             </a:t>
            </a:r>
          </a:p>
        </p:txBody>
      </p:sp>
      <p:sp>
        <p:nvSpPr>
          <p:cNvPr id="135" name="Rectangle 134"/>
          <p:cNvSpPr/>
          <p:nvPr/>
        </p:nvSpPr>
        <p:spPr>
          <a:xfrm>
            <a:off x="187811" y="4544892"/>
            <a:ext cx="1100827" cy="1402393"/>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algn="ctr"/>
            <a:endParaRPr lang="en-US" sz="1100" b="1" i="1" kern="0" dirty="0">
              <a:solidFill>
                <a:srgbClr val="FFC000">
                  <a:lumMod val="50000"/>
                </a:srgbClr>
              </a:solidFill>
              <a:latin typeface="Calibri" panose="020F0502020204030204"/>
            </a:endParaRPr>
          </a:p>
        </p:txBody>
      </p:sp>
      <p:sp>
        <p:nvSpPr>
          <p:cNvPr id="136" name="Rectangle 135"/>
          <p:cNvSpPr/>
          <p:nvPr/>
        </p:nvSpPr>
        <p:spPr>
          <a:xfrm>
            <a:off x="6037141" y="2119423"/>
            <a:ext cx="2315395" cy="3417765"/>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algn="ctr"/>
            <a:endParaRPr lang="en-US" sz="1100" b="1" i="1" kern="0" dirty="0">
              <a:solidFill>
                <a:srgbClr val="FFC000">
                  <a:lumMod val="50000"/>
                </a:srgbClr>
              </a:solidFill>
              <a:latin typeface="Calibri" panose="020F0502020204030204"/>
            </a:endParaRPr>
          </a:p>
        </p:txBody>
      </p:sp>
      <p:sp>
        <p:nvSpPr>
          <p:cNvPr id="137" name="Flowchart: Magnetic Disk 136"/>
          <p:cNvSpPr/>
          <p:nvPr/>
        </p:nvSpPr>
        <p:spPr>
          <a:xfrm>
            <a:off x="6774308" y="4418562"/>
            <a:ext cx="754846" cy="663429"/>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store</a:t>
            </a:r>
          </a:p>
        </p:txBody>
      </p:sp>
      <p:sp>
        <p:nvSpPr>
          <p:cNvPr id="138" name="Rectangle 137"/>
          <p:cNvSpPr/>
          <p:nvPr/>
        </p:nvSpPr>
        <p:spPr>
          <a:xfrm>
            <a:off x="6169954" y="3535594"/>
            <a:ext cx="590509" cy="56473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ArcServer</a:t>
            </a:r>
          </a:p>
        </p:txBody>
      </p:sp>
      <p:cxnSp>
        <p:nvCxnSpPr>
          <p:cNvPr id="139" name="Elbow Connector 138"/>
          <p:cNvCxnSpPr>
            <a:stCxn id="138" idx="3"/>
            <a:endCxn id="148" idx="2"/>
          </p:cNvCxnSpPr>
          <p:nvPr/>
        </p:nvCxnSpPr>
        <p:spPr>
          <a:xfrm>
            <a:off x="6760462" y="3817963"/>
            <a:ext cx="495403" cy="3844"/>
          </a:xfrm>
          <a:prstGeom prst="bentConnector3">
            <a:avLst>
              <a:gd name="adj1" fmla="val 50000"/>
            </a:avLst>
          </a:prstGeom>
          <a:noFill/>
          <a:ln w="57150" cap="flat" cmpd="sng" algn="ctr">
            <a:solidFill>
              <a:srgbClr val="5B9BD5"/>
            </a:solidFill>
            <a:prstDash val="solid"/>
            <a:miter lim="800000"/>
          </a:ln>
          <a:effectLst/>
        </p:spPr>
      </p:cxnSp>
      <p:sp>
        <p:nvSpPr>
          <p:cNvPr id="140" name="TextBox 139"/>
          <p:cNvSpPr txBox="1"/>
          <p:nvPr/>
        </p:nvSpPr>
        <p:spPr>
          <a:xfrm>
            <a:off x="6102495" y="2183510"/>
            <a:ext cx="214633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ArcGIS Enterprise</a:t>
            </a:r>
          </a:p>
        </p:txBody>
      </p:sp>
      <p:sp>
        <p:nvSpPr>
          <p:cNvPr id="141" name="TextBox 140"/>
          <p:cNvSpPr txBox="1"/>
          <p:nvPr/>
        </p:nvSpPr>
        <p:spPr>
          <a:xfrm>
            <a:off x="6725183" y="3599614"/>
            <a:ext cx="545342" cy="200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70C0"/>
                </a:solidFill>
                <a:effectLst/>
                <a:uLnTx/>
                <a:uFillTx/>
              </a:rPr>
              <a:t>federated</a:t>
            </a:r>
          </a:p>
        </p:txBody>
      </p:sp>
      <p:sp>
        <p:nvSpPr>
          <p:cNvPr id="142" name="TextBox 141"/>
          <p:cNvSpPr txBox="1"/>
          <p:nvPr/>
        </p:nvSpPr>
        <p:spPr>
          <a:xfrm>
            <a:off x="6783127" y="3828306"/>
            <a:ext cx="48442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70C0"/>
                </a:solidFill>
                <a:effectLst/>
                <a:uLnTx/>
                <a:uFillTx/>
              </a:rPr>
              <a:t>Hosting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70C0"/>
                </a:solidFill>
                <a:effectLst/>
                <a:uLnTx/>
                <a:uFillTx/>
              </a:rPr>
              <a:t>Server</a:t>
            </a:r>
          </a:p>
        </p:txBody>
      </p:sp>
      <p:cxnSp>
        <p:nvCxnSpPr>
          <p:cNvPr id="143" name="Elbow Connector 71"/>
          <p:cNvCxnSpPr>
            <a:stCxn id="138" idx="2"/>
            <a:endCxn id="137" idx="2"/>
          </p:cNvCxnSpPr>
          <p:nvPr/>
        </p:nvCxnSpPr>
        <p:spPr>
          <a:xfrm rot="16200000" flipH="1">
            <a:off x="6294786" y="4270754"/>
            <a:ext cx="649944" cy="309099"/>
          </a:xfrm>
          <a:prstGeom prst="bentConnector2">
            <a:avLst/>
          </a:prstGeom>
          <a:noFill/>
          <a:ln w="57150" cap="flat" cmpd="sng" algn="ctr">
            <a:solidFill>
              <a:srgbClr val="5B9BD5"/>
            </a:solidFill>
            <a:prstDash val="solid"/>
            <a:miter lim="800000"/>
          </a:ln>
          <a:effectLst/>
        </p:spPr>
      </p:cxnSp>
      <p:sp>
        <p:nvSpPr>
          <p:cNvPr id="144" name="Rectangle 143"/>
          <p:cNvSpPr/>
          <p:nvPr/>
        </p:nvSpPr>
        <p:spPr>
          <a:xfrm>
            <a:off x="6124842" y="5284777"/>
            <a:ext cx="1005429" cy="1907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Other Content</a:t>
            </a:r>
          </a:p>
        </p:txBody>
      </p:sp>
      <p:sp>
        <p:nvSpPr>
          <p:cNvPr id="145" name="Rectangle 144"/>
          <p:cNvSpPr/>
          <p:nvPr/>
        </p:nvSpPr>
        <p:spPr>
          <a:xfrm>
            <a:off x="7457049" y="5278417"/>
            <a:ext cx="791779" cy="19851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Collaborations</a:t>
            </a:r>
          </a:p>
        </p:txBody>
      </p:sp>
      <p:cxnSp>
        <p:nvCxnSpPr>
          <p:cNvPr id="146" name="Elbow Connector 69"/>
          <p:cNvCxnSpPr>
            <a:stCxn id="137" idx="4"/>
            <a:endCxn id="148" idx="1"/>
          </p:cNvCxnSpPr>
          <p:nvPr/>
        </p:nvCxnSpPr>
        <p:spPr>
          <a:xfrm flipV="1">
            <a:off x="7529154" y="4112551"/>
            <a:ext cx="199450" cy="637726"/>
          </a:xfrm>
          <a:prstGeom prst="bentConnector2">
            <a:avLst/>
          </a:prstGeom>
          <a:noFill/>
          <a:ln w="57150" cap="flat" cmpd="sng" algn="ctr">
            <a:solidFill>
              <a:srgbClr val="5B9BD5"/>
            </a:solidFill>
            <a:prstDash val="solid"/>
            <a:miter lim="800000"/>
          </a:ln>
          <a:effectLst/>
        </p:spPr>
      </p:cxnSp>
      <p:sp>
        <p:nvSpPr>
          <p:cNvPr id="147" name="Rectangle 146"/>
          <p:cNvSpPr/>
          <p:nvPr/>
        </p:nvSpPr>
        <p:spPr>
          <a:xfrm>
            <a:off x="5987244" y="2563679"/>
            <a:ext cx="2311930" cy="253916"/>
          </a:xfrm>
          <a:prstGeom prst="rect">
            <a:avLst/>
          </a:prstGeom>
        </p:spPr>
        <p:txBody>
          <a:bodyPr wrap="square">
            <a:spAutoFit/>
          </a:bodyPr>
          <a:lstStyle/>
          <a:p>
            <a:pPr algn="ctr"/>
            <a:r>
              <a:rPr lang="en-US" sz="1000" b="1" dirty="0">
                <a:solidFill>
                  <a:srgbClr val="002060"/>
                </a:solidFill>
                <a:ea typeface="Calibri" panose="020F0502020204030204" pitchFamily="34" charset="0"/>
                <a:cs typeface="Times New Roman" panose="02020603050405020304" pitchFamily="18" charset="0"/>
              </a:rPr>
              <a:t>https://geoportal.dggs.dnr.alaska.gov</a:t>
            </a:r>
          </a:p>
        </p:txBody>
      </p:sp>
      <p:sp>
        <p:nvSpPr>
          <p:cNvPr id="148" name="Round Same Side Corner Rectangle 147"/>
          <p:cNvSpPr/>
          <p:nvPr/>
        </p:nvSpPr>
        <p:spPr>
          <a:xfrm>
            <a:off x="7255866" y="3531063"/>
            <a:ext cx="945477" cy="581488"/>
          </a:xfrm>
          <a:prstGeom prst="round2Same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DGGS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mn-ea"/>
                <a:cs typeface="+mn-cs"/>
              </a:rPr>
              <a:t>Portal</a:t>
            </a:r>
          </a:p>
        </p:txBody>
      </p:sp>
      <p:sp>
        <p:nvSpPr>
          <p:cNvPr id="149" name="Flowchart: Magnetic Disk 148"/>
          <p:cNvSpPr/>
          <p:nvPr/>
        </p:nvSpPr>
        <p:spPr>
          <a:xfrm>
            <a:off x="1293746" y="3391595"/>
            <a:ext cx="941231" cy="300288"/>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3" name="Rectangle 152"/>
          <p:cNvSpPr/>
          <p:nvPr/>
        </p:nvSpPr>
        <p:spPr>
          <a:xfrm>
            <a:off x="1274834" y="1723427"/>
            <a:ext cx="985127" cy="52498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Calibri" panose="020F0502020204030204"/>
                <a:ea typeface="+mn-ea"/>
                <a:cs typeface="+mn-cs"/>
              </a:rPr>
              <a:t>AK GEMS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err="1">
                <a:ln>
                  <a:noFill/>
                </a:ln>
                <a:solidFill>
                  <a:prstClr val="black"/>
                </a:solidFill>
                <a:effectLst/>
                <a:uLnTx/>
                <a:uFillTx/>
                <a:latin typeface="Calibri" panose="020F0502020204030204"/>
                <a:ea typeface="+mn-ea"/>
                <a:cs typeface="+mn-cs"/>
              </a:rPr>
              <a:t>PostgreSQL</a:t>
            </a:r>
            <a:endParaRPr kumimoji="0" lang="en-US" sz="105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5" name="Elbow Connector 154"/>
          <p:cNvCxnSpPr>
            <a:stCxn id="181" idx="4"/>
            <a:endCxn id="138" idx="1"/>
          </p:cNvCxnSpPr>
          <p:nvPr/>
        </p:nvCxnSpPr>
        <p:spPr>
          <a:xfrm>
            <a:off x="5595454" y="2619692"/>
            <a:ext cx="574500" cy="1198272"/>
          </a:xfrm>
          <a:prstGeom prst="bentConnector3">
            <a:avLst>
              <a:gd name="adj1" fmla="val 50000"/>
            </a:avLst>
          </a:prstGeom>
          <a:noFill/>
          <a:ln w="38100" cap="flat" cmpd="sng" algn="ctr">
            <a:solidFill>
              <a:sysClr val="windowText" lastClr="000000"/>
            </a:solidFill>
            <a:prstDash val="solid"/>
            <a:miter lim="800000"/>
            <a:tailEnd type="triangle"/>
          </a:ln>
          <a:effectLst/>
        </p:spPr>
      </p:cxnSp>
      <p:pic>
        <p:nvPicPr>
          <p:cNvPr id="156" name="Picture 155"/>
          <p:cNvPicPr>
            <a:picLocks noChangeAspect="1"/>
          </p:cNvPicPr>
          <p:nvPr/>
        </p:nvPicPr>
        <p:blipFill>
          <a:blip r:embed="rId3"/>
          <a:stretch>
            <a:fillRect/>
          </a:stretch>
        </p:blipFill>
        <p:spPr>
          <a:xfrm>
            <a:off x="343952" y="4677049"/>
            <a:ext cx="801824" cy="601368"/>
          </a:xfrm>
          <a:prstGeom prst="rect">
            <a:avLst/>
          </a:prstGeom>
          <a:ln w="28575">
            <a:solidFill>
              <a:srgbClr val="4472C4">
                <a:lumMod val="50000"/>
              </a:srgbClr>
            </a:solidFill>
          </a:ln>
        </p:spPr>
      </p:pic>
      <p:sp>
        <p:nvSpPr>
          <p:cNvPr id="157" name="Rectangle 156"/>
          <p:cNvSpPr/>
          <p:nvPr/>
        </p:nvSpPr>
        <p:spPr>
          <a:xfrm>
            <a:off x="325322" y="4230896"/>
            <a:ext cx="316394" cy="253916"/>
          </a:xfrm>
          <a:prstGeom prst="rect">
            <a:avLst/>
          </a:prstGeom>
        </p:spPr>
        <p:txBody>
          <a:bodyPr wrap="square">
            <a:spAutoFit/>
          </a:bodyPr>
          <a:lstStyle/>
          <a:p>
            <a:r>
              <a:rPr lang="en-US" sz="1050" b="1" dirty="0">
                <a:solidFill>
                  <a:srgbClr val="002060"/>
                </a:solidFill>
                <a:ea typeface="Calibri" panose="020F0502020204030204" pitchFamily="34" charset="0"/>
                <a:cs typeface="Times New Roman" panose="02020603050405020304" pitchFamily="18" charset="0"/>
              </a:rPr>
              <a:t>x2</a:t>
            </a:r>
          </a:p>
        </p:txBody>
      </p:sp>
      <p:cxnSp>
        <p:nvCxnSpPr>
          <p:cNvPr id="158" name="Elbow Connector 157"/>
          <p:cNvCxnSpPr>
            <a:stCxn id="130" idx="0"/>
            <a:endCxn id="134" idx="1"/>
          </p:cNvCxnSpPr>
          <p:nvPr/>
        </p:nvCxnSpPr>
        <p:spPr>
          <a:xfrm rot="5400000" flipH="1" flipV="1">
            <a:off x="-245725" y="3170725"/>
            <a:ext cx="1921268" cy="819202"/>
          </a:xfrm>
          <a:prstGeom prst="bentConnector2">
            <a:avLst/>
          </a:prstGeom>
          <a:noFill/>
          <a:ln w="38100" cap="flat" cmpd="sng" algn="ctr">
            <a:solidFill>
              <a:sysClr val="windowText" lastClr="000000"/>
            </a:solidFill>
            <a:prstDash val="solid"/>
            <a:miter lim="800000"/>
            <a:headEnd type="triangle"/>
            <a:tailEnd type="triangle"/>
          </a:ln>
          <a:effectLst/>
        </p:spPr>
      </p:cxnSp>
      <p:sp>
        <p:nvSpPr>
          <p:cNvPr id="159" name="Rectangle 158"/>
          <p:cNvSpPr/>
          <p:nvPr/>
        </p:nvSpPr>
        <p:spPr>
          <a:xfrm>
            <a:off x="1200349" y="1371600"/>
            <a:ext cx="1166452" cy="49578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rPr>
              <a:t>In Production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rPr>
              <a:t>Maps</a:t>
            </a:r>
          </a:p>
        </p:txBody>
      </p:sp>
      <p:sp>
        <p:nvSpPr>
          <p:cNvPr id="160" name="Rectangle 159"/>
          <p:cNvSpPr/>
          <p:nvPr/>
        </p:nvSpPr>
        <p:spPr>
          <a:xfrm>
            <a:off x="2530535" y="1300957"/>
            <a:ext cx="261081" cy="3081717"/>
          </a:xfrm>
          <a:prstGeom prst="rect">
            <a:avLst/>
          </a:prstGeom>
          <a:solidFill>
            <a:sysClr val="window" lastClr="FFFFFF">
              <a:lumMod val="85000"/>
            </a:sysClr>
          </a:solidFill>
          <a:ln w="12700" cap="flat" cmpd="sng" algn="ctr">
            <a:noFill/>
            <a:prstDash val="solid"/>
            <a:miter lim="800000"/>
          </a:ln>
          <a:effectLst/>
        </p:spPr>
        <p:txBody>
          <a:bodyPr vert="vert27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cxnSp>
        <p:nvCxnSpPr>
          <p:cNvPr id="161" name="Elbow Connector 116"/>
          <p:cNvCxnSpPr>
            <a:stCxn id="134" idx="3"/>
            <a:endCxn id="181" idx="2"/>
          </p:cNvCxnSpPr>
          <p:nvPr/>
        </p:nvCxnSpPr>
        <p:spPr>
          <a:xfrm flipV="1">
            <a:off x="2410287" y="2619692"/>
            <a:ext cx="2144587" cy="1"/>
          </a:xfrm>
          <a:prstGeom prst="straightConnector1">
            <a:avLst/>
          </a:prstGeom>
          <a:noFill/>
          <a:ln w="38100" cap="flat" cmpd="sng" algn="ctr">
            <a:solidFill>
              <a:sysClr val="windowText" lastClr="000000"/>
            </a:solidFill>
            <a:prstDash val="solid"/>
            <a:miter lim="800000"/>
            <a:tailEnd type="triangle"/>
          </a:ln>
          <a:effectLst/>
        </p:spPr>
      </p:cxnSp>
      <p:sp>
        <p:nvSpPr>
          <p:cNvPr id="162" name="Flowchart: Magnetic Disk 161"/>
          <p:cNvSpPr/>
          <p:nvPr/>
        </p:nvSpPr>
        <p:spPr>
          <a:xfrm>
            <a:off x="2326798" y="4925453"/>
            <a:ext cx="1161479" cy="721332"/>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Geologic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n-US" sz="1000" b="1" i="0" u="none" strike="noStrike" kern="0" cap="none" spc="0" normalizeH="0" baseline="0" noProof="0" dirty="0" err="1">
                <a:ln>
                  <a:noFill/>
                </a:ln>
                <a:solidFill>
                  <a:prstClr val="black"/>
                </a:solidFill>
                <a:effectLst/>
                <a:uLnTx/>
                <a:uFillTx/>
                <a:latin typeface="Calibri" panose="020F0502020204030204"/>
                <a:ea typeface="+mn-ea"/>
                <a:cs typeface="+mn-cs"/>
              </a:rPr>
              <a:t>GERILA</a:t>
            </a: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63" name="Flowchart: Magnetic Disk 162"/>
          <p:cNvSpPr/>
          <p:nvPr/>
        </p:nvSpPr>
        <p:spPr>
          <a:xfrm>
            <a:off x="4392636" y="4922974"/>
            <a:ext cx="1040580" cy="715525"/>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a:ln>
                  <a:noFill/>
                </a:ln>
                <a:solidFill>
                  <a:prstClr val="black"/>
                </a:solidFill>
                <a:effectLst/>
                <a:uLnTx/>
                <a:uFillTx/>
                <a:latin typeface="Calibri" panose="020F0502020204030204"/>
                <a:ea typeface="+mn-ea"/>
                <a:cs typeface="+mn-cs"/>
              </a:rPr>
              <a:t>Basemap</a:t>
            </a:r>
            <a:endPar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mn-ea"/>
                <a:cs typeface="+mn-cs"/>
              </a:rPr>
              <a:t>(GIS)</a:t>
            </a:r>
          </a:p>
        </p:txBody>
      </p:sp>
      <p:cxnSp>
        <p:nvCxnSpPr>
          <p:cNvPr id="164" name="Elbow Connector 55"/>
          <p:cNvCxnSpPr>
            <a:stCxn id="135" idx="3"/>
            <a:endCxn id="131" idx="1"/>
          </p:cNvCxnSpPr>
          <p:nvPr/>
        </p:nvCxnSpPr>
        <p:spPr>
          <a:xfrm>
            <a:off x="1288638" y="5246089"/>
            <a:ext cx="357841" cy="1485"/>
          </a:xfrm>
          <a:prstGeom prst="straightConnector1">
            <a:avLst/>
          </a:prstGeom>
          <a:noFill/>
          <a:ln w="38100" cap="flat" cmpd="sng" algn="ctr">
            <a:solidFill>
              <a:sysClr val="windowText" lastClr="000000"/>
            </a:solidFill>
            <a:prstDash val="solid"/>
            <a:miter lim="800000"/>
            <a:headEnd type="triangle" w="med" len="med"/>
            <a:tailEnd type="triangle" w="med" len="med"/>
          </a:ln>
          <a:effectLst/>
        </p:spPr>
      </p:cxnSp>
      <p:cxnSp>
        <p:nvCxnSpPr>
          <p:cNvPr id="165" name="Elbow Connector 164"/>
          <p:cNvCxnSpPr>
            <a:stCxn id="131" idx="3"/>
            <a:endCxn id="138" idx="1"/>
          </p:cNvCxnSpPr>
          <p:nvPr/>
        </p:nvCxnSpPr>
        <p:spPr>
          <a:xfrm flipV="1">
            <a:off x="5696241" y="3817964"/>
            <a:ext cx="473713" cy="1429610"/>
          </a:xfrm>
          <a:prstGeom prst="bentConnector3">
            <a:avLst>
              <a:gd name="adj1" fmla="val 41534"/>
            </a:avLst>
          </a:prstGeom>
          <a:noFill/>
          <a:ln w="38100" cap="flat" cmpd="sng" algn="ctr">
            <a:solidFill>
              <a:sysClr val="windowText" lastClr="000000"/>
            </a:solidFill>
            <a:prstDash val="solid"/>
            <a:miter lim="800000"/>
            <a:tailEnd type="triangle"/>
          </a:ln>
          <a:effectLst/>
        </p:spPr>
      </p:cxnSp>
      <p:cxnSp>
        <p:nvCxnSpPr>
          <p:cNvPr id="166" name="Elbow Connector 121"/>
          <p:cNvCxnSpPr>
            <a:stCxn id="129" idx="0"/>
            <a:endCxn id="134" idx="2"/>
          </p:cNvCxnSpPr>
          <p:nvPr/>
        </p:nvCxnSpPr>
        <p:spPr>
          <a:xfrm flipH="1" flipV="1">
            <a:off x="1767399" y="3851625"/>
            <a:ext cx="3099" cy="686356"/>
          </a:xfrm>
          <a:prstGeom prst="straightConnector1">
            <a:avLst/>
          </a:prstGeom>
          <a:noFill/>
          <a:ln w="38100" cap="flat" cmpd="sng" algn="ctr">
            <a:solidFill>
              <a:sysClr val="windowText" lastClr="000000"/>
            </a:solidFill>
            <a:prstDash val="solid"/>
            <a:miter lim="800000"/>
            <a:headEnd type="triangle"/>
            <a:tailEnd type="triangle"/>
          </a:ln>
          <a:effectLst/>
        </p:spPr>
      </p:cxnSp>
      <p:sp>
        <p:nvSpPr>
          <p:cNvPr id="167" name="Flowchart: Magnetic Disk 166"/>
          <p:cNvSpPr/>
          <p:nvPr/>
        </p:nvSpPr>
        <p:spPr>
          <a:xfrm>
            <a:off x="269348" y="5385965"/>
            <a:ext cx="945679" cy="447859"/>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Field Geology Support System</a:t>
            </a:r>
          </a:p>
        </p:txBody>
      </p:sp>
      <p:sp>
        <p:nvSpPr>
          <p:cNvPr id="168" name="Rectangle 167"/>
          <p:cNvSpPr/>
          <p:nvPr/>
        </p:nvSpPr>
        <p:spPr>
          <a:xfrm>
            <a:off x="2253947" y="5639848"/>
            <a:ext cx="1663414" cy="246221"/>
          </a:xfrm>
          <a:prstGeom prst="rect">
            <a:avLst/>
          </a:prstGeom>
        </p:spPr>
        <p:txBody>
          <a:bodyPr wrap="square" anchor="t" anchorCtr="0">
            <a:spAutoFit/>
          </a:bodyPr>
          <a:lstStyle/>
          <a:p>
            <a:pPr marR="0" lvl="0" defTabSz="914400" eaLnBrk="1" fontAlgn="auto" latinLnBrk="0" hangingPunct="1">
              <a:lnSpc>
                <a:spcPct val="100000"/>
              </a:lnSpc>
              <a:spcBef>
                <a:spcPts val="0"/>
              </a:spcBef>
              <a:spcAft>
                <a:spcPts val="0"/>
              </a:spcAft>
              <a:buClrTx/>
              <a:buSzTx/>
              <a:tabLst/>
              <a:defRPr/>
            </a:pPr>
            <a:r>
              <a:rPr kumimoji="0" lang="en-US" sz="1000" b="0" i="0" u="none" strike="noStrike" kern="0" cap="none" spc="0" normalizeH="0" baseline="0" noProof="0" dirty="0">
                <a:ln>
                  <a:noFill/>
                </a:ln>
                <a:solidFill>
                  <a:prstClr val="black"/>
                </a:solidFill>
                <a:effectLst/>
                <a:uLnTx/>
                <a:uFillTx/>
              </a:rPr>
              <a:t>Station, samples, etc.</a:t>
            </a:r>
          </a:p>
        </p:txBody>
      </p:sp>
      <p:sp>
        <p:nvSpPr>
          <p:cNvPr id="169" name="Flowchart: Magnetic Disk 168"/>
          <p:cNvSpPr/>
          <p:nvPr/>
        </p:nvSpPr>
        <p:spPr>
          <a:xfrm>
            <a:off x="3193406" y="3776118"/>
            <a:ext cx="723955" cy="293946"/>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0" name="Rectangle 169"/>
          <p:cNvSpPr/>
          <p:nvPr/>
        </p:nvSpPr>
        <p:spPr>
          <a:xfrm>
            <a:off x="3069348" y="3161280"/>
            <a:ext cx="948132" cy="37965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rPr>
              <a:t>Older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rPr>
              <a:t>Published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rPr>
              <a:t>Maps</a:t>
            </a:r>
          </a:p>
        </p:txBody>
      </p:sp>
      <p:sp>
        <p:nvSpPr>
          <p:cNvPr id="171" name="Rectangle 170"/>
          <p:cNvSpPr/>
          <p:nvPr/>
        </p:nvSpPr>
        <p:spPr>
          <a:xfrm>
            <a:off x="1637661" y="4603838"/>
            <a:ext cx="4072702" cy="30178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rPr>
              <a:t>Supporting </a:t>
            </a:r>
            <a:r>
              <a:rPr kumimoji="0" lang="en-US" sz="1100" b="1" i="1" u="none" strike="noStrike" kern="0" cap="none" spc="0" normalizeH="0" baseline="0" noProof="0" dirty="0" err="1">
                <a:ln>
                  <a:noFill/>
                </a:ln>
                <a:solidFill>
                  <a:prstClr val="black"/>
                </a:solidFill>
                <a:effectLst/>
                <a:uLnTx/>
                <a:uFillTx/>
                <a:latin typeface="Calibri" panose="020F0502020204030204"/>
                <a:ea typeface="+mn-ea"/>
                <a:cs typeface="+mn-cs"/>
              </a:rPr>
              <a:t>GeoDatabases</a:t>
            </a:r>
            <a:endPar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2" name="Flowchart: Magnetic Disk 171"/>
          <p:cNvSpPr/>
          <p:nvPr/>
        </p:nvSpPr>
        <p:spPr>
          <a:xfrm>
            <a:off x="3160132" y="3706121"/>
            <a:ext cx="723955" cy="293946"/>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3" name="Rectangle 172"/>
          <p:cNvSpPr/>
          <p:nvPr/>
        </p:nvSpPr>
        <p:spPr>
          <a:xfrm>
            <a:off x="3124497" y="4073021"/>
            <a:ext cx="801404" cy="261610"/>
          </a:xfrm>
          <a:prstGeom prst="rect">
            <a:avLst/>
          </a:prstGeom>
        </p:spPr>
        <p:txBody>
          <a:bodyPr wrap="square">
            <a:spAutoFit/>
          </a:bodyPr>
          <a:lstStyle/>
          <a:p>
            <a:pPr algn="ctr"/>
            <a:r>
              <a:rPr lang="en-US" sz="1050" b="1" i="1" dirty="0">
                <a:solidFill>
                  <a:srgbClr val="002060"/>
                </a:solidFill>
                <a:ea typeface="Calibri" panose="020F0502020204030204" pitchFamily="34" charset="0"/>
                <a:cs typeface="Times New Roman" panose="02020603050405020304" pitchFamily="18" charset="0"/>
              </a:rPr>
              <a:t>many</a:t>
            </a:r>
          </a:p>
        </p:txBody>
      </p:sp>
      <p:sp>
        <p:nvSpPr>
          <p:cNvPr id="174" name="Rectangle 173"/>
          <p:cNvSpPr/>
          <p:nvPr/>
        </p:nvSpPr>
        <p:spPr>
          <a:xfrm>
            <a:off x="2948303" y="2738082"/>
            <a:ext cx="682966" cy="253916"/>
          </a:xfrm>
          <a:prstGeom prst="rect">
            <a:avLst/>
          </a:prstGeom>
        </p:spPr>
        <p:txBody>
          <a:bodyPr wrap="square">
            <a:spAutoFit/>
          </a:bodyPr>
          <a:lstStyle/>
          <a:p>
            <a:pPr algn="ctr"/>
            <a:r>
              <a:rPr lang="en-US" sz="1000" b="1" i="1" dirty="0">
                <a:solidFill>
                  <a:srgbClr val="002060"/>
                </a:solidFill>
                <a:ea typeface="Calibri" panose="020F0502020204030204" pitchFamily="34" charset="0"/>
                <a:cs typeface="Times New Roman" panose="02020603050405020304" pitchFamily="18" charset="0"/>
              </a:rPr>
              <a:t>convert</a:t>
            </a:r>
          </a:p>
        </p:txBody>
      </p:sp>
      <p:cxnSp>
        <p:nvCxnSpPr>
          <p:cNvPr id="175" name="Elbow Connector 152"/>
          <p:cNvCxnSpPr>
            <a:stCxn id="136" idx="3"/>
            <a:endCxn id="176" idx="1"/>
          </p:cNvCxnSpPr>
          <p:nvPr/>
        </p:nvCxnSpPr>
        <p:spPr>
          <a:xfrm flipV="1">
            <a:off x="8352537" y="3823513"/>
            <a:ext cx="254033" cy="4793"/>
          </a:xfrm>
          <a:prstGeom prst="straightConnector1">
            <a:avLst/>
          </a:prstGeom>
          <a:noFill/>
          <a:ln w="38100" cap="flat" cmpd="sng" algn="ctr">
            <a:solidFill>
              <a:sysClr val="windowText" lastClr="000000"/>
            </a:solidFill>
            <a:prstDash val="solid"/>
            <a:miter lim="800000"/>
            <a:tailEnd type="triangle"/>
          </a:ln>
          <a:effectLst/>
        </p:spPr>
      </p:cxnSp>
      <p:sp>
        <p:nvSpPr>
          <p:cNvPr id="176" name="Rectangle 175"/>
          <p:cNvSpPr/>
          <p:nvPr/>
        </p:nvSpPr>
        <p:spPr>
          <a:xfrm>
            <a:off x="8606570" y="3129248"/>
            <a:ext cx="349618" cy="1388531"/>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FFC000">
                    <a:lumMod val="50000"/>
                  </a:srgbClr>
                </a:solidFill>
                <a:effectLst/>
                <a:uLnTx/>
                <a:uFillTx/>
                <a:latin typeface="Calibri" panose="020F0502020204030204"/>
                <a:ea typeface="+mn-ea"/>
                <a:cs typeface="+mn-cs"/>
              </a:rPr>
              <a:t>             Public</a:t>
            </a:r>
          </a:p>
        </p:txBody>
      </p:sp>
      <p:sp>
        <p:nvSpPr>
          <p:cNvPr id="177" name="Rectangle 176"/>
          <p:cNvSpPr/>
          <p:nvPr/>
        </p:nvSpPr>
        <p:spPr>
          <a:xfrm>
            <a:off x="6037141" y="1384470"/>
            <a:ext cx="2296464" cy="541483"/>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algn="ctr"/>
            <a:endParaRPr lang="en-US" sz="1100" b="1" i="1" kern="0" dirty="0">
              <a:solidFill>
                <a:srgbClr val="FFC000">
                  <a:lumMod val="50000"/>
                </a:srgbClr>
              </a:solidFill>
              <a:latin typeface="Calibri" panose="020F0502020204030204"/>
            </a:endParaRPr>
          </a:p>
        </p:txBody>
      </p:sp>
      <p:sp>
        <p:nvSpPr>
          <p:cNvPr id="178" name="TextBox 177"/>
          <p:cNvSpPr txBox="1"/>
          <p:nvPr/>
        </p:nvSpPr>
        <p:spPr>
          <a:xfrm>
            <a:off x="6089223" y="1440876"/>
            <a:ext cx="220653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DGGS Website</a:t>
            </a:r>
          </a:p>
        </p:txBody>
      </p:sp>
      <p:cxnSp>
        <p:nvCxnSpPr>
          <p:cNvPr id="179" name="Elbow Connector 116"/>
          <p:cNvCxnSpPr>
            <a:endCxn id="177" idx="1"/>
          </p:cNvCxnSpPr>
          <p:nvPr/>
        </p:nvCxnSpPr>
        <p:spPr>
          <a:xfrm>
            <a:off x="2410287" y="1642530"/>
            <a:ext cx="3626854" cy="12682"/>
          </a:xfrm>
          <a:prstGeom prst="straightConnector1">
            <a:avLst/>
          </a:prstGeom>
          <a:noFill/>
          <a:ln w="38100" cap="flat" cmpd="sng" algn="ctr">
            <a:solidFill>
              <a:sysClr val="windowText" lastClr="000000"/>
            </a:solidFill>
            <a:prstDash val="solid"/>
            <a:miter lim="800000"/>
            <a:tailEnd type="triangle"/>
          </a:ln>
          <a:effectLst/>
        </p:spPr>
      </p:cxnSp>
      <p:sp>
        <p:nvSpPr>
          <p:cNvPr id="180" name="Rectangle 179"/>
          <p:cNvSpPr/>
          <p:nvPr/>
        </p:nvSpPr>
        <p:spPr>
          <a:xfrm>
            <a:off x="4410464" y="1785487"/>
            <a:ext cx="1285777" cy="2633075"/>
          </a:xfrm>
          <a:prstGeom prst="rect">
            <a:avLst/>
          </a:prstGeom>
          <a:solidFill>
            <a:sysClr val="window" lastClr="FFFFFF">
              <a:lumMod val="95000"/>
            </a:sysClr>
          </a:solidFill>
          <a:ln w="38100" cap="flat" cmpd="sng" algn="ctr">
            <a:solidFill>
              <a:sysClr val="windowText" lastClr="000000">
                <a:lumMod val="75000"/>
                <a:lumOff val="25000"/>
              </a:sysClr>
            </a:solidFill>
            <a:prstDash val="solid"/>
            <a:miter lim="800000"/>
          </a:ln>
          <a:effectLst/>
        </p:spPr>
        <p:txBody>
          <a:bodyPr vert="vert270" rtlCol="0" anchor="t" anchorCtr="0"/>
          <a:lstStyle/>
          <a:p>
            <a:pPr algn="ctr"/>
            <a:r>
              <a:rPr lang="en-US" sz="1100" b="1" i="1" kern="0" dirty="0">
                <a:solidFill>
                  <a:srgbClr val="FFC000">
                    <a:lumMod val="50000"/>
                  </a:srgbClr>
                </a:solidFill>
                <a:latin typeface="Calibri" panose="020F0502020204030204"/>
              </a:rPr>
              <a:t>             </a:t>
            </a:r>
          </a:p>
        </p:txBody>
      </p:sp>
      <p:sp>
        <p:nvSpPr>
          <p:cNvPr id="181" name="Flowchart: Magnetic Disk 180"/>
          <p:cNvSpPr/>
          <p:nvPr/>
        </p:nvSpPr>
        <p:spPr>
          <a:xfrm>
            <a:off x="4554874" y="2261929"/>
            <a:ext cx="1040580" cy="715525"/>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err="1">
                <a:ln>
                  <a:noFill/>
                </a:ln>
                <a:solidFill>
                  <a:prstClr val="black"/>
                </a:solidFill>
                <a:effectLst/>
                <a:uLnTx/>
                <a:uFillTx/>
                <a:latin typeface="Calibri" panose="020F0502020204030204"/>
                <a:ea typeface="+mn-ea"/>
                <a:cs typeface="+mn-cs"/>
              </a:rPr>
              <a:t>GeMS</a:t>
            </a:r>
            <a:r>
              <a:rPr kumimoji="0" lang="en-US" sz="1050" b="1" i="0" u="none" strike="noStrike" kern="0" cap="none" spc="0" normalizeH="0" baseline="0" noProof="0" dirty="0">
                <a:ln>
                  <a:noFill/>
                </a:ln>
                <a:solidFill>
                  <a:prstClr val="black"/>
                </a:solidFill>
                <a:effectLst/>
                <a:uLnTx/>
                <a:uFillTx/>
                <a:latin typeface="Calibri" panose="020F0502020204030204"/>
                <a:ea typeface="+mn-ea"/>
                <a:cs typeface="+mn-cs"/>
              </a:rPr>
              <a:t>-DGGS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kern="0" dirty="0" err="1">
                <a:solidFill>
                  <a:prstClr val="black"/>
                </a:solidFill>
                <a:latin typeface="Calibri" panose="020F0502020204030204"/>
              </a:rPr>
              <a:t>MulitMap</a:t>
            </a:r>
            <a:endParaRPr kumimoji="0" lang="en-US" sz="105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2" name="Rectangle 181"/>
          <p:cNvSpPr/>
          <p:nvPr/>
        </p:nvSpPr>
        <p:spPr>
          <a:xfrm>
            <a:off x="4491938" y="1785487"/>
            <a:ext cx="1166452" cy="495784"/>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a:ea typeface="+mn-ea"/>
                <a:cs typeface="+mn-cs"/>
              </a:rPr>
              <a:t>Gems-DGGS Database</a:t>
            </a:r>
          </a:p>
        </p:txBody>
      </p:sp>
      <p:sp>
        <p:nvSpPr>
          <p:cNvPr id="183" name="Rectangle 182"/>
          <p:cNvSpPr/>
          <p:nvPr/>
        </p:nvSpPr>
        <p:spPr>
          <a:xfrm>
            <a:off x="4443147" y="3877828"/>
            <a:ext cx="1202572" cy="5078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rPr>
              <a:t>Schema: gems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rPr>
              <a:t>Datum: NAD83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rPr>
              <a:t>Projection: AK Albers</a:t>
            </a:r>
          </a:p>
        </p:txBody>
      </p:sp>
      <p:sp>
        <p:nvSpPr>
          <p:cNvPr id="184" name="Rectangle 183"/>
          <p:cNvSpPr/>
          <p:nvPr/>
        </p:nvSpPr>
        <p:spPr>
          <a:xfrm>
            <a:off x="4423734" y="3107729"/>
            <a:ext cx="1254162" cy="680902"/>
          </a:xfrm>
          <a:prstGeom prst="rect">
            <a:avLst/>
          </a:prstGeom>
          <a:noFill/>
          <a:ln w="12700"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All Individual Map Features.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Single gems schema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Edge Issues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Overlap NOT adjusted</a:t>
            </a:r>
          </a:p>
        </p:txBody>
      </p:sp>
      <p:sp>
        <p:nvSpPr>
          <p:cNvPr id="185" name="Rectangle 184"/>
          <p:cNvSpPr/>
          <p:nvPr/>
        </p:nvSpPr>
        <p:spPr>
          <a:xfrm rot="16200000">
            <a:off x="2277035" y="1962382"/>
            <a:ext cx="752129" cy="276999"/>
          </a:xfrm>
          <a:prstGeom prst="rect">
            <a:avLst/>
          </a:prstGeom>
        </p:spPr>
        <p:txBody>
          <a:bodyPr wrap="none">
            <a:spAutoFit/>
          </a:bodyPr>
          <a:lstStyle/>
          <a:p>
            <a:r>
              <a:rPr lang="en-US" sz="1200" kern="0" dirty="0">
                <a:solidFill>
                  <a:prstClr val="black"/>
                </a:solidFill>
              </a:rPr>
              <a:t>PUBLISH </a:t>
            </a:r>
            <a:endParaRPr lang="en-US" sz="1200" dirty="0"/>
          </a:p>
        </p:txBody>
      </p:sp>
      <p:cxnSp>
        <p:nvCxnSpPr>
          <p:cNvPr id="186" name="Elbow Connector 185"/>
          <p:cNvCxnSpPr>
            <a:stCxn id="132" idx="0"/>
            <a:endCxn id="181" idx="2"/>
          </p:cNvCxnSpPr>
          <p:nvPr/>
        </p:nvCxnSpPr>
        <p:spPr>
          <a:xfrm rot="5400000" flipH="1" flipV="1">
            <a:off x="3861919" y="2301188"/>
            <a:ext cx="374451" cy="1011460"/>
          </a:xfrm>
          <a:prstGeom prst="bentConnector2">
            <a:avLst/>
          </a:prstGeom>
          <a:noFill/>
          <a:ln w="38100" cap="flat" cmpd="sng" algn="ctr">
            <a:solidFill>
              <a:sysClr val="windowText" lastClr="000000"/>
            </a:solidFill>
            <a:prstDash val="solid"/>
            <a:miter lim="800000"/>
            <a:tailEnd type="triangle"/>
          </a:ln>
          <a:effectLst/>
        </p:spPr>
      </p:cxnSp>
      <p:cxnSp>
        <p:nvCxnSpPr>
          <p:cNvPr id="187" name="Elbow Connector 152"/>
          <p:cNvCxnSpPr>
            <a:stCxn id="177" idx="3"/>
            <a:endCxn id="176" idx="1"/>
          </p:cNvCxnSpPr>
          <p:nvPr/>
        </p:nvCxnSpPr>
        <p:spPr>
          <a:xfrm>
            <a:off x="8333605" y="1655212"/>
            <a:ext cx="272965" cy="2168301"/>
          </a:xfrm>
          <a:prstGeom prst="bentConnector3">
            <a:avLst>
              <a:gd name="adj1" fmla="val 50000"/>
            </a:avLst>
          </a:prstGeom>
          <a:noFill/>
          <a:ln w="38100" cap="flat" cmpd="sng" algn="ctr">
            <a:solidFill>
              <a:sysClr val="windowText" lastClr="000000"/>
            </a:solidFill>
            <a:prstDash val="solid"/>
            <a:miter lim="800000"/>
            <a:tailEnd type="triangle"/>
          </a:ln>
          <a:effectLst/>
        </p:spPr>
      </p:cxnSp>
      <p:sp>
        <p:nvSpPr>
          <p:cNvPr id="189" name="Title 1"/>
          <p:cNvSpPr txBox="1">
            <a:spLocks/>
          </p:cNvSpPr>
          <p:nvPr/>
        </p:nvSpPr>
        <p:spPr>
          <a:xfrm>
            <a:off x="265807" y="503323"/>
            <a:ext cx="8569852" cy="6324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t>AK </a:t>
            </a:r>
            <a:r>
              <a:rPr lang="en-US" sz="3200" dirty="0" err="1" smtClean="0"/>
              <a:t>GeMS</a:t>
            </a:r>
            <a:r>
              <a:rPr lang="en-US" sz="3200" dirty="0" smtClean="0"/>
              <a:t> </a:t>
            </a:r>
            <a:r>
              <a:rPr lang="en-US" sz="3200" dirty="0"/>
              <a:t>focused Geologic Mapping System</a:t>
            </a:r>
          </a:p>
        </p:txBody>
      </p:sp>
      <p:sp>
        <p:nvSpPr>
          <p:cNvPr id="62" name="Rectangle 61"/>
          <p:cNvSpPr/>
          <p:nvPr/>
        </p:nvSpPr>
        <p:spPr>
          <a:xfrm>
            <a:off x="2745552" y="1368870"/>
            <a:ext cx="3151615" cy="246221"/>
          </a:xfrm>
          <a:prstGeom prst="rect">
            <a:avLst/>
          </a:prstGeom>
        </p:spPr>
        <p:txBody>
          <a:bodyPr wrap="square">
            <a:spAutoFit/>
          </a:bodyPr>
          <a:lstStyle/>
          <a:p>
            <a:pPr algn="ctr"/>
            <a:r>
              <a:rPr lang="en-US" sz="1000" b="1" i="1" dirty="0">
                <a:solidFill>
                  <a:srgbClr val="002060"/>
                </a:solidFill>
                <a:ea typeface="Calibri" panose="020F0502020204030204" pitchFamily="34" charset="0"/>
                <a:cs typeface="Times New Roman" panose="02020603050405020304" pitchFamily="18" charset="0"/>
              </a:rPr>
              <a:t>Map pdf &amp; single map </a:t>
            </a:r>
            <a:r>
              <a:rPr lang="en-US" sz="1000" b="1" i="1" dirty="0" err="1">
                <a:solidFill>
                  <a:srgbClr val="002060"/>
                </a:solidFill>
                <a:ea typeface="Calibri" panose="020F0502020204030204" pitchFamily="34" charset="0"/>
                <a:cs typeface="Times New Roman" panose="02020603050405020304" pitchFamily="18" charset="0"/>
              </a:rPr>
              <a:t>GeMS</a:t>
            </a:r>
            <a:r>
              <a:rPr lang="en-US" sz="1000" b="1" i="1" dirty="0">
                <a:solidFill>
                  <a:srgbClr val="002060"/>
                </a:solidFill>
                <a:ea typeface="Calibri" panose="020F0502020204030204" pitchFamily="34" charset="0"/>
                <a:cs typeface="Times New Roman" panose="02020603050405020304" pitchFamily="18" charset="0"/>
              </a:rPr>
              <a:t> File Geodatabase </a:t>
            </a:r>
          </a:p>
        </p:txBody>
      </p:sp>
      <p:sp>
        <p:nvSpPr>
          <p:cNvPr id="63" name="Rectangle 62"/>
          <p:cNvSpPr/>
          <p:nvPr/>
        </p:nvSpPr>
        <p:spPr>
          <a:xfrm>
            <a:off x="3210818" y="2189650"/>
            <a:ext cx="1545222" cy="400110"/>
          </a:xfrm>
          <a:prstGeom prst="rect">
            <a:avLst/>
          </a:prstGeom>
        </p:spPr>
        <p:txBody>
          <a:bodyPr wrap="square">
            <a:spAutoFit/>
          </a:bodyPr>
          <a:lstStyle/>
          <a:p>
            <a:pPr algn="ctr"/>
            <a:r>
              <a:rPr lang="en-US" sz="1000" b="1" i="1" dirty="0" smtClean="0">
                <a:solidFill>
                  <a:srgbClr val="002060"/>
                </a:solidFill>
                <a:ea typeface="Calibri" panose="020F0502020204030204" pitchFamily="34" charset="0"/>
                <a:cs typeface="Times New Roman" panose="02020603050405020304" pitchFamily="18" charset="0"/>
              </a:rPr>
              <a:t>Converted</a:t>
            </a:r>
          </a:p>
          <a:p>
            <a:pPr algn="ctr"/>
            <a:r>
              <a:rPr lang="en-US" sz="1000" b="1" i="1" dirty="0" smtClean="0">
                <a:solidFill>
                  <a:srgbClr val="002060"/>
                </a:solidFill>
                <a:ea typeface="Calibri" panose="020F0502020204030204" pitchFamily="34" charset="0"/>
                <a:cs typeface="Times New Roman" panose="02020603050405020304" pitchFamily="18" charset="0"/>
              </a:rPr>
              <a:t>&amp; loaded</a:t>
            </a:r>
            <a:endParaRPr lang="en-US" sz="1000" b="1" i="1" dirty="0">
              <a:solidFill>
                <a:srgbClr val="002060"/>
              </a:solidFill>
              <a:ea typeface="Calibri" panose="020F0502020204030204" pitchFamily="34" charset="0"/>
              <a:cs typeface="Times New Roman" panose="02020603050405020304" pitchFamily="18" charset="0"/>
            </a:endParaRPr>
          </a:p>
        </p:txBody>
      </p:sp>
      <p:sp>
        <p:nvSpPr>
          <p:cNvPr id="64" name="Rectangle 63"/>
          <p:cNvSpPr/>
          <p:nvPr/>
        </p:nvSpPr>
        <p:spPr>
          <a:xfrm>
            <a:off x="328819" y="2379165"/>
            <a:ext cx="801404" cy="253916"/>
          </a:xfrm>
          <a:prstGeom prst="rect">
            <a:avLst/>
          </a:prstGeom>
        </p:spPr>
        <p:txBody>
          <a:bodyPr wrap="square">
            <a:spAutoFit/>
          </a:bodyPr>
          <a:lstStyle/>
          <a:p>
            <a:pPr algn="ctr"/>
            <a:r>
              <a:rPr lang="en-US" sz="1000" b="1" i="1" dirty="0">
                <a:solidFill>
                  <a:srgbClr val="002060"/>
                </a:solidFill>
                <a:ea typeface="Calibri" panose="020F0502020204030204" pitchFamily="34" charset="0"/>
                <a:cs typeface="Times New Roman" panose="02020603050405020304" pitchFamily="18" charset="0"/>
              </a:rPr>
              <a:t>load</a:t>
            </a:r>
          </a:p>
        </p:txBody>
      </p:sp>
      <p:sp>
        <p:nvSpPr>
          <p:cNvPr id="65" name="Rectangle 64"/>
          <p:cNvSpPr/>
          <p:nvPr/>
        </p:nvSpPr>
        <p:spPr>
          <a:xfrm>
            <a:off x="1803182" y="3928907"/>
            <a:ext cx="801404" cy="553998"/>
          </a:xfrm>
          <a:prstGeom prst="rect">
            <a:avLst/>
          </a:prstGeom>
        </p:spPr>
        <p:txBody>
          <a:bodyPr wrap="square">
            <a:spAutoFit/>
          </a:bodyPr>
          <a:lstStyle/>
          <a:p>
            <a:r>
              <a:rPr lang="en-US" sz="1000" b="1" i="1" dirty="0">
                <a:solidFill>
                  <a:srgbClr val="002060"/>
                </a:solidFill>
                <a:ea typeface="Calibri" panose="020F0502020204030204" pitchFamily="34" charset="0"/>
                <a:cs typeface="Times New Roman" panose="02020603050405020304" pitchFamily="18" charset="0"/>
              </a:rPr>
              <a:t>Reference</a:t>
            </a:r>
          </a:p>
          <a:p>
            <a:r>
              <a:rPr lang="en-US" sz="1000" b="1" i="1" dirty="0">
                <a:solidFill>
                  <a:srgbClr val="002060"/>
                </a:solidFill>
                <a:ea typeface="Calibri" panose="020F0502020204030204" pitchFamily="34" charset="0"/>
                <a:cs typeface="Times New Roman" panose="02020603050405020304" pitchFamily="18" charset="0"/>
              </a:rPr>
              <a:t>Join &amp;</a:t>
            </a:r>
          </a:p>
          <a:p>
            <a:r>
              <a:rPr lang="en-US" sz="1000" b="1" i="1" dirty="0">
                <a:solidFill>
                  <a:srgbClr val="002060"/>
                </a:solidFill>
                <a:ea typeface="Calibri" panose="020F0502020204030204" pitchFamily="34" charset="0"/>
                <a:cs typeface="Times New Roman" panose="02020603050405020304" pitchFamily="18" charset="0"/>
              </a:rPr>
              <a:t>Relate</a:t>
            </a:r>
          </a:p>
        </p:txBody>
      </p:sp>
      <p:sp>
        <p:nvSpPr>
          <p:cNvPr id="66" name="Rectangle 65"/>
          <p:cNvSpPr/>
          <p:nvPr/>
        </p:nvSpPr>
        <p:spPr>
          <a:xfrm>
            <a:off x="1082388" y="4970421"/>
            <a:ext cx="801404" cy="253916"/>
          </a:xfrm>
          <a:prstGeom prst="rect">
            <a:avLst/>
          </a:prstGeom>
        </p:spPr>
        <p:txBody>
          <a:bodyPr wrap="square">
            <a:spAutoFit/>
          </a:bodyPr>
          <a:lstStyle/>
          <a:p>
            <a:pPr algn="ctr"/>
            <a:r>
              <a:rPr lang="en-US" sz="1000" b="1" i="1" dirty="0">
                <a:solidFill>
                  <a:srgbClr val="002060"/>
                </a:solidFill>
                <a:ea typeface="Calibri" panose="020F0502020204030204" pitchFamily="34" charset="0"/>
                <a:cs typeface="Times New Roman" panose="02020603050405020304" pitchFamily="18" charset="0"/>
              </a:rPr>
              <a:t>load</a:t>
            </a:r>
          </a:p>
        </p:txBody>
      </p:sp>
      <p:sp>
        <p:nvSpPr>
          <p:cNvPr id="67" name="Rectangle 66"/>
          <p:cNvSpPr/>
          <p:nvPr/>
        </p:nvSpPr>
        <p:spPr>
          <a:xfrm>
            <a:off x="3488036" y="2738082"/>
            <a:ext cx="857071" cy="246221"/>
          </a:xfrm>
          <a:prstGeom prst="rect">
            <a:avLst/>
          </a:prstGeom>
        </p:spPr>
        <p:txBody>
          <a:bodyPr wrap="square">
            <a:spAutoFit/>
          </a:bodyPr>
          <a:lstStyle/>
          <a:p>
            <a:pPr algn="ctr"/>
            <a:r>
              <a:rPr lang="en-US" sz="1000" b="1" i="1" dirty="0">
                <a:solidFill>
                  <a:srgbClr val="002060"/>
                </a:solidFill>
                <a:ea typeface="Calibri" panose="020F0502020204030204" pitchFamily="34" charset="0"/>
                <a:cs typeface="Times New Roman" panose="02020603050405020304" pitchFamily="18" charset="0"/>
              </a:rPr>
              <a:t>to AK </a:t>
            </a:r>
            <a:r>
              <a:rPr lang="en-US" sz="1000" b="1" i="1" dirty="0" err="1">
                <a:solidFill>
                  <a:srgbClr val="002060"/>
                </a:solidFill>
                <a:ea typeface="Calibri" panose="020F0502020204030204" pitchFamily="34" charset="0"/>
                <a:cs typeface="Times New Roman" panose="02020603050405020304" pitchFamily="18" charset="0"/>
              </a:rPr>
              <a:t>GeMS</a:t>
            </a:r>
            <a:endParaRPr lang="en-US" sz="1000" b="1" i="1" dirty="0">
              <a:solidFill>
                <a:srgbClr val="002060"/>
              </a:solidFill>
              <a:ea typeface="Calibri" panose="020F0502020204030204" pitchFamily="34" charset="0"/>
              <a:cs typeface="Times New Roman" panose="02020603050405020304" pitchFamily="18" charset="0"/>
            </a:endParaRPr>
          </a:p>
        </p:txBody>
      </p:sp>
      <p:sp>
        <p:nvSpPr>
          <p:cNvPr id="69" name="Rectangle 68"/>
          <p:cNvSpPr/>
          <p:nvPr/>
        </p:nvSpPr>
        <p:spPr>
          <a:xfrm>
            <a:off x="1286173" y="2762000"/>
            <a:ext cx="985127" cy="52498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Calibri" panose="020F0502020204030204"/>
                <a:ea typeface="+mn-ea"/>
                <a:cs typeface="+mn-cs"/>
              </a:rPr>
              <a:t>AK GEMS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b="1" i="1" kern="0" dirty="0">
                <a:solidFill>
                  <a:prstClr val="black"/>
                </a:solidFill>
                <a:latin typeface="Calibri" panose="020F0502020204030204"/>
              </a:rPr>
              <a:t>File </a:t>
            </a:r>
            <a:r>
              <a:rPr lang="en-US" sz="1050" b="1" i="1" kern="0" dirty="0" err="1">
                <a:solidFill>
                  <a:prstClr val="black"/>
                </a:solidFill>
                <a:latin typeface="Calibri" panose="020F0502020204030204"/>
              </a:rPr>
              <a:t>GeoDB</a:t>
            </a:r>
            <a:endParaRPr kumimoji="0" lang="en-US" sz="105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0" name="Flowchart: Magnetic Disk 69"/>
          <p:cNvSpPr/>
          <p:nvPr/>
        </p:nvSpPr>
        <p:spPr>
          <a:xfrm>
            <a:off x="1340581" y="2325651"/>
            <a:ext cx="941231" cy="293946"/>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4" name="Flowchart: Magnetic Disk 153"/>
          <p:cNvSpPr/>
          <p:nvPr/>
        </p:nvSpPr>
        <p:spPr>
          <a:xfrm>
            <a:off x="1296378" y="2274134"/>
            <a:ext cx="941231" cy="293946"/>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1" name="Flowchart: Magnetic Disk 70"/>
          <p:cNvSpPr/>
          <p:nvPr/>
        </p:nvSpPr>
        <p:spPr>
          <a:xfrm>
            <a:off x="1252952" y="3340345"/>
            <a:ext cx="941231" cy="293946"/>
          </a:xfrm>
          <a:prstGeom prst="flowChartMagneticDisk">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487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571401" y="4419600"/>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DGGS</a:t>
            </a:r>
          </a:p>
          <a:p>
            <a:pPr algn="ctr"/>
            <a:r>
              <a:rPr lang="en-US" sz="1600" dirty="0"/>
              <a:t>Website</a:t>
            </a:r>
          </a:p>
        </p:txBody>
      </p:sp>
      <p:sp>
        <p:nvSpPr>
          <p:cNvPr id="34" name="Flowchart: Magnetic Disk 33"/>
          <p:cNvSpPr/>
          <p:nvPr/>
        </p:nvSpPr>
        <p:spPr>
          <a:xfrm>
            <a:off x="2982197" y="1548232"/>
            <a:ext cx="1377542" cy="8382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02060"/>
              </a:solidFill>
            </a:endParaRPr>
          </a:p>
        </p:txBody>
      </p:sp>
      <p:sp>
        <p:nvSpPr>
          <p:cNvPr id="32" name="Flowchart: Magnetic Disk 31"/>
          <p:cNvSpPr/>
          <p:nvPr/>
        </p:nvSpPr>
        <p:spPr>
          <a:xfrm>
            <a:off x="2905997" y="1472032"/>
            <a:ext cx="1377542" cy="8382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02060"/>
              </a:solidFill>
            </a:endParaRPr>
          </a:p>
        </p:txBody>
      </p:sp>
      <p:sp>
        <p:nvSpPr>
          <p:cNvPr id="2" name="Title 1"/>
          <p:cNvSpPr>
            <a:spLocks noGrp="1"/>
          </p:cNvSpPr>
          <p:nvPr>
            <p:ph type="title"/>
          </p:nvPr>
        </p:nvSpPr>
        <p:spPr>
          <a:xfrm>
            <a:off x="228600" y="382128"/>
            <a:ext cx="8659730" cy="709551"/>
          </a:xfrm>
        </p:spPr>
        <p:txBody>
          <a:bodyPr vert="horz" lIns="91440" tIns="45720" rIns="91440" bIns="45720" rtlCol="0" anchor="b">
            <a:noAutofit/>
          </a:bodyPr>
          <a:lstStyle/>
          <a:p>
            <a:pPr algn="ctr"/>
            <a:r>
              <a:rPr lang="en-US" sz="3200" dirty="0"/>
              <a:t>Alaska DGGS Geologic Mapping System Products </a:t>
            </a:r>
          </a:p>
        </p:txBody>
      </p:sp>
      <p:cxnSp>
        <p:nvCxnSpPr>
          <p:cNvPr id="27" name="Elbow Connector 26"/>
          <p:cNvCxnSpPr>
            <a:stCxn id="25" idx="4"/>
            <a:endCxn id="19" idx="2"/>
          </p:cNvCxnSpPr>
          <p:nvPr/>
        </p:nvCxnSpPr>
        <p:spPr>
          <a:xfrm>
            <a:off x="1758542" y="1804184"/>
            <a:ext cx="1080157" cy="107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9" idx="4"/>
            <a:endCxn id="30" idx="2"/>
          </p:cNvCxnSpPr>
          <p:nvPr/>
        </p:nvCxnSpPr>
        <p:spPr>
          <a:xfrm>
            <a:off x="4216241" y="1814932"/>
            <a:ext cx="13552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9" idx="4"/>
            <a:endCxn id="105" idx="1"/>
          </p:cNvCxnSpPr>
          <p:nvPr/>
        </p:nvCxnSpPr>
        <p:spPr>
          <a:xfrm>
            <a:off x="4216241" y="1814932"/>
            <a:ext cx="1461624" cy="1431684"/>
          </a:xfrm>
          <a:prstGeom prst="bentConnector3">
            <a:avLst>
              <a:gd name="adj1" fmla="val 189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Flowchart: Magnetic Disk 2"/>
          <p:cNvSpPr/>
          <p:nvPr/>
        </p:nvSpPr>
        <p:spPr>
          <a:xfrm>
            <a:off x="5550879" y="4314846"/>
            <a:ext cx="1377542" cy="8382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Single Map </a:t>
            </a:r>
            <a:r>
              <a:rPr lang="en-US" sz="1050" dirty="0" err="1">
                <a:solidFill>
                  <a:srgbClr val="002060"/>
                </a:solidFill>
              </a:rPr>
              <a:t>GeMS</a:t>
            </a:r>
            <a:r>
              <a:rPr lang="en-US" sz="1050" dirty="0">
                <a:solidFill>
                  <a:srgbClr val="002060"/>
                </a:solidFill>
              </a:rPr>
              <a:t> </a:t>
            </a:r>
          </a:p>
          <a:p>
            <a:pPr algn="ctr"/>
            <a:r>
              <a:rPr lang="en-US" sz="1050" dirty="0">
                <a:solidFill>
                  <a:srgbClr val="002060"/>
                </a:solidFill>
              </a:rPr>
              <a:t>Archive</a:t>
            </a:r>
          </a:p>
          <a:p>
            <a:pPr algn="ctr"/>
            <a:r>
              <a:rPr lang="en-US" sz="1050" dirty="0">
                <a:solidFill>
                  <a:srgbClr val="002060"/>
                </a:solidFill>
              </a:rPr>
              <a:t>Geodatabase</a:t>
            </a:r>
          </a:p>
        </p:txBody>
      </p:sp>
      <p:sp>
        <p:nvSpPr>
          <p:cNvPr id="19" name="Flowchart: Magnetic Disk 18"/>
          <p:cNvSpPr/>
          <p:nvPr/>
        </p:nvSpPr>
        <p:spPr>
          <a:xfrm>
            <a:off x="2838699" y="1395832"/>
            <a:ext cx="1377542" cy="8382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Single Map </a:t>
            </a:r>
            <a:r>
              <a:rPr lang="en-US" sz="1050" dirty="0" err="1">
                <a:solidFill>
                  <a:srgbClr val="002060"/>
                </a:solidFill>
              </a:rPr>
              <a:t>GeMS</a:t>
            </a:r>
            <a:r>
              <a:rPr lang="en-US" sz="1050" dirty="0">
                <a:solidFill>
                  <a:srgbClr val="002060"/>
                </a:solidFill>
              </a:rPr>
              <a:t> Production</a:t>
            </a:r>
          </a:p>
          <a:p>
            <a:pPr algn="ctr"/>
            <a:r>
              <a:rPr lang="en-US" sz="1050" dirty="0">
                <a:solidFill>
                  <a:srgbClr val="002060"/>
                </a:solidFill>
              </a:rPr>
              <a:t>Geodatabases</a:t>
            </a:r>
          </a:p>
        </p:txBody>
      </p:sp>
      <p:sp>
        <p:nvSpPr>
          <p:cNvPr id="30" name="Flowchart: Magnetic Disk 29"/>
          <p:cNvSpPr/>
          <p:nvPr/>
        </p:nvSpPr>
        <p:spPr>
          <a:xfrm>
            <a:off x="5571502" y="1395832"/>
            <a:ext cx="1377542" cy="8382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Multi Map </a:t>
            </a:r>
            <a:r>
              <a:rPr lang="en-US" sz="1050" dirty="0" err="1">
                <a:solidFill>
                  <a:srgbClr val="002060"/>
                </a:solidFill>
              </a:rPr>
              <a:t>GeMS</a:t>
            </a:r>
            <a:endParaRPr lang="en-US" sz="1050" b="1" dirty="0">
              <a:solidFill>
                <a:srgbClr val="002060"/>
              </a:solidFill>
            </a:endParaRPr>
          </a:p>
          <a:p>
            <a:pPr algn="ctr"/>
            <a:r>
              <a:rPr lang="en-US" sz="1050" dirty="0">
                <a:solidFill>
                  <a:srgbClr val="002060"/>
                </a:solidFill>
              </a:rPr>
              <a:t>Repository Geodatabase</a:t>
            </a:r>
          </a:p>
        </p:txBody>
      </p:sp>
      <p:sp>
        <p:nvSpPr>
          <p:cNvPr id="42" name="Flowchart: Magnetic Disk 41"/>
          <p:cNvSpPr/>
          <p:nvPr/>
        </p:nvSpPr>
        <p:spPr>
          <a:xfrm>
            <a:off x="5589568" y="5803548"/>
            <a:ext cx="1377542" cy="838200"/>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Single Map </a:t>
            </a:r>
            <a:r>
              <a:rPr lang="en-US" sz="1050" dirty="0" err="1">
                <a:solidFill>
                  <a:srgbClr val="002060"/>
                </a:solidFill>
              </a:rPr>
              <a:t>GeMS</a:t>
            </a:r>
            <a:r>
              <a:rPr lang="en-US" sz="1050" dirty="0">
                <a:solidFill>
                  <a:srgbClr val="002060"/>
                </a:solidFill>
              </a:rPr>
              <a:t> </a:t>
            </a:r>
          </a:p>
          <a:p>
            <a:pPr algn="ctr"/>
            <a:r>
              <a:rPr lang="en-US" sz="1050" dirty="0">
                <a:solidFill>
                  <a:srgbClr val="002060"/>
                </a:solidFill>
              </a:rPr>
              <a:t>Archive</a:t>
            </a:r>
          </a:p>
          <a:p>
            <a:pPr algn="ctr"/>
            <a:r>
              <a:rPr lang="en-US" sz="1050" dirty="0">
                <a:solidFill>
                  <a:srgbClr val="002060"/>
                </a:solidFill>
              </a:rPr>
              <a:t>Geodatabase</a:t>
            </a:r>
          </a:p>
        </p:txBody>
      </p:sp>
      <p:cxnSp>
        <p:nvCxnSpPr>
          <p:cNvPr id="43" name="Elbow Connector 32"/>
          <p:cNvCxnSpPr>
            <a:stCxn id="105" idx="3"/>
            <a:endCxn id="119" idx="1"/>
          </p:cNvCxnSpPr>
          <p:nvPr/>
        </p:nvCxnSpPr>
        <p:spPr>
          <a:xfrm>
            <a:off x="6842680" y="3246616"/>
            <a:ext cx="701120" cy="5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2" name="Pentagon 51"/>
          <p:cNvSpPr/>
          <p:nvPr/>
        </p:nvSpPr>
        <p:spPr>
          <a:xfrm>
            <a:off x="7543800" y="1458355"/>
            <a:ext cx="1524000" cy="713152"/>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Geologic</a:t>
            </a:r>
          </a:p>
          <a:p>
            <a:pPr algn="ctr"/>
            <a:r>
              <a:rPr lang="en-US" sz="1200" dirty="0">
                <a:solidFill>
                  <a:schemeClr val="tx1"/>
                </a:solidFill>
              </a:rPr>
              <a:t>Feature</a:t>
            </a:r>
          </a:p>
          <a:p>
            <a:pPr algn="ctr"/>
            <a:r>
              <a:rPr lang="en-US" sz="1200" dirty="0" smtClean="0">
                <a:solidFill>
                  <a:schemeClr val="tx1"/>
                </a:solidFill>
              </a:rPr>
              <a:t>Services &amp; Apps</a:t>
            </a:r>
            <a:endParaRPr lang="en-US" sz="1200" dirty="0">
              <a:solidFill>
                <a:schemeClr val="tx1"/>
              </a:solidFill>
            </a:endParaRPr>
          </a:p>
        </p:txBody>
      </p:sp>
      <p:cxnSp>
        <p:nvCxnSpPr>
          <p:cNvPr id="53" name="Elbow Connector 32"/>
          <p:cNvCxnSpPr>
            <a:stCxn id="30" idx="4"/>
            <a:endCxn id="52" idx="1"/>
          </p:cNvCxnSpPr>
          <p:nvPr/>
        </p:nvCxnSpPr>
        <p:spPr>
          <a:xfrm flipV="1">
            <a:off x="6949044" y="1814931"/>
            <a:ext cx="59475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Flowchart: Magnetic Disk 28"/>
          <p:cNvSpPr/>
          <p:nvPr/>
        </p:nvSpPr>
        <p:spPr>
          <a:xfrm>
            <a:off x="524498" y="1547467"/>
            <a:ext cx="1377542" cy="8382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02060"/>
              </a:solidFill>
            </a:endParaRPr>
          </a:p>
        </p:txBody>
      </p:sp>
      <p:sp>
        <p:nvSpPr>
          <p:cNvPr id="31" name="Flowchart: Magnetic Disk 30"/>
          <p:cNvSpPr/>
          <p:nvPr/>
        </p:nvSpPr>
        <p:spPr>
          <a:xfrm>
            <a:off x="448298" y="1471267"/>
            <a:ext cx="1377542" cy="8382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002060"/>
              </a:solidFill>
            </a:endParaRPr>
          </a:p>
        </p:txBody>
      </p:sp>
      <p:sp>
        <p:nvSpPr>
          <p:cNvPr id="25" name="Flowchart: Magnetic Disk 24"/>
          <p:cNvSpPr/>
          <p:nvPr/>
        </p:nvSpPr>
        <p:spPr>
          <a:xfrm>
            <a:off x="381000" y="1385084"/>
            <a:ext cx="1377542" cy="8382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Field Event</a:t>
            </a:r>
          </a:p>
          <a:p>
            <a:pPr algn="ctr"/>
            <a:r>
              <a:rPr lang="en-US" sz="1050" dirty="0">
                <a:solidFill>
                  <a:srgbClr val="002060"/>
                </a:solidFill>
              </a:rPr>
              <a:t>Geodatabases</a:t>
            </a:r>
          </a:p>
        </p:txBody>
      </p:sp>
      <p:sp>
        <p:nvSpPr>
          <p:cNvPr id="8" name="Rectangle 7"/>
          <p:cNvSpPr/>
          <p:nvPr/>
        </p:nvSpPr>
        <p:spPr>
          <a:xfrm>
            <a:off x="7567564" y="5918495"/>
            <a:ext cx="11430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To</a:t>
            </a:r>
          </a:p>
          <a:p>
            <a:pPr algn="ctr"/>
            <a:r>
              <a:rPr lang="en-US" sz="1200" dirty="0">
                <a:solidFill>
                  <a:schemeClr val="tx1"/>
                </a:solidFill>
              </a:rPr>
              <a:t>USGS</a:t>
            </a:r>
          </a:p>
        </p:txBody>
      </p:sp>
      <p:cxnSp>
        <p:nvCxnSpPr>
          <p:cNvPr id="40" name="Elbow Connector 32"/>
          <p:cNvCxnSpPr>
            <a:stCxn id="42" idx="4"/>
            <a:endCxn id="13" idx="1"/>
          </p:cNvCxnSpPr>
          <p:nvPr/>
        </p:nvCxnSpPr>
        <p:spPr>
          <a:xfrm flipV="1">
            <a:off x="6967110" y="4861796"/>
            <a:ext cx="606202" cy="136085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73312" y="4799272"/>
            <a:ext cx="161302" cy="125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Elbow Connector 43"/>
          <p:cNvCxnSpPr>
            <a:stCxn id="3" idx="4"/>
            <a:endCxn id="41" idx="1"/>
          </p:cNvCxnSpPr>
          <p:nvPr/>
        </p:nvCxnSpPr>
        <p:spPr>
          <a:xfrm flipV="1">
            <a:off x="6928421" y="4724400"/>
            <a:ext cx="642980" cy="95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573312" y="4494472"/>
            <a:ext cx="161302" cy="125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Elbow Connector 45"/>
          <p:cNvCxnSpPr>
            <a:stCxn id="42" idx="4"/>
            <a:endCxn id="8" idx="1"/>
          </p:cNvCxnSpPr>
          <p:nvPr/>
        </p:nvCxnSpPr>
        <p:spPr>
          <a:xfrm>
            <a:off x="6967110" y="6222648"/>
            <a:ext cx="600454" cy="64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7577788" y="3995766"/>
            <a:ext cx="1310542" cy="1522045"/>
          </a:xfrm>
          <a:prstGeom prst="rect">
            <a:avLst/>
          </a:prstGeom>
          <a:ln w="28575">
            <a:solidFill>
              <a:schemeClr val="accent6">
                <a:lumMod val="75000"/>
              </a:schemeClr>
            </a:solidFill>
          </a:ln>
        </p:spPr>
      </p:pic>
      <p:sp>
        <p:nvSpPr>
          <p:cNvPr id="99" name="Rounded Rectangle 98"/>
          <p:cNvSpPr/>
          <p:nvPr/>
        </p:nvSpPr>
        <p:spPr>
          <a:xfrm>
            <a:off x="1988828" y="1547467"/>
            <a:ext cx="728939" cy="480518"/>
          </a:xfrm>
          <a:prstGeom prst="roundRect">
            <a:avLst>
              <a:gd name="adj" fmla="val 35837"/>
            </a:avLst>
          </a:prstGeom>
          <a:solidFill>
            <a:schemeClr val="accent6">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6">
                    <a:lumMod val="50000"/>
                  </a:schemeClr>
                </a:solidFill>
              </a:rPr>
              <a:t>Mapping</a:t>
            </a:r>
          </a:p>
          <a:p>
            <a:pPr algn="ctr"/>
            <a:r>
              <a:rPr lang="en-US" sz="1000" b="1" dirty="0">
                <a:solidFill>
                  <a:schemeClr val="accent6">
                    <a:lumMod val="50000"/>
                  </a:schemeClr>
                </a:solidFill>
              </a:rPr>
              <a:t>Process</a:t>
            </a:r>
          </a:p>
        </p:txBody>
      </p:sp>
      <p:sp>
        <p:nvSpPr>
          <p:cNvPr id="100" name="Rounded Rectangle 99"/>
          <p:cNvSpPr/>
          <p:nvPr/>
        </p:nvSpPr>
        <p:spPr>
          <a:xfrm>
            <a:off x="4706170" y="2977173"/>
            <a:ext cx="728939" cy="480518"/>
          </a:xfrm>
          <a:prstGeom prst="roundRect">
            <a:avLst>
              <a:gd name="adj" fmla="val 3583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6">
                    <a:lumMod val="50000"/>
                  </a:schemeClr>
                </a:solidFill>
              </a:rPr>
              <a:t>Print, pdf, </a:t>
            </a:r>
          </a:p>
          <a:p>
            <a:pPr algn="ctr"/>
            <a:r>
              <a:rPr lang="en-US" sz="1000" b="1" dirty="0">
                <a:solidFill>
                  <a:schemeClr val="accent6">
                    <a:lumMod val="50000"/>
                  </a:schemeClr>
                </a:solidFill>
              </a:rPr>
              <a:t>&amp;</a:t>
            </a:r>
          </a:p>
          <a:p>
            <a:pPr algn="ctr"/>
            <a:r>
              <a:rPr lang="en-US" sz="1000" b="1" dirty="0">
                <a:solidFill>
                  <a:schemeClr val="accent6">
                    <a:lumMod val="50000"/>
                  </a:schemeClr>
                </a:solidFill>
              </a:rPr>
              <a:t>Rasterize</a:t>
            </a:r>
          </a:p>
        </p:txBody>
      </p:sp>
      <p:pic>
        <p:nvPicPr>
          <p:cNvPr id="105" name="Picture 104"/>
          <p:cNvPicPr>
            <a:picLocks noChangeAspect="1"/>
          </p:cNvPicPr>
          <p:nvPr/>
        </p:nvPicPr>
        <p:blipFill>
          <a:blip r:embed="rId4"/>
          <a:stretch>
            <a:fillRect/>
          </a:stretch>
        </p:blipFill>
        <p:spPr>
          <a:xfrm>
            <a:off x="5677865" y="2770498"/>
            <a:ext cx="1164815" cy="952236"/>
          </a:xfrm>
          <a:prstGeom prst="rect">
            <a:avLst/>
          </a:prstGeom>
          <a:ln w="12700">
            <a:solidFill>
              <a:schemeClr val="tx1"/>
            </a:solidFill>
          </a:ln>
        </p:spPr>
      </p:pic>
      <p:sp>
        <p:nvSpPr>
          <p:cNvPr id="119" name="Pentagon 118"/>
          <p:cNvSpPr/>
          <p:nvPr/>
        </p:nvSpPr>
        <p:spPr>
          <a:xfrm>
            <a:off x="7543800" y="2895600"/>
            <a:ext cx="1524000" cy="713152"/>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accent6">
                    <a:lumMod val="50000"/>
                  </a:schemeClr>
                </a:solidFill>
              </a:rPr>
              <a:t>Geologic </a:t>
            </a:r>
            <a:r>
              <a:rPr lang="en-US" sz="1200" b="1" dirty="0" smtClean="0">
                <a:solidFill>
                  <a:schemeClr val="accent6">
                    <a:lumMod val="50000"/>
                  </a:schemeClr>
                </a:solidFill>
              </a:rPr>
              <a:t>Map</a:t>
            </a:r>
          </a:p>
          <a:p>
            <a:pPr algn="ctr"/>
            <a:r>
              <a:rPr lang="en-US" sz="1200" b="1" dirty="0" smtClean="0">
                <a:solidFill>
                  <a:schemeClr val="accent6">
                    <a:lumMod val="50000"/>
                  </a:schemeClr>
                </a:solidFill>
              </a:rPr>
              <a:t>Image Service</a:t>
            </a:r>
            <a:endParaRPr lang="en-US" sz="1200" b="1" dirty="0">
              <a:solidFill>
                <a:schemeClr val="accent6">
                  <a:lumMod val="50000"/>
                </a:schemeClr>
              </a:solidFill>
            </a:endParaRPr>
          </a:p>
        </p:txBody>
      </p:sp>
      <p:cxnSp>
        <p:nvCxnSpPr>
          <p:cNvPr id="139" name="Elbow Connector 138"/>
          <p:cNvCxnSpPr>
            <a:stCxn id="19" idx="4"/>
            <a:endCxn id="3" idx="2"/>
          </p:cNvCxnSpPr>
          <p:nvPr/>
        </p:nvCxnSpPr>
        <p:spPr>
          <a:xfrm>
            <a:off x="4216241" y="1814932"/>
            <a:ext cx="1334638" cy="2919014"/>
          </a:xfrm>
          <a:prstGeom prst="bentConnector3">
            <a:avLst>
              <a:gd name="adj1" fmla="val 20919"/>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19" idx="4"/>
            <a:endCxn id="42" idx="2"/>
          </p:cNvCxnSpPr>
          <p:nvPr/>
        </p:nvCxnSpPr>
        <p:spPr>
          <a:xfrm>
            <a:off x="4216241" y="1814932"/>
            <a:ext cx="1373327" cy="4407716"/>
          </a:xfrm>
          <a:prstGeom prst="bentConnector3">
            <a:avLst>
              <a:gd name="adj1" fmla="val 2030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6" name="Elbow Connector 32"/>
          <p:cNvCxnSpPr>
            <a:stCxn id="105" idx="3"/>
            <a:endCxn id="45" idx="1"/>
          </p:cNvCxnSpPr>
          <p:nvPr/>
        </p:nvCxnSpPr>
        <p:spPr>
          <a:xfrm>
            <a:off x="6842680" y="3246616"/>
            <a:ext cx="730632" cy="1310380"/>
          </a:xfrm>
          <a:prstGeom prst="bentConnector3">
            <a:avLst>
              <a:gd name="adj1" fmla="val 59904"/>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4706170" y="5951680"/>
            <a:ext cx="728939" cy="480518"/>
          </a:xfrm>
          <a:prstGeom prst="roundRect">
            <a:avLst>
              <a:gd name="adj" fmla="val 3583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6">
                    <a:lumMod val="50000"/>
                  </a:schemeClr>
                </a:solidFill>
              </a:rPr>
              <a:t>Convert</a:t>
            </a:r>
          </a:p>
        </p:txBody>
      </p:sp>
      <p:sp>
        <p:nvSpPr>
          <p:cNvPr id="155" name="Rounded Rectangle 154"/>
          <p:cNvSpPr/>
          <p:nvPr/>
        </p:nvSpPr>
        <p:spPr>
          <a:xfrm>
            <a:off x="4706170" y="1583742"/>
            <a:ext cx="728939" cy="480518"/>
          </a:xfrm>
          <a:prstGeom prst="roundRect">
            <a:avLst>
              <a:gd name="adj" fmla="val 3583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6">
                    <a:lumMod val="50000"/>
                  </a:schemeClr>
                </a:solidFill>
              </a:rPr>
              <a:t>Load</a:t>
            </a:r>
          </a:p>
        </p:txBody>
      </p:sp>
      <p:sp>
        <p:nvSpPr>
          <p:cNvPr id="156" name="Rounded Rectangle 155"/>
          <p:cNvSpPr/>
          <p:nvPr/>
        </p:nvSpPr>
        <p:spPr>
          <a:xfrm>
            <a:off x="4706170" y="4456801"/>
            <a:ext cx="728939" cy="480518"/>
          </a:xfrm>
          <a:prstGeom prst="roundRect">
            <a:avLst>
              <a:gd name="adj" fmla="val 3583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6">
                    <a:lumMod val="50000"/>
                  </a:schemeClr>
                </a:solidFill>
              </a:rPr>
              <a:t>Export</a:t>
            </a:r>
          </a:p>
        </p:txBody>
      </p:sp>
      <p:sp>
        <p:nvSpPr>
          <p:cNvPr id="157" name="Rectangle 156"/>
          <p:cNvSpPr/>
          <p:nvPr/>
        </p:nvSpPr>
        <p:spPr>
          <a:xfrm>
            <a:off x="5571502" y="2498917"/>
            <a:ext cx="1399742" cy="253916"/>
          </a:xfrm>
          <a:prstGeom prst="rect">
            <a:avLst/>
          </a:prstGeom>
        </p:spPr>
        <p:txBody>
          <a:bodyPr wrap="none">
            <a:spAutoFit/>
          </a:bodyPr>
          <a:lstStyle/>
          <a:p>
            <a:pPr algn="ctr"/>
            <a:r>
              <a:rPr lang="en-US" sz="1050" b="1" dirty="0">
                <a:solidFill>
                  <a:srgbClr val="002060"/>
                </a:solidFill>
              </a:rPr>
              <a:t>Cartographic Product</a:t>
            </a:r>
            <a:r>
              <a:rPr lang="en-US" sz="1050" b="1" dirty="0"/>
              <a:t> </a:t>
            </a:r>
          </a:p>
        </p:txBody>
      </p:sp>
      <p:sp>
        <p:nvSpPr>
          <p:cNvPr id="161" name="Rectangle 160"/>
          <p:cNvSpPr/>
          <p:nvPr/>
        </p:nvSpPr>
        <p:spPr>
          <a:xfrm>
            <a:off x="7592114" y="3790335"/>
            <a:ext cx="1215397" cy="253916"/>
          </a:xfrm>
          <a:prstGeom prst="rect">
            <a:avLst/>
          </a:prstGeom>
        </p:spPr>
        <p:txBody>
          <a:bodyPr wrap="none">
            <a:spAutoFit/>
          </a:bodyPr>
          <a:lstStyle/>
          <a:p>
            <a:pPr algn="ctr"/>
            <a:r>
              <a:rPr lang="en-US" sz="1050" b="1" dirty="0">
                <a:solidFill>
                  <a:srgbClr val="002060"/>
                </a:solidFill>
              </a:rPr>
              <a:t>Product Web Page</a:t>
            </a:r>
            <a:endParaRPr lang="en-US" sz="1050" b="1" dirty="0"/>
          </a:p>
        </p:txBody>
      </p:sp>
      <p:sp>
        <p:nvSpPr>
          <p:cNvPr id="6" name="Rectangle 5"/>
          <p:cNvSpPr/>
          <p:nvPr/>
        </p:nvSpPr>
        <p:spPr>
          <a:xfrm>
            <a:off x="3099539" y="1417426"/>
            <a:ext cx="881972" cy="253916"/>
          </a:xfrm>
          <a:prstGeom prst="rect">
            <a:avLst/>
          </a:prstGeom>
        </p:spPr>
        <p:txBody>
          <a:bodyPr wrap="none">
            <a:spAutoFit/>
          </a:bodyPr>
          <a:lstStyle/>
          <a:p>
            <a:pPr algn="ctr"/>
            <a:r>
              <a:rPr lang="en-US" sz="1050" dirty="0">
                <a:solidFill>
                  <a:srgbClr val="002060"/>
                </a:solidFill>
              </a:rPr>
              <a:t>Alaska DGGS</a:t>
            </a:r>
          </a:p>
        </p:txBody>
      </p:sp>
      <p:sp>
        <p:nvSpPr>
          <p:cNvPr id="47" name="Rectangle 46"/>
          <p:cNvSpPr/>
          <p:nvPr/>
        </p:nvSpPr>
        <p:spPr>
          <a:xfrm>
            <a:off x="5798664" y="1416763"/>
            <a:ext cx="881972" cy="253916"/>
          </a:xfrm>
          <a:prstGeom prst="rect">
            <a:avLst/>
          </a:prstGeom>
        </p:spPr>
        <p:txBody>
          <a:bodyPr wrap="none">
            <a:spAutoFit/>
          </a:bodyPr>
          <a:lstStyle/>
          <a:p>
            <a:pPr algn="ctr"/>
            <a:r>
              <a:rPr lang="en-US" sz="1050" dirty="0">
                <a:solidFill>
                  <a:srgbClr val="002060"/>
                </a:solidFill>
              </a:rPr>
              <a:t>Alaska DGGS</a:t>
            </a:r>
          </a:p>
        </p:txBody>
      </p:sp>
      <p:sp>
        <p:nvSpPr>
          <p:cNvPr id="48" name="Rectangle 47"/>
          <p:cNvSpPr/>
          <p:nvPr/>
        </p:nvSpPr>
        <p:spPr>
          <a:xfrm>
            <a:off x="5796529" y="4329843"/>
            <a:ext cx="881972" cy="253916"/>
          </a:xfrm>
          <a:prstGeom prst="rect">
            <a:avLst/>
          </a:prstGeom>
        </p:spPr>
        <p:txBody>
          <a:bodyPr wrap="none">
            <a:spAutoFit/>
          </a:bodyPr>
          <a:lstStyle/>
          <a:p>
            <a:pPr algn="ctr"/>
            <a:r>
              <a:rPr lang="en-US" sz="1050" dirty="0">
                <a:solidFill>
                  <a:srgbClr val="002060"/>
                </a:solidFill>
              </a:rPr>
              <a:t>Alaska DGGS</a:t>
            </a:r>
          </a:p>
        </p:txBody>
      </p:sp>
      <p:sp>
        <p:nvSpPr>
          <p:cNvPr id="49" name="Rectangle 48"/>
          <p:cNvSpPr/>
          <p:nvPr/>
        </p:nvSpPr>
        <p:spPr>
          <a:xfrm>
            <a:off x="6019662" y="5798749"/>
            <a:ext cx="481222" cy="253916"/>
          </a:xfrm>
          <a:prstGeom prst="rect">
            <a:avLst/>
          </a:prstGeom>
        </p:spPr>
        <p:txBody>
          <a:bodyPr wrap="none">
            <a:spAutoFit/>
          </a:bodyPr>
          <a:lstStyle/>
          <a:p>
            <a:pPr algn="ctr"/>
            <a:r>
              <a:rPr lang="en-US" sz="1050" dirty="0">
                <a:solidFill>
                  <a:srgbClr val="002060"/>
                </a:solidFill>
              </a:rPr>
              <a:t>USGS</a:t>
            </a:r>
          </a:p>
        </p:txBody>
      </p:sp>
      <p:sp>
        <p:nvSpPr>
          <p:cNvPr id="50" name="Rectangle 49"/>
          <p:cNvSpPr/>
          <p:nvPr/>
        </p:nvSpPr>
        <p:spPr>
          <a:xfrm>
            <a:off x="676098" y="1411207"/>
            <a:ext cx="881972" cy="253916"/>
          </a:xfrm>
          <a:prstGeom prst="rect">
            <a:avLst/>
          </a:prstGeom>
        </p:spPr>
        <p:txBody>
          <a:bodyPr wrap="none">
            <a:spAutoFit/>
          </a:bodyPr>
          <a:lstStyle/>
          <a:p>
            <a:pPr algn="ctr"/>
            <a:r>
              <a:rPr lang="en-US" sz="1050" dirty="0">
                <a:solidFill>
                  <a:srgbClr val="002060"/>
                </a:solidFill>
              </a:rPr>
              <a:t>Alaska DGGS</a:t>
            </a:r>
          </a:p>
        </p:txBody>
      </p:sp>
      <p:cxnSp>
        <p:nvCxnSpPr>
          <p:cNvPr id="56" name="Elbow Connector 53"/>
          <p:cNvCxnSpPr>
            <a:endCxn id="57" idx="0"/>
          </p:cNvCxnSpPr>
          <p:nvPr/>
        </p:nvCxnSpPr>
        <p:spPr>
          <a:xfrm>
            <a:off x="3594768" y="2310232"/>
            <a:ext cx="0" cy="266033"/>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3230298" y="2576265"/>
            <a:ext cx="728939" cy="480518"/>
          </a:xfrm>
          <a:prstGeom prst="roundRect">
            <a:avLst>
              <a:gd name="adj" fmla="val 3583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6">
                    <a:lumMod val="50000"/>
                  </a:schemeClr>
                </a:solidFill>
              </a:rPr>
              <a:t>Quality</a:t>
            </a:r>
          </a:p>
          <a:p>
            <a:pPr algn="ctr"/>
            <a:r>
              <a:rPr lang="en-US" sz="1000" b="1" dirty="0">
                <a:solidFill>
                  <a:schemeClr val="accent6">
                    <a:lumMod val="50000"/>
                  </a:schemeClr>
                </a:solidFill>
              </a:rPr>
              <a:t>Control</a:t>
            </a:r>
          </a:p>
        </p:txBody>
      </p:sp>
      <p:sp>
        <p:nvSpPr>
          <p:cNvPr id="68" name="TextBox 67"/>
          <p:cNvSpPr txBox="1"/>
          <p:nvPr/>
        </p:nvSpPr>
        <p:spPr>
          <a:xfrm>
            <a:off x="1158520" y="4890633"/>
            <a:ext cx="2389552" cy="369332"/>
          </a:xfrm>
          <a:prstGeom prst="rect">
            <a:avLst/>
          </a:prstGeom>
          <a:noFill/>
        </p:spPr>
        <p:txBody>
          <a:bodyPr wrap="square" rtlCol="0">
            <a:spAutoFit/>
          </a:bodyPr>
          <a:lstStyle/>
          <a:p>
            <a:pPr algn="ctr"/>
            <a:r>
              <a:rPr lang="en-US" b="1" i="1" dirty="0" smtClean="0">
                <a:solidFill>
                  <a:schemeClr val="accent4">
                    <a:lumMod val="75000"/>
                  </a:schemeClr>
                </a:solidFill>
              </a:rPr>
              <a:t>Documentation</a:t>
            </a:r>
            <a:endParaRPr lang="en-US" b="1" i="1" dirty="0">
              <a:solidFill>
                <a:schemeClr val="accent4">
                  <a:lumMod val="75000"/>
                </a:schemeClr>
              </a:solidFill>
            </a:endParaRPr>
          </a:p>
        </p:txBody>
      </p:sp>
      <p:sp>
        <p:nvSpPr>
          <p:cNvPr id="67" name="TextBox 66"/>
          <p:cNvSpPr txBox="1"/>
          <p:nvPr/>
        </p:nvSpPr>
        <p:spPr>
          <a:xfrm>
            <a:off x="923963" y="2869733"/>
            <a:ext cx="2858665" cy="1077218"/>
          </a:xfrm>
          <a:prstGeom prst="rect">
            <a:avLst/>
          </a:prstGeom>
          <a:noFill/>
        </p:spPr>
        <p:txBody>
          <a:bodyPr wrap="square" rtlCol="0">
            <a:spAutoFit/>
          </a:bodyPr>
          <a:lstStyle/>
          <a:p>
            <a:pPr algn="ctr"/>
            <a:r>
              <a:rPr lang="en-US" sz="1600" dirty="0" smtClean="0">
                <a:solidFill>
                  <a:schemeClr val="accent4">
                    <a:lumMod val="75000"/>
                  </a:schemeClr>
                </a:solidFill>
              </a:rPr>
              <a:t>Currently Manual</a:t>
            </a:r>
            <a:endParaRPr lang="en-US" sz="1600" dirty="0">
              <a:solidFill>
                <a:schemeClr val="accent4">
                  <a:lumMod val="75000"/>
                </a:schemeClr>
              </a:solidFill>
            </a:endParaRPr>
          </a:p>
          <a:p>
            <a:pPr algn="ctr"/>
            <a:r>
              <a:rPr lang="en-US" sz="1600" dirty="0">
                <a:solidFill>
                  <a:schemeClr val="accent4">
                    <a:lumMod val="75000"/>
                  </a:schemeClr>
                </a:solidFill>
              </a:rPr>
              <a:t>Working with ESRI </a:t>
            </a:r>
            <a:r>
              <a:rPr lang="en-US" sz="1600" dirty="0" smtClean="0">
                <a:solidFill>
                  <a:schemeClr val="accent4">
                    <a:lumMod val="75000"/>
                  </a:schemeClr>
                </a:solidFill>
              </a:rPr>
              <a:t>to develop </a:t>
            </a:r>
          </a:p>
          <a:p>
            <a:pPr algn="ctr"/>
            <a:r>
              <a:rPr lang="en-US" sz="1600" dirty="0" smtClean="0">
                <a:solidFill>
                  <a:schemeClr val="accent4">
                    <a:lumMod val="75000"/>
                  </a:schemeClr>
                </a:solidFill>
              </a:rPr>
              <a:t>Data Reviewer Rule Sets &amp; Procedures</a:t>
            </a:r>
            <a:endParaRPr lang="en-US" sz="1600" dirty="0">
              <a:solidFill>
                <a:schemeClr val="accent4">
                  <a:lumMod val="75000"/>
                </a:schemeClr>
              </a:solidFill>
            </a:endParaRPr>
          </a:p>
        </p:txBody>
      </p:sp>
      <p:sp>
        <p:nvSpPr>
          <p:cNvPr id="63" name="Rectangle 62"/>
          <p:cNvSpPr/>
          <p:nvPr/>
        </p:nvSpPr>
        <p:spPr>
          <a:xfrm>
            <a:off x="4565556" y="2158247"/>
            <a:ext cx="1024012" cy="615553"/>
          </a:xfrm>
          <a:prstGeom prst="rect">
            <a:avLst/>
          </a:prstGeom>
        </p:spPr>
        <p:txBody>
          <a:bodyPr wrap="square" lIns="0" tIns="0" rIns="0" bIns="0">
            <a:spAutoFit/>
          </a:bodyPr>
          <a:lstStyle/>
          <a:p>
            <a:pPr algn="ctr"/>
            <a:r>
              <a:rPr lang="en-US" sz="1000" i="1" dirty="0" smtClean="0">
                <a:solidFill>
                  <a:srgbClr val="C00000"/>
                </a:solidFill>
              </a:rPr>
              <a:t>Future: Maybe </a:t>
            </a:r>
          </a:p>
          <a:p>
            <a:pPr algn="ctr"/>
            <a:r>
              <a:rPr lang="en-US" sz="1000" i="1" dirty="0" smtClean="0">
                <a:solidFill>
                  <a:srgbClr val="C00000"/>
                </a:solidFill>
              </a:rPr>
              <a:t>ESRI Data </a:t>
            </a:r>
            <a:r>
              <a:rPr lang="en-US" sz="1000" i="1" dirty="0" smtClean="0">
                <a:solidFill>
                  <a:srgbClr val="C00000"/>
                </a:solidFill>
              </a:rPr>
              <a:t>Interoperability</a:t>
            </a:r>
          </a:p>
          <a:p>
            <a:pPr algn="ctr"/>
            <a:r>
              <a:rPr lang="en-US" sz="1000" i="1" dirty="0" smtClean="0">
                <a:solidFill>
                  <a:srgbClr val="C00000"/>
                </a:solidFill>
              </a:rPr>
              <a:t>Extension?</a:t>
            </a:r>
            <a:endParaRPr lang="en-US" sz="1000" i="1" dirty="0">
              <a:solidFill>
                <a:srgbClr val="C00000"/>
              </a:solidFill>
            </a:endParaRPr>
          </a:p>
        </p:txBody>
      </p:sp>
      <p:sp>
        <p:nvSpPr>
          <p:cNvPr id="64" name="Rectangle 63"/>
          <p:cNvSpPr/>
          <p:nvPr/>
        </p:nvSpPr>
        <p:spPr>
          <a:xfrm>
            <a:off x="3197583" y="6506983"/>
            <a:ext cx="2639275" cy="307777"/>
          </a:xfrm>
          <a:prstGeom prst="rect">
            <a:avLst/>
          </a:prstGeom>
        </p:spPr>
        <p:txBody>
          <a:bodyPr wrap="square" lIns="0" tIns="0" rIns="0" bIns="0">
            <a:spAutoFit/>
          </a:bodyPr>
          <a:lstStyle/>
          <a:p>
            <a:pPr algn="ctr"/>
            <a:r>
              <a:rPr lang="en-US" sz="1000" i="1" dirty="0" smtClean="0">
                <a:solidFill>
                  <a:srgbClr val="C00000"/>
                </a:solidFill>
              </a:rPr>
              <a:t>Future: Maybe </a:t>
            </a:r>
          </a:p>
          <a:p>
            <a:pPr algn="ctr"/>
            <a:r>
              <a:rPr lang="en-US" sz="1000" i="1" dirty="0" smtClean="0">
                <a:solidFill>
                  <a:srgbClr val="C00000"/>
                </a:solidFill>
              </a:rPr>
              <a:t>ESRI Data Interoperability Extension</a:t>
            </a:r>
            <a:r>
              <a:rPr lang="en-US" sz="1000" i="1" dirty="0" smtClean="0">
                <a:solidFill>
                  <a:srgbClr val="C00000"/>
                </a:solidFill>
              </a:rPr>
              <a:t>?</a:t>
            </a:r>
            <a:endParaRPr lang="en-US" sz="1000" i="1" dirty="0">
              <a:solidFill>
                <a:srgbClr val="C00000"/>
              </a:solidFill>
            </a:endParaRPr>
          </a:p>
        </p:txBody>
      </p:sp>
    </p:spTree>
    <p:extLst>
      <p:ext uri="{BB962C8B-B14F-4D97-AF65-F5344CB8AC3E}">
        <p14:creationId xmlns:p14="http://schemas.microsoft.com/office/powerpoint/2010/main" val="4113223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848350" cy="1325563"/>
          </a:xfrm>
        </p:spPr>
        <p:txBody>
          <a:bodyPr>
            <a:noAutofit/>
          </a:bodyPr>
          <a:lstStyle/>
          <a:p>
            <a:r>
              <a:rPr lang="en-US" sz="3200" b="1" dirty="0" smtClean="0">
                <a:solidFill>
                  <a:srgbClr val="0070C0"/>
                </a:solidFill>
              </a:rPr>
              <a:t>Key Differences </a:t>
            </a:r>
            <a:r>
              <a:rPr lang="en-US" sz="3200" b="1" dirty="0">
                <a:solidFill>
                  <a:srgbClr val="0070C0"/>
                </a:solidFill>
              </a:rPr>
              <a:t>between AK </a:t>
            </a:r>
            <a:r>
              <a:rPr lang="en-US" sz="3200" b="1" dirty="0" err="1" smtClean="0">
                <a:solidFill>
                  <a:srgbClr val="0070C0"/>
                </a:solidFill>
              </a:rPr>
              <a:t>GeMS</a:t>
            </a:r>
            <a:r>
              <a:rPr lang="en-US" sz="3200" b="1" dirty="0" smtClean="0">
                <a:solidFill>
                  <a:srgbClr val="0070C0"/>
                </a:solidFill>
              </a:rPr>
              <a:t/>
            </a:r>
            <a:br>
              <a:rPr lang="en-US" sz="3200" b="1" dirty="0" smtClean="0">
                <a:solidFill>
                  <a:srgbClr val="0070C0"/>
                </a:solidFill>
              </a:rPr>
            </a:br>
            <a:r>
              <a:rPr lang="en-US" sz="3200" b="1" dirty="0" smtClean="0">
                <a:solidFill>
                  <a:srgbClr val="0070C0"/>
                </a:solidFill>
              </a:rPr>
              <a:t>Single </a:t>
            </a:r>
            <a:r>
              <a:rPr lang="en-US" sz="3200" b="1" dirty="0" smtClean="0">
                <a:solidFill>
                  <a:srgbClr val="0070C0"/>
                </a:solidFill>
              </a:rPr>
              <a:t>Map and </a:t>
            </a:r>
            <a:r>
              <a:rPr lang="en-US" sz="3200" b="1" dirty="0" smtClean="0">
                <a:solidFill>
                  <a:srgbClr val="0070C0"/>
                </a:solidFill>
              </a:rPr>
              <a:t>Multi-Map</a:t>
            </a:r>
            <a:endParaRPr lang="en-US" sz="3200" dirty="0"/>
          </a:p>
        </p:txBody>
      </p:sp>
      <p:sp>
        <p:nvSpPr>
          <p:cNvPr id="3" name="Content Placeholder 2"/>
          <p:cNvSpPr>
            <a:spLocks noGrp="1"/>
          </p:cNvSpPr>
          <p:nvPr>
            <p:ph idx="1"/>
          </p:nvPr>
        </p:nvSpPr>
        <p:spPr>
          <a:xfrm>
            <a:off x="419510" y="2590606"/>
            <a:ext cx="8304980" cy="3998137"/>
          </a:xfrm>
        </p:spPr>
        <p:txBody>
          <a:bodyPr>
            <a:normAutofit/>
          </a:bodyPr>
          <a:lstStyle/>
          <a:p>
            <a:r>
              <a:rPr lang="en-US" dirty="0" err="1" smtClean="0"/>
              <a:t>Feature_IDs</a:t>
            </a:r>
            <a:r>
              <a:rPr lang="en-US" dirty="0" smtClean="0"/>
              <a:t> true UUID Field </a:t>
            </a:r>
            <a:r>
              <a:rPr lang="en-US" dirty="0" smtClean="0"/>
              <a:t>types (as </a:t>
            </a:r>
            <a:r>
              <a:rPr lang="en-US" dirty="0" smtClean="0"/>
              <a:t>opposed to Text) </a:t>
            </a:r>
            <a:r>
              <a:rPr lang="en-US" dirty="0" smtClean="0"/>
              <a:t>and </a:t>
            </a:r>
            <a:r>
              <a:rPr lang="en-US" dirty="0" smtClean="0"/>
              <a:t>populated with UUIDs</a:t>
            </a:r>
          </a:p>
          <a:p>
            <a:r>
              <a:rPr lang="en-US" dirty="0" smtClean="0"/>
              <a:t>Domains and domain fields are type Integer</a:t>
            </a:r>
          </a:p>
          <a:p>
            <a:r>
              <a:rPr lang="en-US" dirty="0" smtClean="0"/>
              <a:t>Data Sources Many-to-Many Relationship </a:t>
            </a:r>
            <a:r>
              <a:rPr lang="en-US" dirty="0" smtClean="0"/>
              <a:t>Classes built</a:t>
            </a:r>
            <a:endParaRPr lang="en-US" dirty="0" smtClean="0"/>
          </a:p>
          <a:p>
            <a:r>
              <a:rPr lang="en-US" dirty="0" smtClean="0"/>
              <a:t>No </a:t>
            </a:r>
            <a:r>
              <a:rPr lang="en-US" dirty="0" smtClean="0"/>
              <a:t>Cross </a:t>
            </a:r>
            <a:r>
              <a:rPr lang="en-US" dirty="0" smtClean="0"/>
              <a:t>Section </a:t>
            </a:r>
            <a:r>
              <a:rPr lang="en-US" dirty="0" smtClean="0"/>
              <a:t>Feature </a:t>
            </a:r>
            <a:r>
              <a:rPr lang="en-US" dirty="0" smtClean="0"/>
              <a:t>Datasets</a:t>
            </a:r>
            <a:endParaRPr lang="en-US" dirty="0" smtClean="0"/>
          </a:p>
          <a:p>
            <a:r>
              <a:rPr lang="en-US" dirty="0"/>
              <a:t>No </a:t>
            </a:r>
            <a:r>
              <a:rPr lang="en-US" dirty="0" smtClean="0"/>
              <a:t>Correlation of Map Units </a:t>
            </a:r>
            <a:r>
              <a:rPr lang="en-US" dirty="0"/>
              <a:t>Feature </a:t>
            </a:r>
            <a:r>
              <a:rPr lang="en-US" dirty="0" smtClean="0"/>
              <a:t>Dataset</a:t>
            </a:r>
          </a:p>
          <a:p>
            <a:r>
              <a:rPr lang="en-US" dirty="0" smtClean="0"/>
              <a:t>Statewide Projection: Alaska Albers Equal Area</a:t>
            </a:r>
            <a:endParaRPr lang="en-US" dirty="0" smtClean="0"/>
          </a:p>
          <a:p>
            <a:endParaRPr lang="en-US" dirty="0"/>
          </a:p>
        </p:txBody>
      </p:sp>
      <p:sp>
        <p:nvSpPr>
          <p:cNvPr id="11" name="Flowchart: Magnetic Disk 10"/>
          <p:cNvSpPr/>
          <p:nvPr/>
        </p:nvSpPr>
        <p:spPr>
          <a:xfrm>
            <a:off x="5571502" y="1395832"/>
            <a:ext cx="1377542" cy="8382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2060"/>
                </a:solidFill>
              </a:rPr>
              <a:t>Multi Map </a:t>
            </a:r>
            <a:r>
              <a:rPr lang="en-US" sz="1050" dirty="0" err="1">
                <a:solidFill>
                  <a:srgbClr val="002060"/>
                </a:solidFill>
              </a:rPr>
              <a:t>GeMS</a:t>
            </a:r>
            <a:endParaRPr lang="en-US" sz="1050" b="1" dirty="0">
              <a:solidFill>
                <a:srgbClr val="002060"/>
              </a:solidFill>
            </a:endParaRPr>
          </a:p>
          <a:p>
            <a:pPr algn="ctr"/>
            <a:r>
              <a:rPr lang="en-US" sz="1050" dirty="0">
                <a:solidFill>
                  <a:srgbClr val="002060"/>
                </a:solidFill>
              </a:rPr>
              <a:t>Repository Geodatabase</a:t>
            </a:r>
          </a:p>
        </p:txBody>
      </p:sp>
      <p:sp>
        <p:nvSpPr>
          <p:cNvPr id="12" name="Pentagon 11"/>
          <p:cNvSpPr/>
          <p:nvPr/>
        </p:nvSpPr>
        <p:spPr>
          <a:xfrm>
            <a:off x="7543800" y="1458355"/>
            <a:ext cx="1524000" cy="713152"/>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Geologic</a:t>
            </a:r>
          </a:p>
          <a:p>
            <a:pPr algn="ctr"/>
            <a:r>
              <a:rPr lang="en-US" sz="1200" dirty="0">
                <a:solidFill>
                  <a:schemeClr val="tx1"/>
                </a:solidFill>
              </a:rPr>
              <a:t>Feature</a:t>
            </a:r>
          </a:p>
          <a:p>
            <a:pPr algn="ctr"/>
            <a:r>
              <a:rPr lang="en-US" sz="1200" dirty="0">
                <a:solidFill>
                  <a:schemeClr val="tx1"/>
                </a:solidFill>
              </a:rPr>
              <a:t>Services</a:t>
            </a:r>
          </a:p>
        </p:txBody>
      </p:sp>
      <p:cxnSp>
        <p:nvCxnSpPr>
          <p:cNvPr id="13" name="Elbow Connector 32"/>
          <p:cNvCxnSpPr>
            <a:stCxn id="11" idx="4"/>
            <a:endCxn id="12" idx="1"/>
          </p:cNvCxnSpPr>
          <p:nvPr/>
        </p:nvCxnSpPr>
        <p:spPr>
          <a:xfrm flipV="1">
            <a:off x="6949044" y="1814931"/>
            <a:ext cx="59475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06170" y="1583742"/>
            <a:ext cx="728939" cy="480518"/>
          </a:xfrm>
          <a:prstGeom prst="roundRect">
            <a:avLst>
              <a:gd name="adj" fmla="val 3583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6">
                    <a:lumMod val="50000"/>
                  </a:schemeClr>
                </a:solidFill>
              </a:rPr>
              <a:t>Load</a:t>
            </a:r>
          </a:p>
        </p:txBody>
      </p:sp>
      <p:sp>
        <p:nvSpPr>
          <p:cNvPr id="15" name="Rectangle 14"/>
          <p:cNvSpPr/>
          <p:nvPr/>
        </p:nvSpPr>
        <p:spPr>
          <a:xfrm>
            <a:off x="5798664" y="1416763"/>
            <a:ext cx="881972" cy="253916"/>
          </a:xfrm>
          <a:prstGeom prst="rect">
            <a:avLst/>
          </a:prstGeom>
        </p:spPr>
        <p:txBody>
          <a:bodyPr wrap="none">
            <a:spAutoFit/>
          </a:bodyPr>
          <a:lstStyle/>
          <a:p>
            <a:pPr algn="ctr"/>
            <a:r>
              <a:rPr lang="en-US" sz="1050" dirty="0">
                <a:solidFill>
                  <a:srgbClr val="002060"/>
                </a:solidFill>
              </a:rPr>
              <a:t>Alaska DGGS</a:t>
            </a:r>
          </a:p>
        </p:txBody>
      </p:sp>
    </p:spTree>
    <p:extLst>
      <p:ext uri="{BB962C8B-B14F-4D97-AF65-F5344CB8AC3E}">
        <p14:creationId xmlns:p14="http://schemas.microsoft.com/office/powerpoint/2010/main" val="421386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Toward 3D Geologic Data</a:t>
            </a:r>
            <a:br>
              <a:rPr lang="en-US" dirty="0"/>
            </a:br>
            <a:r>
              <a:rPr lang="en-US" b="1" dirty="0"/>
              <a:t>Layer</a:t>
            </a:r>
            <a:r>
              <a:rPr lang="en-US" dirty="0"/>
              <a:t> Support in AK </a:t>
            </a:r>
            <a:r>
              <a:rPr lang="en-US" dirty="0" err="1"/>
              <a:t>GeMS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04800" y="1988974"/>
            <a:ext cx="2471179" cy="402463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505200" y="2493206"/>
            <a:ext cx="5334000" cy="3016173"/>
          </a:xfrm>
          <a:prstGeom prst="rect">
            <a:avLst/>
          </a:prstGeom>
          <a:ln>
            <a:solidFill>
              <a:schemeClr val="tx1"/>
            </a:solidFill>
          </a:ln>
        </p:spPr>
      </p:pic>
    </p:spTree>
    <p:extLst>
      <p:ext uri="{BB962C8B-B14F-4D97-AF65-F5344CB8AC3E}">
        <p14:creationId xmlns:p14="http://schemas.microsoft.com/office/powerpoint/2010/main" val="90258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514600" y="3440172"/>
            <a:ext cx="6083348" cy="546685"/>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flipV="1">
            <a:off x="7010400" y="1780778"/>
            <a:ext cx="1586608" cy="1343422"/>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514600" y="1144610"/>
            <a:ext cx="6083348" cy="546685"/>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514600" y="4056612"/>
            <a:ext cx="6083348" cy="546685"/>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14600" y="4661242"/>
            <a:ext cx="6082408" cy="991088"/>
          </a:xfrm>
          <a:prstGeom prst="rect">
            <a:avLst/>
          </a:prstGeom>
          <a:solidFill>
            <a:schemeClr val="accent6">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97905" y="6341443"/>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Geomaterial</a:t>
            </a:r>
            <a:r>
              <a:rPr lang="en-US" sz="1100" dirty="0"/>
              <a:t> dictionary table</a:t>
            </a:r>
          </a:p>
        </p:txBody>
      </p:sp>
      <p:sp>
        <p:nvSpPr>
          <p:cNvPr id="5" name="Rectangle 4"/>
          <p:cNvSpPr/>
          <p:nvPr/>
        </p:nvSpPr>
        <p:spPr>
          <a:xfrm>
            <a:off x="5297905" y="5808043"/>
            <a:ext cx="1447800" cy="377687"/>
          </a:xfrm>
          <a:prstGeom prst="rect">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6">
                    <a:lumMod val="50000"/>
                  </a:schemeClr>
                </a:solidFill>
              </a:rPr>
              <a:t>descr</a:t>
            </a:r>
            <a:r>
              <a:rPr lang="en-US" sz="1100" dirty="0">
                <a:solidFill>
                  <a:schemeClr val="accent6">
                    <a:lumMod val="50000"/>
                  </a:schemeClr>
                </a:solidFill>
              </a:rPr>
              <a:t> map units</a:t>
            </a:r>
          </a:p>
          <a:p>
            <a:pPr algn="ctr"/>
            <a:r>
              <a:rPr lang="en-US" sz="1100" dirty="0">
                <a:solidFill>
                  <a:schemeClr val="accent6">
                    <a:lumMod val="50000"/>
                  </a:schemeClr>
                </a:solidFill>
              </a:rPr>
              <a:t>table</a:t>
            </a:r>
          </a:p>
        </p:txBody>
      </p:sp>
      <p:sp>
        <p:nvSpPr>
          <p:cNvPr id="7" name="Rectangle 6"/>
          <p:cNvSpPr/>
          <p:nvPr/>
        </p:nvSpPr>
        <p:spPr>
          <a:xfrm>
            <a:off x="3517676" y="5216699"/>
            <a:ext cx="1447800" cy="3776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6">
                    <a:lumMod val="50000"/>
                  </a:schemeClr>
                </a:solidFill>
              </a:rPr>
              <a:t>map_unit_polys</a:t>
            </a:r>
            <a:endParaRPr lang="en-US" sz="1100" dirty="0">
              <a:solidFill>
                <a:schemeClr val="accent6">
                  <a:lumMod val="50000"/>
                </a:schemeClr>
              </a:solidFill>
            </a:endParaRPr>
          </a:p>
        </p:txBody>
      </p:sp>
      <p:sp>
        <p:nvSpPr>
          <p:cNvPr id="8" name="Rectangle 7"/>
          <p:cNvSpPr/>
          <p:nvPr/>
        </p:nvSpPr>
        <p:spPr>
          <a:xfrm>
            <a:off x="5297905" y="5216699"/>
            <a:ext cx="1447800" cy="377687"/>
          </a:xfrm>
          <a:prstGeom prst="rect">
            <a:avLst/>
          </a:prstGeom>
          <a:solidFill>
            <a:schemeClr val="accent6">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6">
                    <a:lumMod val="50000"/>
                  </a:schemeClr>
                </a:solidFill>
              </a:rPr>
              <a:t>map_unit_lines</a:t>
            </a:r>
            <a:endParaRPr lang="en-US" sz="1100" dirty="0">
              <a:solidFill>
                <a:schemeClr val="accent6">
                  <a:lumMod val="50000"/>
                </a:schemeClr>
              </a:solidFill>
            </a:endParaRPr>
          </a:p>
        </p:txBody>
      </p:sp>
      <p:sp>
        <p:nvSpPr>
          <p:cNvPr id="9" name="Rectangle 8"/>
          <p:cNvSpPr/>
          <p:nvPr/>
        </p:nvSpPr>
        <p:spPr>
          <a:xfrm>
            <a:off x="7073008" y="5224720"/>
            <a:ext cx="1447800" cy="377687"/>
          </a:xfrm>
          <a:prstGeom prst="rect">
            <a:avLst/>
          </a:prstGeom>
          <a:solidFill>
            <a:schemeClr val="accent6">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6">
                    <a:lumMod val="50000"/>
                  </a:schemeClr>
                </a:solidFill>
              </a:rPr>
              <a:t>map_unit_points</a:t>
            </a:r>
            <a:endParaRPr lang="en-US" sz="1100" dirty="0">
              <a:solidFill>
                <a:schemeClr val="accent6">
                  <a:lumMod val="50000"/>
                </a:schemeClr>
              </a:solidFill>
            </a:endParaRPr>
          </a:p>
        </p:txBody>
      </p:sp>
      <p:sp>
        <p:nvSpPr>
          <p:cNvPr id="16" name="Rectangle 15"/>
          <p:cNvSpPr/>
          <p:nvPr/>
        </p:nvSpPr>
        <p:spPr>
          <a:xfrm>
            <a:off x="7073008" y="4128330"/>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orientation_points</a:t>
            </a:r>
            <a:endParaRPr lang="en-US" sz="1100" dirty="0"/>
          </a:p>
        </p:txBody>
      </p:sp>
      <p:cxnSp>
        <p:nvCxnSpPr>
          <p:cNvPr id="18" name="Straight Connector 17"/>
          <p:cNvCxnSpPr/>
          <p:nvPr/>
        </p:nvCxnSpPr>
        <p:spPr>
          <a:xfrm>
            <a:off x="6021805" y="6219965"/>
            <a:ext cx="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5" idx="0"/>
            <a:endCxn id="7" idx="2"/>
          </p:cNvCxnSpPr>
          <p:nvPr/>
        </p:nvCxnSpPr>
        <p:spPr>
          <a:xfrm rot="16200000" flipV="1">
            <a:off x="5024863" y="4811100"/>
            <a:ext cx="213657" cy="1780229"/>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5" idx="0"/>
            <a:endCxn id="9" idx="2"/>
          </p:cNvCxnSpPr>
          <p:nvPr/>
        </p:nvCxnSpPr>
        <p:spPr>
          <a:xfrm rot="5400000" flipH="1" flipV="1">
            <a:off x="6806538" y="4817674"/>
            <a:ext cx="205636" cy="1775103"/>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21805" y="5833855"/>
            <a:ext cx="1" cy="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067593" y="1847319"/>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station_points</a:t>
            </a:r>
            <a:endParaRPr lang="en-US" sz="1100" dirty="0"/>
          </a:p>
        </p:txBody>
      </p:sp>
      <p:sp>
        <p:nvSpPr>
          <p:cNvPr id="36" name="Rectangle 35"/>
          <p:cNvSpPr/>
          <p:nvPr/>
        </p:nvSpPr>
        <p:spPr>
          <a:xfrm>
            <a:off x="7067593" y="2273028"/>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geochron_points</a:t>
            </a:r>
            <a:endParaRPr lang="en-US" sz="1100" dirty="0"/>
          </a:p>
        </p:txBody>
      </p:sp>
      <p:sp>
        <p:nvSpPr>
          <p:cNvPr id="42" name="Rectangle 41"/>
          <p:cNvSpPr/>
          <p:nvPr/>
        </p:nvSpPr>
        <p:spPr>
          <a:xfrm>
            <a:off x="7073008" y="2698738"/>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fossil_points</a:t>
            </a:r>
            <a:endParaRPr lang="en-US" sz="1100" dirty="0"/>
          </a:p>
        </p:txBody>
      </p:sp>
      <p:sp>
        <p:nvSpPr>
          <p:cNvPr id="40" name="Rectangle 39"/>
          <p:cNvSpPr/>
          <p:nvPr/>
        </p:nvSpPr>
        <p:spPr>
          <a:xfrm>
            <a:off x="5297905" y="4717964"/>
            <a:ext cx="1447800" cy="3776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6">
                    <a:lumMod val="50000"/>
                  </a:schemeClr>
                </a:solidFill>
              </a:rPr>
              <a:t>contacts_and_faults</a:t>
            </a:r>
            <a:endParaRPr lang="en-US" sz="1100" dirty="0">
              <a:solidFill>
                <a:schemeClr val="accent6">
                  <a:lumMod val="50000"/>
                </a:schemeClr>
              </a:solidFill>
            </a:endParaRPr>
          </a:p>
        </p:txBody>
      </p:sp>
      <p:cxnSp>
        <p:nvCxnSpPr>
          <p:cNvPr id="19" name="Straight Connector 18"/>
          <p:cNvCxnSpPr/>
          <p:nvPr/>
        </p:nvCxnSpPr>
        <p:spPr>
          <a:xfrm>
            <a:off x="6021805" y="6185730"/>
            <a:ext cx="0" cy="15571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28600" y="4356930"/>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product_info</a:t>
            </a:r>
            <a:endParaRPr lang="en-US" sz="1100" dirty="0"/>
          </a:p>
        </p:txBody>
      </p:sp>
      <p:sp>
        <p:nvSpPr>
          <p:cNvPr id="21" name="Left Brace 20"/>
          <p:cNvSpPr/>
          <p:nvPr/>
        </p:nvSpPr>
        <p:spPr>
          <a:xfrm>
            <a:off x="2263012" y="661454"/>
            <a:ext cx="235840" cy="5552297"/>
          </a:xfrm>
          <a:custGeom>
            <a:avLst/>
            <a:gdLst>
              <a:gd name="connsiteX0" fmla="*/ 235840 w 235840"/>
              <a:gd name="connsiteY0" fmla="*/ 5264516 h 5264516"/>
              <a:gd name="connsiteX1" fmla="*/ 117920 w 235840"/>
              <a:gd name="connsiteY1" fmla="*/ 5174805 h 5264516"/>
              <a:gd name="connsiteX2" fmla="*/ 117920 w 235840"/>
              <a:gd name="connsiteY2" fmla="*/ 3688218 h 5264516"/>
              <a:gd name="connsiteX3" fmla="*/ 0 w 235840"/>
              <a:gd name="connsiteY3" fmla="*/ 3598507 h 5264516"/>
              <a:gd name="connsiteX4" fmla="*/ 117920 w 235840"/>
              <a:gd name="connsiteY4" fmla="*/ 3508796 h 5264516"/>
              <a:gd name="connsiteX5" fmla="*/ 117920 w 235840"/>
              <a:gd name="connsiteY5" fmla="*/ 89711 h 5264516"/>
              <a:gd name="connsiteX6" fmla="*/ 235840 w 235840"/>
              <a:gd name="connsiteY6" fmla="*/ 0 h 5264516"/>
              <a:gd name="connsiteX7" fmla="*/ 235840 w 235840"/>
              <a:gd name="connsiteY7" fmla="*/ 5264516 h 5264516"/>
              <a:gd name="connsiteX0" fmla="*/ 235840 w 235840"/>
              <a:gd name="connsiteY0" fmla="*/ 5264516 h 5264516"/>
              <a:gd name="connsiteX1" fmla="*/ 117920 w 235840"/>
              <a:gd name="connsiteY1" fmla="*/ 5174805 h 5264516"/>
              <a:gd name="connsiteX2" fmla="*/ 117920 w 235840"/>
              <a:gd name="connsiteY2" fmla="*/ 3688218 h 5264516"/>
              <a:gd name="connsiteX3" fmla="*/ 0 w 235840"/>
              <a:gd name="connsiteY3" fmla="*/ 3598507 h 5264516"/>
              <a:gd name="connsiteX4" fmla="*/ 117920 w 235840"/>
              <a:gd name="connsiteY4" fmla="*/ 3508796 h 5264516"/>
              <a:gd name="connsiteX5" fmla="*/ 117920 w 235840"/>
              <a:gd name="connsiteY5" fmla="*/ 89711 h 5264516"/>
              <a:gd name="connsiteX6" fmla="*/ 235840 w 235840"/>
              <a:gd name="connsiteY6" fmla="*/ 0 h 5264516"/>
              <a:gd name="connsiteX0" fmla="*/ 235840 w 235840"/>
              <a:gd name="connsiteY0" fmla="*/ 5896840 h 5896840"/>
              <a:gd name="connsiteX1" fmla="*/ 117920 w 235840"/>
              <a:gd name="connsiteY1" fmla="*/ 5807129 h 5896840"/>
              <a:gd name="connsiteX2" fmla="*/ 117920 w 235840"/>
              <a:gd name="connsiteY2" fmla="*/ 4320542 h 5896840"/>
              <a:gd name="connsiteX3" fmla="*/ 0 w 235840"/>
              <a:gd name="connsiteY3" fmla="*/ 4230831 h 5896840"/>
              <a:gd name="connsiteX4" fmla="*/ 117920 w 235840"/>
              <a:gd name="connsiteY4" fmla="*/ 4141120 h 5896840"/>
              <a:gd name="connsiteX5" fmla="*/ 117920 w 235840"/>
              <a:gd name="connsiteY5" fmla="*/ 722035 h 5896840"/>
              <a:gd name="connsiteX6" fmla="*/ 235840 w 235840"/>
              <a:gd name="connsiteY6" fmla="*/ 632324 h 5896840"/>
              <a:gd name="connsiteX7" fmla="*/ 235840 w 235840"/>
              <a:gd name="connsiteY7" fmla="*/ 5896840 h 5896840"/>
              <a:gd name="connsiteX0" fmla="*/ 235840 w 235840"/>
              <a:gd name="connsiteY0" fmla="*/ 5896840 h 5896840"/>
              <a:gd name="connsiteX1" fmla="*/ 117920 w 235840"/>
              <a:gd name="connsiteY1" fmla="*/ 5807129 h 5896840"/>
              <a:gd name="connsiteX2" fmla="*/ 117920 w 235840"/>
              <a:gd name="connsiteY2" fmla="*/ 4320542 h 5896840"/>
              <a:gd name="connsiteX3" fmla="*/ 0 w 235840"/>
              <a:gd name="connsiteY3" fmla="*/ 4230831 h 5896840"/>
              <a:gd name="connsiteX4" fmla="*/ 117920 w 235840"/>
              <a:gd name="connsiteY4" fmla="*/ 4141120 h 5896840"/>
              <a:gd name="connsiteX5" fmla="*/ 122562 w 235840"/>
              <a:gd name="connsiteY5" fmla="*/ 2584 h 5896840"/>
              <a:gd name="connsiteX6" fmla="*/ 235840 w 235840"/>
              <a:gd name="connsiteY6" fmla="*/ 632324 h 5896840"/>
              <a:gd name="connsiteX0" fmla="*/ 235840 w 305464"/>
              <a:gd name="connsiteY0" fmla="*/ 5979326 h 5979326"/>
              <a:gd name="connsiteX1" fmla="*/ 117920 w 305464"/>
              <a:gd name="connsiteY1" fmla="*/ 5889615 h 5979326"/>
              <a:gd name="connsiteX2" fmla="*/ 117920 w 305464"/>
              <a:gd name="connsiteY2" fmla="*/ 4403028 h 5979326"/>
              <a:gd name="connsiteX3" fmla="*/ 0 w 305464"/>
              <a:gd name="connsiteY3" fmla="*/ 4313317 h 5979326"/>
              <a:gd name="connsiteX4" fmla="*/ 117920 w 305464"/>
              <a:gd name="connsiteY4" fmla="*/ 4223606 h 5979326"/>
              <a:gd name="connsiteX5" fmla="*/ 117920 w 305464"/>
              <a:gd name="connsiteY5" fmla="*/ 804521 h 5979326"/>
              <a:gd name="connsiteX6" fmla="*/ 235840 w 305464"/>
              <a:gd name="connsiteY6" fmla="*/ 714810 h 5979326"/>
              <a:gd name="connsiteX7" fmla="*/ 235840 w 305464"/>
              <a:gd name="connsiteY7" fmla="*/ 5979326 h 5979326"/>
              <a:gd name="connsiteX0" fmla="*/ 235840 w 305464"/>
              <a:gd name="connsiteY0" fmla="*/ 5979326 h 5979326"/>
              <a:gd name="connsiteX1" fmla="*/ 117920 w 305464"/>
              <a:gd name="connsiteY1" fmla="*/ 5889615 h 5979326"/>
              <a:gd name="connsiteX2" fmla="*/ 117920 w 305464"/>
              <a:gd name="connsiteY2" fmla="*/ 4403028 h 5979326"/>
              <a:gd name="connsiteX3" fmla="*/ 0 w 305464"/>
              <a:gd name="connsiteY3" fmla="*/ 4313317 h 5979326"/>
              <a:gd name="connsiteX4" fmla="*/ 117920 w 305464"/>
              <a:gd name="connsiteY4" fmla="*/ 4223606 h 5979326"/>
              <a:gd name="connsiteX5" fmla="*/ 122562 w 305464"/>
              <a:gd name="connsiteY5" fmla="*/ 85070 h 5979326"/>
              <a:gd name="connsiteX6" fmla="*/ 305464 w 305464"/>
              <a:gd name="connsiteY6" fmla="*/ 0 h 5979326"/>
              <a:gd name="connsiteX0" fmla="*/ 235840 w 291540"/>
              <a:gd name="connsiteY0" fmla="*/ 5970042 h 5970042"/>
              <a:gd name="connsiteX1" fmla="*/ 117920 w 291540"/>
              <a:gd name="connsiteY1" fmla="*/ 5880331 h 5970042"/>
              <a:gd name="connsiteX2" fmla="*/ 117920 w 291540"/>
              <a:gd name="connsiteY2" fmla="*/ 4393744 h 5970042"/>
              <a:gd name="connsiteX3" fmla="*/ 0 w 291540"/>
              <a:gd name="connsiteY3" fmla="*/ 4304033 h 5970042"/>
              <a:gd name="connsiteX4" fmla="*/ 117920 w 291540"/>
              <a:gd name="connsiteY4" fmla="*/ 4214322 h 5970042"/>
              <a:gd name="connsiteX5" fmla="*/ 117920 w 291540"/>
              <a:gd name="connsiteY5" fmla="*/ 795237 h 5970042"/>
              <a:gd name="connsiteX6" fmla="*/ 235840 w 291540"/>
              <a:gd name="connsiteY6" fmla="*/ 705526 h 5970042"/>
              <a:gd name="connsiteX7" fmla="*/ 235840 w 291540"/>
              <a:gd name="connsiteY7" fmla="*/ 5970042 h 5970042"/>
              <a:gd name="connsiteX0" fmla="*/ 235840 w 291540"/>
              <a:gd name="connsiteY0" fmla="*/ 5970042 h 5970042"/>
              <a:gd name="connsiteX1" fmla="*/ 117920 w 291540"/>
              <a:gd name="connsiteY1" fmla="*/ 5880331 h 5970042"/>
              <a:gd name="connsiteX2" fmla="*/ 117920 w 291540"/>
              <a:gd name="connsiteY2" fmla="*/ 4393744 h 5970042"/>
              <a:gd name="connsiteX3" fmla="*/ 0 w 291540"/>
              <a:gd name="connsiteY3" fmla="*/ 4304033 h 5970042"/>
              <a:gd name="connsiteX4" fmla="*/ 117920 w 291540"/>
              <a:gd name="connsiteY4" fmla="*/ 4214322 h 5970042"/>
              <a:gd name="connsiteX5" fmla="*/ 122562 w 291540"/>
              <a:gd name="connsiteY5" fmla="*/ 75786 h 5970042"/>
              <a:gd name="connsiteX6" fmla="*/ 291540 w 291540"/>
              <a:gd name="connsiteY6" fmla="*/ 0 h 5970042"/>
              <a:gd name="connsiteX0" fmla="*/ 235840 w 291540"/>
              <a:gd name="connsiteY0" fmla="*/ 5970042 h 5970042"/>
              <a:gd name="connsiteX1" fmla="*/ 117920 w 291540"/>
              <a:gd name="connsiteY1" fmla="*/ 5880331 h 5970042"/>
              <a:gd name="connsiteX2" fmla="*/ 117920 w 291540"/>
              <a:gd name="connsiteY2" fmla="*/ 4393744 h 5970042"/>
              <a:gd name="connsiteX3" fmla="*/ 0 w 291540"/>
              <a:gd name="connsiteY3" fmla="*/ 4304033 h 5970042"/>
              <a:gd name="connsiteX4" fmla="*/ 117920 w 291540"/>
              <a:gd name="connsiteY4" fmla="*/ 4214322 h 5970042"/>
              <a:gd name="connsiteX5" fmla="*/ 117920 w 291540"/>
              <a:gd name="connsiteY5" fmla="*/ 795237 h 5970042"/>
              <a:gd name="connsiteX6" fmla="*/ 235840 w 291540"/>
              <a:gd name="connsiteY6" fmla="*/ 705526 h 5970042"/>
              <a:gd name="connsiteX7" fmla="*/ 235840 w 291540"/>
              <a:gd name="connsiteY7" fmla="*/ 5970042 h 5970042"/>
              <a:gd name="connsiteX0" fmla="*/ 235840 w 291540"/>
              <a:gd name="connsiteY0" fmla="*/ 5970042 h 5970042"/>
              <a:gd name="connsiteX1" fmla="*/ 117920 w 291540"/>
              <a:gd name="connsiteY1" fmla="*/ 5880331 h 5970042"/>
              <a:gd name="connsiteX2" fmla="*/ 117920 w 291540"/>
              <a:gd name="connsiteY2" fmla="*/ 4393744 h 5970042"/>
              <a:gd name="connsiteX3" fmla="*/ 0 w 291540"/>
              <a:gd name="connsiteY3" fmla="*/ 4304033 h 5970042"/>
              <a:gd name="connsiteX4" fmla="*/ 117920 w 291540"/>
              <a:gd name="connsiteY4" fmla="*/ 4214322 h 5970042"/>
              <a:gd name="connsiteX5" fmla="*/ 117920 w 291540"/>
              <a:gd name="connsiteY5" fmla="*/ 488891 h 5970042"/>
              <a:gd name="connsiteX6" fmla="*/ 291540 w 291540"/>
              <a:gd name="connsiteY6" fmla="*/ 0 h 5970042"/>
              <a:gd name="connsiteX0" fmla="*/ 235840 w 305465"/>
              <a:gd name="connsiteY0" fmla="*/ 5570863 h 5570863"/>
              <a:gd name="connsiteX1" fmla="*/ 117920 w 305465"/>
              <a:gd name="connsiteY1" fmla="*/ 5481152 h 5570863"/>
              <a:gd name="connsiteX2" fmla="*/ 117920 w 305465"/>
              <a:gd name="connsiteY2" fmla="*/ 3994565 h 5570863"/>
              <a:gd name="connsiteX3" fmla="*/ 0 w 305465"/>
              <a:gd name="connsiteY3" fmla="*/ 3904854 h 5570863"/>
              <a:gd name="connsiteX4" fmla="*/ 117920 w 305465"/>
              <a:gd name="connsiteY4" fmla="*/ 3815143 h 5570863"/>
              <a:gd name="connsiteX5" fmla="*/ 117920 w 305465"/>
              <a:gd name="connsiteY5" fmla="*/ 396058 h 5570863"/>
              <a:gd name="connsiteX6" fmla="*/ 235840 w 305465"/>
              <a:gd name="connsiteY6" fmla="*/ 306347 h 5570863"/>
              <a:gd name="connsiteX7" fmla="*/ 235840 w 305465"/>
              <a:gd name="connsiteY7" fmla="*/ 5570863 h 5570863"/>
              <a:gd name="connsiteX0" fmla="*/ 235840 w 305465"/>
              <a:gd name="connsiteY0" fmla="*/ 5570863 h 5570863"/>
              <a:gd name="connsiteX1" fmla="*/ 117920 w 305465"/>
              <a:gd name="connsiteY1" fmla="*/ 5481152 h 5570863"/>
              <a:gd name="connsiteX2" fmla="*/ 117920 w 305465"/>
              <a:gd name="connsiteY2" fmla="*/ 3994565 h 5570863"/>
              <a:gd name="connsiteX3" fmla="*/ 0 w 305465"/>
              <a:gd name="connsiteY3" fmla="*/ 3904854 h 5570863"/>
              <a:gd name="connsiteX4" fmla="*/ 117920 w 305465"/>
              <a:gd name="connsiteY4" fmla="*/ 3815143 h 5570863"/>
              <a:gd name="connsiteX5" fmla="*/ 117920 w 305465"/>
              <a:gd name="connsiteY5" fmla="*/ 89712 h 5570863"/>
              <a:gd name="connsiteX6" fmla="*/ 305465 w 305465"/>
              <a:gd name="connsiteY6" fmla="*/ 0 h 5570863"/>
              <a:gd name="connsiteX0" fmla="*/ 235840 w 277615"/>
              <a:gd name="connsiteY0" fmla="*/ 5570863 h 5570863"/>
              <a:gd name="connsiteX1" fmla="*/ 117920 w 277615"/>
              <a:gd name="connsiteY1" fmla="*/ 5481152 h 5570863"/>
              <a:gd name="connsiteX2" fmla="*/ 117920 w 277615"/>
              <a:gd name="connsiteY2" fmla="*/ 3994565 h 5570863"/>
              <a:gd name="connsiteX3" fmla="*/ 0 w 277615"/>
              <a:gd name="connsiteY3" fmla="*/ 3904854 h 5570863"/>
              <a:gd name="connsiteX4" fmla="*/ 117920 w 277615"/>
              <a:gd name="connsiteY4" fmla="*/ 3815143 h 5570863"/>
              <a:gd name="connsiteX5" fmla="*/ 117920 w 277615"/>
              <a:gd name="connsiteY5" fmla="*/ 396058 h 5570863"/>
              <a:gd name="connsiteX6" fmla="*/ 235840 w 277615"/>
              <a:gd name="connsiteY6" fmla="*/ 306347 h 5570863"/>
              <a:gd name="connsiteX7" fmla="*/ 235840 w 277615"/>
              <a:gd name="connsiteY7" fmla="*/ 5570863 h 5570863"/>
              <a:gd name="connsiteX0" fmla="*/ 235840 w 277615"/>
              <a:gd name="connsiteY0" fmla="*/ 5570863 h 5570863"/>
              <a:gd name="connsiteX1" fmla="*/ 117920 w 277615"/>
              <a:gd name="connsiteY1" fmla="*/ 5481152 h 5570863"/>
              <a:gd name="connsiteX2" fmla="*/ 117920 w 277615"/>
              <a:gd name="connsiteY2" fmla="*/ 3994565 h 5570863"/>
              <a:gd name="connsiteX3" fmla="*/ 0 w 277615"/>
              <a:gd name="connsiteY3" fmla="*/ 3904854 h 5570863"/>
              <a:gd name="connsiteX4" fmla="*/ 117920 w 277615"/>
              <a:gd name="connsiteY4" fmla="*/ 3815143 h 5570863"/>
              <a:gd name="connsiteX5" fmla="*/ 117920 w 277615"/>
              <a:gd name="connsiteY5" fmla="*/ 89712 h 5570863"/>
              <a:gd name="connsiteX6" fmla="*/ 277615 w 277615"/>
              <a:gd name="connsiteY6" fmla="*/ 0 h 5570863"/>
              <a:gd name="connsiteX0" fmla="*/ 235840 w 235840"/>
              <a:gd name="connsiteY0" fmla="*/ 5552297 h 5552297"/>
              <a:gd name="connsiteX1" fmla="*/ 117920 w 235840"/>
              <a:gd name="connsiteY1" fmla="*/ 5462586 h 5552297"/>
              <a:gd name="connsiteX2" fmla="*/ 117920 w 235840"/>
              <a:gd name="connsiteY2" fmla="*/ 3975999 h 5552297"/>
              <a:gd name="connsiteX3" fmla="*/ 0 w 235840"/>
              <a:gd name="connsiteY3" fmla="*/ 3886288 h 5552297"/>
              <a:gd name="connsiteX4" fmla="*/ 117920 w 235840"/>
              <a:gd name="connsiteY4" fmla="*/ 3796577 h 5552297"/>
              <a:gd name="connsiteX5" fmla="*/ 117920 w 235840"/>
              <a:gd name="connsiteY5" fmla="*/ 377492 h 5552297"/>
              <a:gd name="connsiteX6" fmla="*/ 235840 w 235840"/>
              <a:gd name="connsiteY6" fmla="*/ 287781 h 5552297"/>
              <a:gd name="connsiteX7" fmla="*/ 235840 w 235840"/>
              <a:gd name="connsiteY7" fmla="*/ 5552297 h 5552297"/>
              <a:gd name="connsiteX0" fmla="*/ 235840 w 235840"/>
              <a:gd name="connsiteY0" fmla="*/ 5552297 h 5552297"/>
              <a:gd name="connsiteX1" fmla="*/ 117920 w 235840"/>
              <a:gd name="connsiteY1" fmla="*/ 5462586 h 5552297"/>
              <a:gd name="connsiteX2" fmla="*/ 117920 w 235840"/>
              <a:gd name="connsiteY2" fmla="*/ 3975999 h 5552297"/>
              <a:gd name="connsiteX3" fmla="*/ 0 w 235840"/>
              <a:gd name="connsiteY3" fmla="*/ 3886288 h 5552297"/>
              <a:gd name="connsiteX4" fmla="*/ 117920 w 235840"/>
              <a:gd name="connsiteY4" fmla="*/ 3796577 h 5552297"/>
              <a:gd name="connsiteX5" fmla="*/ 117920 w 235840"/>
              <a:gd name="connsiteY5" fmla="*/ 71146 h 5552297"/>
              <a:gd name="connsiteX6" fmla="*/ 226557 w 235840"/>
              <a:gd name="connsiteY6" fmla="*/ 0 h 55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40" h="5552297" stroke="0" extrusionOk="0">
                <a:moveTo>
                  <a:pt x="235840" y="5552297"/>
                </a:moveTo>
                <a:cubicBezTo>
                  <a:pt x="170715" y="5552297"/>
                  <a:pt x="117920" y="5512132"/>
                  <a:pt x="117920" y="5462586"/>
                </a:cubicBezTo>
                <a:lnTo>
                  <a:pt x="117920" y="3975999"/>
                </a:lnTo>
                <a:cubicBezTo>
                  <a:pt x="117920" y="3926453"/>
                  <a:pt x="65125" y="3886288"/>
                  <a:pt x="0" y="3886288"/>
                </a:cubicBezTo>
                <a:cubicBezTo>
                  <a:pt x="65125" y="3886288"/>
                  <a:pt x="117920" y="3846123"/>
                  <a:pt x="117920" y="3796577"/>
                </a:cubicBezTo>
                <a:lnTo>
                  <a:pt x="117920" y="377492"/>
                </a:lnTo>
                <a:cubicBezTo>
                  <a:pt x="117920" y="327946"/>
                  <a:pt x="170715" y="287781"/>
                  <a:pt x="235840" y="287781"/>
                </a:cubicBezTo>
                <a:lnTo>
                  <a:pt x="235840" y="5552297"/>
                </a:lnTo>
                <a:close/>
              </a:path>
              <a:path w="235840" h="5552297" fill="none">
                <a:moveTo>
                  <a:pt x="235840" y="5552297"/>
                </a:moveTo>
                <a:cubicBezTo>
                  <a:pt x="170715" y="5552297"/>
                  <a:pt x="117920" y="5512132"/>
                  <a:pt x="117920" y="5462586"/>
                </a:cubicBezTo>
                <a:lnTo>
                  <a:pt x="117920" y="3975999"/>
                </a:lnTo>
                <a:cubicBezTo>
                  <a:pt x="117920" y="3926453"/>
                  <a:pt x="65125" y="3886288"/>
                  <a:pt x="0" y="3886288"/>
                </a:cubicBezTo>
                <a:cubicBezTo>
                  <a:pt x="65125" y="3886288"/>
                  <a:pt x="117920" y="3846123"/>
                  <a:pt x="117920" y="3796577"/>
                </a:cubicBezTo>
                <a:lnTo>
                  <a:pt x="117920" y="71146"/>
                </a:lnTo>
                <a:cubicBezTo>
                  <a:pt x="117920" y="21600"/>
                  <a:pt x="161432" y="0"/>
                  <a:pt x="226557" y="0"/>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flipV="1">
            <a:off x="6021805" y="5514873"/>
            <a:ext cx="0" cy="29317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517676" y="1234340"/>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cartographic_polys</a:t>
            </a:r>
            <a:endParaRPr lang="en-US" sz="1100" dirty="0"/>
          </a:p>
        </p:txBody>
      </p:sp>
      <p:sp>
        <p:nvSpPr>
          <p:cNvPr id="54" name="Rectangle 53"/>
          <p:cNvSpPr/>
          <p:nvPr/>
        </p:nvSpPr>
        <p:spPr>
          <a:xfrm>
            <a:off x="5297905" y="1234340"/>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cartographic_lines</a:t>
            </a:r>
            <a:endParaRPr lang="en-US" sz="1100" dirty="0"/>
          </a:p>
        </p:txBody>
      </p:sp>
      <p:sp>
        <p:nvSpPr>
          <p:cNvPr id="55" name="Rectangle 54"/>
          <p:cNvSpPr/>
          <p:nvPr/>
        </p:nvSpPr>
        <p:spPr>
          <a:xfrm>
            <a:off x="7073008" y="1242361"/>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cartographic_points</a:t>
            </a:r>
            <a:endParaRPr lang="en-US" sz="1100" dirty="0"/>
          </a:p>
        </p:txBody>
      </p:sp>
      <p:cxnSp>
        <p:nvCxnSpPr>
          <p:cNvPr id="121" name="Straight Connector 120"/>
          <p:cNvCxnSpPr>
            <a:stCxn id="43" idx="3"/>
            <a:endCxn id="21" idx="3"/>
          </p:cNvCxnSpPr>
          <p:nvPr/>
        </p:nvCxnSpPr>
        <p:spPr>
          <a:xfrm>
            <a:off x="1676400" y="4545774"/>
            <a:ext cx="586612" cy="196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28600" y="5195130"/>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data_sources</a:t>
            </a:r>
            <a:endParaRPr lang="en-US" sz="1100" dirty="0"/>
          </a:p>
        </p:txBody>
      </p:sp>
      <p:sp>
        <p:nvSpPr>
          <p:cNvPr id="74" name="Rectangle 73"/>
          <p:cNvSpPr/>
          <p:nvPr/>
        </p:nvSpPr>
        <p:spPr>
          <a:xfrm>
            <a:off x="3517676" y="3518730"/>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geologic_polys</a:t>
            </a:r>
            <a:endParaRPr lang="en-US" sz="1100" dirty="0"/>
          </a:p>
        </p:txBody>
      </p:sp>
      <p:sp>
        <p:nvSpPr>
          <p:cNvPr id="75" name="Rectangle 74"/>
          <p:cNvSpPr/>
          <p:nvPr/>
        </p:nvSpPr>
        <p:spPr>
          <a:xfrm>
            <a:off x="5297905" y="3518730"/>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geologic_lines</a:t>
            </a:r>
            <a:endParaRPr lang="en-US" sz="1100" dirty="0"/>
          </a:p>
        </p:txBody>
      </p:sp>
      <p:sp>
        <p:nvSpPr>
          <p:cNvPr id="76" name="Rectangle 75"/>
          <p:cNvSpPr/>
          <p:nvPr/>
        </p:nvSpPr>
        <p:spPr>
          <a:xfrm>
            <a:off x="7073008" y="3526751"/>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geologic_points</a:t>
            </a:r>
            <a:endParaRPr lang="en-US" sz="1100" dirty="0"/>
          </a:p>
        </p:txBody>
      </p:sp>
      <p:sp>
        <p:nvSpPr>
          <p:cNvPr id="77" name="Rectangle 76"/>
          <p:cNvSpPr/>
          <p:nvPr/>
        </p:nvSpPr>
        <p:spPr>
          <a:xfrm>
            <a:off x="7038996" y="6341443"/>
            <a:ext cx="657204"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8" name="Rectangle 77"/>
          <p:cNvSpPr/>
          <p:nvPr/>
        </p:nvSpPr>
        <p:spPr>
          <a:xfrm>
            <a:off x="3517676" y="2895600"/>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overlay_polys</a:t>
            </a:r>
            <a:endParaRPr lang="en-US" sz="1100" dirty="0"/>
          </a:p>
        </p:txBody>
      </p:sp>
      <p:sp>
        <p:nvSpPr>
          <p:cNvPr id="79" name="Rectangle 78"/>
          <p:cNvSpPr/>
          <p:nvPr/>
        </p:nvSpPr>
        <p:spPr>
          <a:xfrm>
            <a:off x="228600" y="5827097"/>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data_source_polys</a:t>
            </a:r>
            <a:endParaRPr lang="en-US" sz="1100" dirty="0"/>
          </a:p>
        </p:txBody>
      </p:sp>
      <p:cxnSp>
        <p:nvCxnSpPr>
          <p:cNvPr id="80" name="Straight Connector 79"/>
          <p:cNvCxnSpPr>
            <a:stCxn id="79" idx="0"/>
            <a:endCxn id="112" idx="2"/>
          </p:cNvCxnSpPr>
          <p:nvPr/>
        </p:nvCxnSpPr>
        <p:spPr>
          <a:xfrm flipV="1">
            <a:off x="952500" y="5572817"/>
            <a:ext cx="0" cy="2542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12" idx="3"/>
          </p:cNvCxnSpPr>
          <p:nvPr/>
        </p:nvCxnSpPr>
        <p:spPr>
          <a:xfrm flipV="1">
            <a:off x="1676400" y="5383973"/>
            <a:ext cx="720280"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3517676" y="6341443"/>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glossary</a:t>
            </a:r>
          </a:p>
        </p:txBody>
      </p:sp>
      <p:sp>
        <p:nvSpPr>
          <p:cNvPr id="82" name="Rectangle 81"/>
          <p:cNvSpPr/>
          <p:nvPr/>
        </p:nvSpPr>
        <p:spPr>
          <a:xfrm>
            <a:off x="3517676" y="4128330"/>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structure_polys</a:t>
            </a:r>
            <a:endParaRPr lang="en-US" sz="1100" dirty="0"/>
          </a:p>
        </p:txBody>
      </p:sp>
      <p:sp>
        <p:nvSpPr>
          <p:cNvPr id="83" name="Rectangle 82"/>
          <p:cNvSpPr/>
          <p:nvPr/>
        </p:nvSpPr>
        <p:spPr>
          <a:xfrm>
            <a:off x="5297905" y="4128330"/>
            <a:ext cx="1447800"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structure_lines</a:t>
            </a:r>
            <a:endParaRPr lang="en-US" sz="1100" dirty="0"/>
          </a:p>
        </p:txBody>
      </p:sp>
      <p:sp>
        <p:nvSpPr>
          <p:cNvPr id="132" name="Rectangle 131"/>
          <p:cNvSpPr/>
          <p:nvPr/>
        </p:nvSpPr>
        <p:spPr>
          <a:xfrm>
            <a:off x="5297904" y="2895395"/>
            <a:ext cx="1447800" cy="377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iso_lines</a:t>
            </a:r>
            <a:endParaRPr lang="en-US" sz="1100" dirty="0"/>
          </a:p>
        </p:txBody>
      </p:sp>
      <p:sp>
        <p:nvSpPr>
          <p:cNvPr id="3" name="Rectangle 2"/>
          <p:cNvSpPr/>
          <p:nvPr/>
        </p:nvSpPr>
        <p:spPr>
          <a:xfrm>
            <a:off x="228600" y="2991025"/>
            <a:ext cx="457200" cy="167090"/>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5920" y="2938790"/>
            <a:ext cx="1324402" cy="261610"/>
          </a:xfrm>
          <a:prstGeom prst="rect">
            <a:avLst/>
          </a:prstGeom>
          <a:noFill/>
        </p:spPr>
        <p:txBody>
          <a:bodyPr wrap="none" rtlCol="0">
            <a:spAutoFit/>
          </a:bodyPr>
          <a:lstStyle/>
          <a:p>
            <a:r>
              <a:rPr lang="en-US" sz="1100" dirty="0"/>
              <a:t>= AK </a:t>
            </a:r>
            <a:r>
              <a:rPr lang="en-US" sz="1100" dirty="0" err="1"/>
              <a:t>GeMS</a:t>
            </a:r>
            <a:r>
              <a:rPr lang="en-US" sz="1100" dirty="0"/>
              <a:t> addition</a:t>
            </a:r>
          </a:p>
        </p:txBody>
      </p:sp>
      <p:sp>
        <p:nvSpPr>
          <p:cNvPr id="47" name="TextBox 46"/>
          <p:cNvSpPr txBox="1"/>
          <p:nvPr/>
        </p:nvSpPr>
        <p:spPr>
          <a:xfrm>
            <a:off x="2476983" y="4698724"/>
            <a:ext cx="893231" cy="338554"/>
          </a:xfrm>
          <a:prstGeom prst="rect">
            <a:avLst/>
          </a:prstGeom>
          <a:noFill/>
        </p:spPr>
        <p:txBody>
          <a:bodyPr wrap="square" rtlCol="0">
            <a:spAutoFit/>
          </a:bodyPr>
          <a:lstStyle/>
          <a:p>
            <a:pPr algn="ctr"/>
            <a:r>
              <a:rPr lang="en-US" sz="800" dirty="0"/>
              <a:t>Map Units and their boundaries</a:t>
            </a:r>
          </a:p>
        </p:txBody>
      </p:sp>
      <p:sp>
        <p:nvSpPr>
          <p:cNvPr id="48" name="TextBox 47"/>
          <p:cNvSpPr txBox="1"/>
          <p:nvPr/>
        </p:nvSpPr>
        <p:spPr>
          <a:xfrm>
            <a:off x="2481259" y="4061900"/>
            <a:ext cx="893231" cy="215444"/>
          </a:xfrm>
          <a:prstGeom prst="rect">
            <a:avLst/>
          </a:prstGeom>
          <a:noFill/>
        </p:spPr>
        <p:txBody>
          <a:bodyPr wrap="square" rtlCol="0">
            <a:spAutoFit/>
          </a:bodyPr>
          <a:lstStyle/>
          <a:p>
            <a:pPr algn="ctr"/>
            <a:r>
              <a:rPr lang="en-US" sz="800" dirty="0"/>
              <a:t>Structure info</a:t>
            </a:r>
          </a:p>
        </p:txBody>
      </p:sp>
      <p:sp>
        <p:nvSpPr>
          <p:cNvPr id="49" name="TextBox 48"/>
          <p:cNvSpPr txBox="1"/>
          <p:nvPr/>
        </p:nvSpPr>
        <p:spPr>
          <a:xfrm>
            <a:off x="2458230" y="3457270"/>
            <a:ext cx="893231" cy="338554"/>
          </a:xfrm>
          <a:prstGeom prst="rect">
            <a:avLst/>
          </a:prstGeom>
          <a:noFill/>
        </p:spPr>
        <p:txBody>
          <a:bodyPr wrap="square" rtlCol="0">
            <a:spAutoFit/>
          </a:bodyPr>
          <a:lstStyle/>
          <a:p>
            <a:pPr algn="ctr"/>
            <a:r>
              <a:rPr lang="en-US" sz="800" dirty="0"/>
              <a:t>Other geologic</a:t>
            </a:r>
          </a:p>
          <a:p>
            <a:pPr algn="ctr"/>
            <a:r>
              <a:rPr lang="en-US" sz="800" dirty="0"/>
              <a:t>Info</a:t>
            </a:r>
          </a:p>
        </p:txBody>
      </p:sp>
      <p:sp>
        <p:nvSpPr>
          <p:cNvPr id="50" name="TextBox 49"/>
          <p:cNvSpPr txBox="1"/>
          <p:nvPr/>
        </p:nvSpPr>
        <p:spPr>
          <a:xfrm>
            <a:off x="2411758" y="1153072"/>
            <a:ext cx="893231" cy="338554"/>
          </a:xfrm>
          <a:prstGeom prst="rect">
            <a:avLst/>
          </a:prstGeom>
          <a:noFill/>
        </p:spPr>
        <p:txBody>
          <a:bodyPr wrap="square" rtlCol="0">
            <a:spAutoFit/>
          </a:bodyPr>
          <a:lstStyle/>
          <a:p>
            <a:pPr algn="ctr"/>
            <a:r>
              <a:rPr lang="en-US" sz="800" dirty="0"/>
              <a:t>Cartographic</a:t>
            </a:r>
          </a:p>
          <a:p>
            <a:pPr algn="ctr"/>
            <a:r>
              <a:rPr lang="en-US" sz="800" dirty="0"/>
              <a:t>features</a:t>
            </a:r>
          </a:p>
        </p:txBody>
      </p:sp>
      <p:sp>
        <p:nvSpPr>
          <p:cNvPr id="51" name="TextBox 50"/>
          <p:cNvSpPr txBox="1"/>
          <p:nvPr/>
        </p:nvSpPr>
        <p:spPr>
          <a:xfrm>
            <a:off x="6145765" y="1739286"/>
            <a:ext cx="893231" cy="215444"/>
          </a:xfrm>
          <a:prstGeom prst="rect">
            <a:avLst/>
          </a:prstGeom>
          <a:noFill/>
        </p:spPr>
        <p:txBody>
          <a:bodyPr wrap="square" rtlCol="0">
            <a:spAutoFit/>
          </a:bodyPr>
          <a:lstStyle/>
          <a:p>
            <a:pPr algn="ctr"/>
            <a:r>
              <a:rPr lang="en-US" sz="800" dirty="0"/>
              <a:t>Thematic points</a:t>
            </a:r>
          </a:p>
        </p:txBody>
      </p:sp>
      <p:sp>
        <p:nvSpPr>
          <p:cNvPr id="57" name="Rectangle 56"/>
          <p:cNvSpPr/>
          <p:nvPr/>
        </p:nvSpPr>
        <p:spPr>
          <a:xfrm>
            <a:off x="7796908" y="6341442"/>
            <a:ext cx="733758"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symbol_info</a:t>
            </a:r>
            <a:endParaRPr lang="en-US" sz="800" dirty="0"/>
          </a:p>
          <a:p>
            <a:pPr algn="ctr"/>
            <a:r>
              <a:rPr lang="en-US" sz="800" dirty="0"/>
              <a:t>table</a:t>
            </a:r>
          </a:p>
        </p:txBody>
      </p:sp>
      <p:sp>
        <p:nvSpPr>
          <p:cNvPr id="60" name="Rectangle 59"/>
          <p:cNvSpPr/>
          <p:nvPr/>
        </p:nvSpPr>
        <p:spPr>
          <a:xfrm>
            <a:off x="6976052" y="6270629"/>
            <a:ext cx="657204" cy="377687"/>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confidence lookup tables</a:t>
            </a:r>
          </a:p>
        </p:txBody>
      </p:sp>
      <p:sp>
        <p:nvSpPr>
          <p:cNvPr id="63" name="TextBox 62"/>
          <p:cNvSpPr txBox="1"/>
          <p:nvPr/>
        </p:nvSpPr>
        <p:spPr>
          <a:xfrm>
            <a:off x="3164999" y="2677307"/>
            <a:ext cx="2153154" cy="215444"/>
          </a:xfrm>
          <a:prstGeom prst="rect">
            <a:avLst/>
          </a:prstGeom>
          <a:noFill/>
        </p:spPr>
        <p:txBody>
          <a:bodyPr wrap="none" rtlCol="0">
            <a:spAutoFit/>
          </a:bodyPr>
          <a:lstStyle/>
          <a:p>
            <a:r>
              <a:rPr lang="en-US" sz="800" b="1" dirty="0">
                <a:solidFill>
                  <a:schemeClr val="accent5">
                    <a:lumMod val="50000"/>
                  </a:schemeClr>
                </a:solidFill>
              </a:rPr>
              <a:t>Combined ‘map unit’ and ‘other’ overlay polys</a:t>
            </a:r>
          </a:p>
        </p:txBody>
      </p:sp>
      <p:sp>
        <p:nvSpPr>
          <p:cNvPr id="64" name="TextBox 63"/>
          <p:cNvSpPr txBox="1"/>
          <p:nvPr/>
        </p:nvSpPr>
        <p:spPr>
          <a:xfrm>
            <a:off x="7186199" y="3266248"/>
            <a:ext cx="1210588" cy="215444"/>
          </a:xfrm>
          <a:prstGeom prst="rect">
            <a:avLst/>
          </a:prstGeom>
          <a:noFill/>
        </p:spPr>
        <p:txBody>
          <a:bodyPr wrap="none" rtlCol="0">
            <a:spAutoFit/>
          </a:bodyPr>
          <a:lstStyle/>
          <a:p>
            <a:r>
              <a:rPr lang="en-US" sz="800" b="1" dirty="0">
                <a:solidFill>
                  <a:schemeClr val="accent5">
                    <a:lumMod val="50000"/>
                  </a:schemeClr>
                </a:solidFill>
              </a:rPr>
              <a:t>includes ‘generic points’</a:t>
            </a:r>
          </a:p>
        </p:txBody>
      </p:sp>
      <p:sp>
        <p:nvSpPr>
          <p:cNvPr id="61" name="Rectangle 60"/>
          <p:cNvSpPr/>
          <p:nvPr/>
        </p:nvSpPr>
        <p:spPr>
          <a:xfrm>
            <a:off x="228600" y="615606"/>
            <a:ext cx="1872035" cy="1938992"/>
          </a:xfrm>
          <a:prstGeom prst="rect">
            <a:avLst/>
          </a:prstGeom>
        </p:spPr>
        <p:txBody>
          <a:bodyPr wrap="square">
            <a:spAutoFit/>
          </a:bodyPr>
          <a:lstStyle/>
          <a:p>
            <a:pPr algn="ctr"/>
            <a:r>
              <a:rPr lang="en-US" sz="2400" dirty="0"/>
              <a:t>Alaska DGGS </a:t>
            </a:r>
            <a:r>
              <a:rPr lang="en-US" sz="2400" dirty="0" err="1" smtClean="0"/>
              <a:t>GeMS</a:t>
            </a:r>
            <a:r>
              <a:rPr lang="en-US" sz="2400" dirty="0" smtClean="0"/>
              <a:t> </a:t>
            </a:r>
            <a:r>
              <a:rPr lang="en-US" sz="2400" dirty="0"/>
              <a:t>Production </a:t>
            </a:r>
            <a:r>
              <a:rPr lang="en-US" sz="2400" dirty="0" err="1" smtClean="0"/>
              <a:t>GeodatabaseSchema</a:t>
            </a:r>
            <a:endParaRPr lang="en-US" sz="2400" dirty="0"/>
          </a:p>
        </p:txBody>
      </p:sp>
      <p:sp>
        <p:nvSpPr>
          <p:cNvPr id="62" name="Title 1"/>
          <p:cNvSpPr txBox="1">
            <a:spLocks/>
          </p:cNvSpPr>
          <p:nvPr/>
        </p:nvSpPr>
        <p:spPr>
          <a:xfrm>
            <a:off x="2363324" y="52036"/>
            <a:ext cx="6475875" cy="9919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chemeClr val="accent6">
                    <a:lumMod val="50000"/>
                  </a:schemeClr>
                </a:solidFill>
              </a:rPr>
              <a:t>Currently only modeling Layers in </a:t>
            </a:r>
          </a:p>
          <a:p>
            <a:r>
              <a:rPr lang="en-US" sz="3200" b="1" dirty="0" smtClean="0">
                <a:solidFill>
                  <a:schemeClr val="accent6">
                    <a:lumMod val="50000"/>
                  </a:schemeClr>
                </a:solidFill>
              </a:rPr>
              <a:t>Map Units and their boundaries</a:t>
            </a:r>
            <a:endParaRPr lang="en-US" sz="3200" b="1" dirty="0">
              <a:solidFill>
                <a:schemeClr val="accent6">
                  <a:lumMod val="50000"/>
                </a:schemeClr>
              </a:solidFill>
            </a:endParaRPr>
          </a:p>
        </p:txBody>
      </p:sp>
    </p:spTree>
    <p:extLst>
      <p:ext uri="{BB962C8B-B14F-4D97-AF65-F5344CB8AC3E}">
        <p14:creationId xmlns:p14="http://schemas.microsoft.com/office/powerpoint/2010/main" val="24543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normAutofit/>
          </a:bodyPr>
          <a:lstStyle/>
          <a:p>
            <a:r>
              <a:rPr lang="en-US" sz="3600" dirty="0" smtClean="0"/>
              <a:t>Some of the issues</a:t>
            </a:r>
            <a:endParaRPr lang="en-US" sz="3600" dirty="0"/>
          </a:p>
        </p:txBody>
      </p:sp>
      <p:sp>
        <p:nvSpPr>
          <p:cNvPr id="3" name="Content Placeholder 2"/>
          <p:cNvSpPr>
            <a:spLocks noGrp="1"/>
          </p:cNvSpPr>
          <p:nvPr>
            <p:ph idx="1"/>
          </p:nvPr>
        </p:nvSpPr>
        <p:spPr>
          <a:xfrm>
            <a:off x="560717" y="1132006"/>
            <a:ext cx="7886700" cy="4351338"/>
          </a:xfrm>
        </p:spPr>
        <p:txBody>
          <a:bodyPr>
            <a:normAutofit/>
          </a:bodyPr>
          <a:lstStyle/>
          <a:p>
            <a:r>
              <a:rPr lang="en-US" sz="1800" dirty="0" err="1" smtClean="0"/>
              <a:t>GeMs</a:t>
            </a:r>
            <a:r>
              <a:rPr lang="en-US" sz="1800" dirty="0" smtClean="0"/>
              <a:t> Specifies that as part of the </a:t>
            </a:r>
            <a:r>
              <a:rPr lang="en-US" sz="1800" b="1" dirty="0" smtClean="0"/>
              <a:t>Map Graphic </a:t>
            </a:r>
            <a:r>
              <a:rPr lang="en-US" sz="1800" dirty="0"/>
              <a:t>the requirement </a:t>
            </a:r>
            <a:r>
              <a:rPr lang="en-US" sz="1800" dirty="0" smtClean="0"/>
              <a:t>for </a:t>
            </a:r>
            <a:r>
              <a:rPr lang="en-US" sz="1800" i="1" dirty="0" smtClean="0"/>
              <a:t>“map-unit polygons (that cover the mapped area without gaps or overlaps…”</a:t>
            </a:r>
          </a:p>
          <a:p>
            <a:r>
              <a:rPr lang="en-US" sz="1800" dirty="0" smtClean="0"/>
              <a:t>This assumes (a) </a:t>
            </a:r>
            <a:r>
              <a:rPr lang="en-US" sz="1800" u="sng" dirty="0" smtClean="0"/>
              <a:t>single</a:t>
            </a:r>
            <a:r>
              <a:rPr lang="en-US" sz="1800" dirty="0" smtClean="0"/>
              <a:t> conceptual surface being modeled, and (2) as result a geodatabase “Planar Topology” (</a:t>
            </a:r>
            <a:r>
              <a:rPr lang="en-US" sz="1800" i="1" dirty="0" smtClean="0"/>
              <a:t>Note the importance of Planar</a:t>
            </a:r>
            <a:r>
              <a:rPr lang="en-US" sz="1800" dirty="0" smtClean="0"/>
              <a:t>) can adequately check for logical inconsistencies</a:t>
            </a:r>
          </a:p>
          <a:p>
            <a:r>
              <a:rPr lang="en-US" sz="1800" dirty="0" smtClean="0"/>
              <a:t>Cartographically as part of a “Map Graphic” this can make sense, but breaks down when attempting to generate logically consistent robust geologic data with a map that includes both bedrock and surficial units</a:t>
            </a:r>
          </a:p>
          <a:p>
            <a:r>
              <a:rPr lang="en-US" sz="1800" dirty="0" smtClean="0"/>
              <a:t>The Topologic Rule </a:t>
            </a:r>
            <a:r>
              <a:rPr lang="en-US" sz="1800" i="1" dirty="0" smtClean="0"/>
              <a:t>Must not have gaps </a:t>
            </a:r>
            <a:r>
              <a:rPr lang="en-US" sz="1800" dirty="0" smtClean="0"/>
              <a:t>dictates that the ‘known’ bedrock polygon under surficial polygons must be </a:t>
            </a:r>
            <a:r>
              <a:rPr lang="en-US" sz="1800" b="1" dirty="0" smtClean="0"/>
              <a:t>deleted</a:t>
            </a:r>
            <a:r>
              <a:rPr lang="en-US" sz="1800" dirty="0" smtClean="0"/>
              <a:t> to ensure a valid topology</a:t>
            </a:r>
          </a:p>
          <a:p>
            <a:r>
              <a:rPr lang="en-US" sz="1800" dirty="0" smtClean="0"/>
              <a:t>A human geologic map reader understands that the dashed hidden contacts means that the bedrock continues under the surficial unit (with some level of certainty). The current data model cannot do this.</a:t>
            </a:r>
          </a:p>
          <a:p>
            <a:endParaRPr lang="en-US" sz="1800" dirty="0" smtClean="0"/>
          </a:p>
          <a:p>
            <a:endParaRPr lang="en-US" sz="1800" dirty="0"/>
          </a:p>
        </p:txBody>
      </p:sp>
      <p:sp>
        <p:nvSpPr>
          <p:cNvPr id="14" name="Freeform 13"/>
          <p:cNvSpPr/>
          <p:nvPr/>
        </p:nvSpPr>
        <p:spPr>
          <a:xfrm>
            <a:off x="2499482" y="5650581"/>
            <a:ext cx="2546972" cy="930442"/>
          </a:xfrm>
          <a:custGeom>
            <a:avLst/>
            <a:gdLst>
              <a:gd name="connsiteX0" fmla="*/ 3087 w 2537740"/>
              <a:gd name="connsiteY0" fmla="*/ 0 h 930442"/>
              <a:gd name="connsiteX1" fmla="*/ 3087 w 2537740"/>
              <a:gd name="connsiteY1" fmla="*/ 0 h 930442"/>
              <a:gd name="connsiteX2" fmla="*/ 1615319 w 2537740"/>
              <a:gd name="connsiteY2" fmla="*/ 232610 h 930442"/>
              <a:gd name="connsiteX3" fmla="*/ 2529719 w 2537740"/>
              <a:gd name="connsiteY3" fmla="*/ 449179 h 930442"/>
              <a:gd name="connsiteX4" fmla="*/ 2537740 w 2537740"/>
              <a:gd name="connsiteY4" fmla="*/ 922421 h 930442"/>
              <a:gd name="connsiteX5" fmla="*/ 3087 w 2537740"/>
              <a:gd name="connsiteY5" fmla="*/ 930442 h 930442"/>
              <a:gd name="connsiteX6" fmla="*/ 3087 w 2537740"/>
              <a:gd name="connsiteY6" fmla="*/ 0 h 930442"/>
              <a:gd name="connsiteX0" fmla="*/ 3087 w 2546972"/>
              <a:gd name="connsiteY0" fmla="*/ 0 h 930442"/>
              <a:gd name="connsiteX1" fmla="*/ 3087 w 2546972"/>
              <a:gd name="connsiteY1" fmla="*/ 0 h 930442"/>
              <a:gd name="connsiteX2" fmla="*/ 1615319 w 2546972"/>
              <a:gd name="connsiteY2" fmla="*/ 232610 h 930442"/>
              <a:gd name="connsiteX3" fmla="*/ 2546972 w 2546972"/>
              <a:gd name="connsiteY3" fmla="*/ 460681 h 930442"/>
              <a:gd name="connsiteX4" fmla="*/ 2537740 w 2546972"/>
              <a:gd name="connsiteY4" fmla="*/ 922421 h 930442"/>
              <a:gd name="connsiteX5" fmla="*/ 3087 w 2546972"/>
              <a:gd name="connsiteY5" fmla="*/ 930442 h 930442"/>
              <a:gd name="connsiteX6" fmla="*/ 3087 w 2546972"/>
              <a:gd name="connsiteY6" fmla="*/ 0 h 93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6972" h="930442">
                <a:moveTo>
                  <a:pt x="3087" y="0"/>
                </a:moveTo>
                <a:lnTo>
                  <a:pt x="3087" y="0"/>
                </a:lnTo>
                <a:lnTo>
                  <a:pt x="1615319" y="232610"/>
                </a:lnTo>
                <a:lnTo>
                  <a:pt x="2546972" y="460681"/>
                </a:lnTo>
                <a:lnTo>
                  <a:pt x="2537740" y="922421"/>
                </a:lnTo>
                <a:lnTo>
                  <a:pt x="3087" y="930442"/>
                </a:lnTo>
                <a:cubicBezTo>
                  <a:pt x="413" y="617621"/>
                  <a:pt x="-2260" y="304800"/>
                  <a:pt x="3087"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029200" y="5979444"/>
            <a:ext cx="1178943" cy="585537"/>
          </a:xfrm>
          <a:custGeom>
            <a:avLst/>
            <a:gdLst>
              <a:gd name="connsiteX0" fmla="*/ 16042 w 1828800"/>
              <a:gd name="connsiteY0" fmla="*/ 449179 h 898358"/>
              <a:gd name="connsiteX1" fmla="*/ 1155032 w 1828800"/>
              <a:gd name="connsiteY1" fmla="*/ 312821 h 898358"/>
              <a:gd name="connsiteX2" fmla="*/ 1828800 w 1828800"/>
              <a:gd name="connsiteY2" fmla="*/ 0 h 898358"/>
              <a:gd name="connsiteX3" fmla="*/ 1828800 w 1828800"/>
              <a:gd name="connsiteY3" fmla="*/ 890337 h 898358"/>
              <a:gd name="connsiteX4" fmla="*/ 0 w 1828800"/>
              <a:gd name="connsiteY4" fmla="*/ 898358 h 898358"/>
              <a:gd name="connsiteX5" fmla="*/ 16042 w 1828800"/>
              <a:gd name="connsiteY5" fmla="*/ 449179 h 898358"/>
              <a:gd name="connsiteX0" fmla="*/ 16042 w 1828800"/>
              <a:gd name="connsiteY0" fmla="*/ 136358 h 585537"/>
              <a:gd name="connsiteX1" fmla="*/ 1155032 w 1828800"/>
              <a:gd name="connsiteY1" fmla="*/ 0 h 585537"/>
              <a:gd name="connsiteX2" fmla="*/ 1828800 w 1828800"/>
              <a:gd name="connsiteY2" fmla="*/ 577516 h 585537"/>
              <a:gd name="connsiteX3" fmla="*/ 0 w 1828800"/>
              <a:gd name="connsiteY3" fmla="*/ 585537 h 585537"/>
              <a:gd name="connsiteX4" fmla="*/ 16042 w 1828800"/>
              <a:gd name="connsiteY4" fmla="*/ 136358 h 585537"/>
              <a:gd name="connsiteX0" fmla="*/ 16042 w 1178943"/>
              <a:gd name="connsiteY0" fmla="*/ 136358 h 585537"/>
              <a:gd name="connsiteX1" fmla="*/ 1155032 w 1178943"/>
              <a:gd name="connsiteY1" fmla="*/ 0 h 585537"/>
              <a:gd name="connsiteX2" fmla="*/ 1178943 w 1178943"/>
              <a:gd name="connsiteY2" fmla="*/ 583267 h 585537"/>
              <a:gd name="connsiteX3" fmla="*/ 0 w 1178943"/>
              <a:gd name="connsiteY3" fmla="*/ 585537 h 585537"/>
              <a:gd name="connsiteX4" fmla="*/ 16042 w 1178943"/>
              <a:gd name="connsiteY4" fmla="*/ 136358 h 585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943" h="585537">
                <a:moveTo>
                  <a:pt x="16042" y="136358"/>
                </a:moveTo>
                <a:lnTo>
                  <a:pt x="1155032" y="0"/>
                </a:lnTo>
                <a:lnTo>
                  <a:pt x="1178943" y="583267"/>
                </a:lnTo>
                <a:lnTo>
                  <a:pt x="0" y="585537"/>
                </a:lnTo>
                <a:lnTo>
                  <a:pt x="16042" y="136358"/>
                </a:lnTo>
                <a:close/>
              </a:path>
            </a:pathLst>
          </a:cu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061418" y="5738812"/>
            <a:ext cx="2131895" cy="378201"/>
          </a:xfrm>
          <a:custGeom>
            <a:avLst/>
            <a:gdLst>
              <a:gd name="connsiteX0" fmla="*/ 0 w 2406316"/>
              <a:gd name="connsiteY0" fmla="*/ 136358 h 360948"/>
              <a:gd name="connsiteX1" fmla="*/ 0 w 2406316"/>
              <a:gd name="connsiteY1" fmla="*/ 136358 h 360948"/>
              <a:gd name="connsiteX2" fmla="*/ 96253 w 2406316"/>
              <a:gd name="connsiteY2" fmla="*/ 144379 h 360948"/>
              <a:gd name="connsiteX3" fmla="*/ 930442 w 2406316"/>
              <a:gd name="connsiteY3" fmla="*/ 360948 h 360948"/>
              <a:gd name="connsiteX4" fmla="*/ 2085474 w 2406316"/>
              <a:gd name="connsiteY4" fmla="*/ 232611 h 360948"/>
              <a:gd name="connsiteX5" fmla="*/ 2406316 w 2406316"/>
              <a:gd name="connsiteY5" fmla="*/ 72190 h 360948"/>
              <a:gd name="connsiteX6" fmla="*/ 770021 w 2406316"/>
              <a:gd name="connsiteY6" fmla="*/ 0 h 360948"/>
              <a:gd name="connsiteX7" fmla="*/ 0 w 2406316"/>
              <a:gd name="connsiteY7" fmla="*/ 136358 h 360948"/>
              <a:gd name="connsiteX0" fmla="*/ 0 w 2406316"/>
              <a:gd name="connsiteY0" fmla="*/ 136358 h 360948"/>
              <a:gd name="connsiteX1" fmla="*/ 0 w 2406316"/>
              <a:gd name="connsiteY1" fmla="*/ 136358 h 360948"/>
              <a:gd name="connsiteX2" fmla="*/ 930442 w 2406316"/>
              <a:gd name="connsiteY2" fmla="*/ 360948 h 360948"/>
              <a:gd name="connsiteX3" fmla="*/ 2085474 w 2406316"/>
              <a:gd name="connsiteY3" fmla="*/ 232611 h 360948"/>
              <a:gd name="connsiteX4" fmla="*/ 2406316 w 2406316"/>
              <a:gd name="connsiteY4" fmla="*/ 72190 h 360948"/>
              <a:gd name="connsiteX5" fmla="*/ 770021 w 2406316"/>
              <a:gd name="connsiteY5" fmla="*/ 0 h 360948"/>
              <a:gd name="connsiteX6" fmla="*/ 0 w 2406316"/>
              <a:gd name="connsiteY6" fmla="*/ 136358 h 360948"/>
              <a:gd name="connsiteX0" fmla="*/ 60474 w 2478292"/>
              <a:gd name="connsiteY0" fmla="*/ 147860 h 360948"/>
              <a:gd name="connsiteX1" fmla="*/ 71976 w 2478292"/>
              <a:gd name="connsiteY1" fmla="*/ 136358 h 360948"/>
              <a:gd name="connsiteX2" fmla="*/ 1002418 w 2478292"/>
              <a:gd name="connsiteY2" fmla="*/ 360948 h 360948"/>
              <a:gd name="connsiteX3" fmla="*/ 2157450 w 2478292"/>
              <a:gd name="connsiteY3" fmla="*/ 232611 h 360948"/>
              <a:gd name="connsiteX4" fmla="*/ 2478292 w 2478292"/>
              <a:gd name="connsiteY4" fmla="*/ 72190 h 360948"/>
              <a:gd name="connsiteX5" fmla="*/ 841997 w 2478292"/>
              <a:gd name="connsiteY5" fmla="*/ 0 h 360948"/>
              <a:gd name="connsiteX6" fmla="*/ 60474 w 2478292"/>
              <a:gd name="connsiteY6" fmla="*/ 147860 h 360948"/>
              <a:gd name="connsiteX0" fmla="*/ 57922 w 2475740"/>
              <a:gd name="connsiteY0" fmla="*/ 147860 h 378201"/>
              <a:gd name="connsiteX1" fmla="*/ 69424 w 2475740"/>
              <a:gd name="connsiteY1" fmla="*/ 136358 h 378201"/>
              <a:gd name="connsiteX2" fmla="*/ 965360 w 2475740"/>
              <a:gd name="connsiteY2" fmla="*/ 378201 h 378201"/>
              <a:gd name="connsiteX3" fmla="*/ 2154898 w 2475740"/>
              <a:gd name="connsiteY3" fmla="*/ 232611 h 378201"/>
              <a:gd name="connsiteX4" fmla="*/ 2475740 w 2475740"/>
              <a:gd name="connsiteY4" fmla="*/ 72190 h 378201"/>
              <a:gd name="connsiteX5" fmla="*/ 839445 w 2475740"/>
              <a:gd name="connsiteY5" fmla="*/ 0 h 378201"/>
              <a:gd name="connsiteX6" fmla="*/ 57922 w 2475740"/>
              <a:gd name="connsiteY6" fmla="*/ 147860 h 378201"/>
              <a:gd name="connsiteX0" fmla="*/ 57922 w 2154898"/>
              <a:gd name="connsiteY0" fmla="*/ 147860 h 378201"/>
              <a:gd name="connsiteX1" fmla="*/ 69424 w 2154898"/>
              <a:gd name="connsiteY1" fmla="*/ 136358 h 378201"/>
              <a:gd name="connsiteX2" fmla="*/ 965360 w 2154898"/>
              <a:gd name="connsiteY2" fmla="*/ 378201 h 378201"/>
              <a:gd name="connsiteX3" fmla="*/ 2154898 w 2154898"/>
              <a:gd name="connsiteY3" fmla="*/ 232611 h 378201"/>
              <a:gd name="connsiteX4" fmla="*/ 2142186 w 2154898"/>
              <a:gd name="connsiteY4" fmla="*/ 60688 h 378201"/>
              <a:gd name="connsiteX5" fmla="*/ 839445 w 2154898"/>
              <a:gd name="connsiteY5" fmla="*/ 0 h 378201"/>
              <a:gd name="connsiteX6" fmla="*/ 57922 w 2154898"/>
              <a:gd name="connsiteY6" fmla="*/ 147860 h 378201"/>
              <a:gd name="connsiteX0" fmla="*/ 57922 w 2142186"/>
              <a:gd name="connsiteY0" fmla="*/ 147860 h 378201"/>
              <a:gd name="connsiteX1" fmla="*/ 69424 w 2142186"/>
              <a:gd name="connsiteY1" fmla="*/ 136358 h 378201"/>
              <a:gd name="connsiteX2" fmla="*/ 965360 w 2142186"/>
              <a:gd name="connsiteY2" fmla="*/ 378201 h 378201"/>
              <a:gd name="connsiteX3" fmla="*/ 2131895 w 2142186"/>
              <a:gd name="connsiteY3" fmla="*/ 226860 h 378201"/>
              <a:gd name="connsiteX4" fmla="*/ 2142186 w 2142186"/>
              <a:gd name="connsiteY4" fmla="*/ 60688 h 378201"/>
              <a:gd name="connsiteX5" fmla="*/ 839445 w 2142186"/>
              <a:gd name="connsiteY5" fmla="*/ 0 h 378201"/>
              <a:gd name="connsiteX6" fmla="*/ 57922 w 2142186"/>
              <a:gd name="connsiteY6" fmla="*/ 147860 h 378201"/>
              <a:gd name="connsiteX0" fmla="*/ 57922 w 2131895"/>
              <a:gd name="connsiteY0" fmla="*/ 147860 h 378201"/>
              <a:gd name="connsiteX1" fmla="*/ 69424 w 2131895"/>
              <a:gd name="connsiteY1" fmla="*/ 136358 h 378201"/>
              <a:gd name="connsiteX2" fmla="*/ 965360 w 2131895"/>
              <a:gd name="connsiteY2" fmla="*/ 378201 h 378201"/>
              <a:gd name="connsiteX3" fmla="*/ 2131895 w 2131895"/>
              <a:gd name="connsiteY3" fmla="*/ 226860 h 378201"/>
              <a:gd name="connsiteX4" fmla="*/ 2113431 w 2131895"/>
              <a:gd name="connsiteY4" fmla="*/ 54937 h 378201"/>
              <a:gd name="connsiteX5" fmla="*/ 839445 w 2131895"/>
              <a:gd name="connsiteY5" fmla="*/ 0 h 378201"/>
              <a:gd name="connsiteX6" fmla="*/ 57922 w 2131895"/>
              <a:gd name="connsiteY6" fmla="*/ 147860 h 37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1895" h="378201">
                <a:moveTo>
                  <a:pt x="57922" y="147860"/>
                </a:moveTo>
                <a:cubicBezTo>
                  <a:pt x="61756" y="144026"/>
                  <a:pt x="-81816" y="97968"/>
                  <a:pt x="69424" y="136358"/>
                </a:cubicBezTo>
                <a:cubicBezTo>
                  <a:pt x="220664" y="174748"/>
                  <a:pt x="655213" y="303338"/>
                  <a:pt x="965360" y="378201"/>
                </a:cubicBezTo>
                <a:lnTo>
                  <a:pt x="2131895" y="226860"/>
                </a:lnTo>
                <a:lnTo>
                  <a:pt x="2113431" y="54937"/>
                </a:lnTo>
                <a:lnTo>
                  <a:pt x="839445" y="0"/>
                </a:lnTo>
                <a:lnTo>
                  <a:pt x="57922" y="14786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257910" y="5752887"/>
            <a:ext cx="1524000" cy="138023"/>
          </a:xfrm>
          <a:custGeom>
            <a:avLst/>
            <a:gdLst>
              <a:gd name="connsiteX0" fmla="*/ 862642 w 1524000"/>
              <a:gd name="connsiteY0" fmla="*/ 138023 h 138023"/>
              <a:gd name="connsiteX1" fmla="*/ 862642 w 1524000"/>
              <a:gd name="connsiteY1" fmla="*/ 138023 h 138023"/>
              <a:gd name="connsiteX2" fmla="*/ 994914 w 1524000"/>
              <a:gd name="connsiteY2" fmla="*/ 120770 h 138023"/>
              <a:gd name="connsiteX3" fmla="*/ 1524000 w 1524000"/>
              <a:gd name="connsiteY3" fmla="*/ 11502 h 138023"/>
              <a:gd name="connsiteX4" fmla="*/ 0 w 1524000"/>
              <a:gd name="connsiteY4" fmla="*/ 0 h 138023"/>
              <a:gd name="connsiteX5" fmla="*/ 862642 w 1524000"/>
              <a:gd name="connsiteY5" fmla="*/ 138023 h 13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0" h="138023">
                <a:moveTo>
                  <a:pt x="862642" y="138023"/>
                </a:moveTo>
                <a:lnTo>
                  <a:pt x="862642" y="138023"/>
                </a:lnTo>
                <a:cubicBezTo>
                  <a:pt x="956083" y="116459"/>
                  <a:pt x="911828" y="120770"/>
                  <a:pt x="994914" y="120770"/>
                </a:cubicBezTo>
                <a:lnTo>
                  <a:pt x="1524000" y="11502"/>
                </a:lnTo>
                <a:lnTo>
                  <a:pt x="0" y="0"/>
                </a:lnTo>
                <a:lnTo>
                  <a:pt x="862642" y="13802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493035" y="5649370"/>
            <a:ext cx="4301706" cy="477328"/>
          </a:xfrm>
          <a:custGeom>
            <a:avLst/>
            <a:gdLst>
              <a:gd name="connsiteX0" fmla="*/ 0 w 4980317"/>
              <a:gd name="connsiteY0" fmla="*/ 0 h 477328"/>
              <a:gd name="connsiteX1" fmla="*/ 0 w 4980317"/>
              <a:gd name="connsiteY1" fmla="*/ 0 h 477328"/>
              <a:gd name="connsiteX2" fmla="*/ 1644770 w 4980317"/>
              <a:gd name="connsiteY2" fmla="*/ 241540 h 477328"/>
              <a:gd name="connsiteX3" fmla="*/ 2541917 w 4980317"/>
              <a:gd name="connsiteY3" fmla="*/ 477328 h 477328"/>
              <a:gd name="connsiteX4" fmla="*/ 3726611 w 4980317"/>
              <a:gd name="connsiteY4" fmla="*/ 316302 h 477328"/>
              <a:gd name="connsiteX5" fmla="*/ 4376468 w 4980317"/>
              <a:gd name="connsiteY5" fmla="*/ 23004 h 477328"/>
              <a:gd name="connsiteX6" fmla="*/ 4980317 w 4980317"/>
              <a:gd name="connsiteY6" fmla="*/ 11502 h 477328"/>
              <a:gd name="connsiteX0" fmla="*/ 0 w 4980317"/>
              <a:gd name="connsiteY0" fmla="*/ 0 h 477328"/>
              <a:gd name="connsiteX1" fmla="*/ 0 w 4980317"/>
              <a:gd name="connsiteY1" fmla="*/ 0 h 477328"/>
              <a:gd name="connsiteX2" fmla="*/ 1644770 w 4980317"/>
              <a:gd name="connsiteY2" fmla="*/ 241540 h 477328"/>
              <a:gd name="connsiteX3" fmla="*/ 2541917 w 4980317"/>
              <a:gd name="connsiteY3" fmla="*/ 477328 h 477328"/>
              <a:gd name="connsiteX4" fmla="*/ 3726611 w 4980317"/>
              <a:gd name="connsiteY4" fmla="*/ 316302 h 477328"/>
              <a:gd name="connsiteX5" fmla="*/ 4980317 w 4980317"/>
              <a:gd name="connsiteY5" fmla="*/ 11502 h 477328"/>
              <a:gd name="connsiteX0" fmla="*/ 0 w 4301706"/>
              <a:gd name="connsiteY0" fmla="*/ 0 h 477328"/>
              <a:gd name="connsiteX1" fmla="*/ 0 w 4301706"/>
              <a:gd name="connsiteY1" fmla="*/ 0 h 477328"/>
              <a:gd name="connsiteX2" fmla="*/ 1644770 w 4301706"/>
              <a:gd name="connsiteY2" fmla="*/ 241540 h 477328"/>
              <a:gd name="connsiteX3" fmla="*/ 2541917 w 4301706"/>
              <a:gd name="connsiteY3" fmla="*/ 477328 h 477328"/>
              <a:gd name="connsiteX4" fmla="*/ 3726611 w 4301706"/>
              <a:gd name="connsiteY4" fmla="*/ 316302 h 477328"/>
              <a:gd name="connsiteX5" fmla="*/ 4301706 w 4301706"/>
              <a:gd name="connsiteY5" fmla="*/ 310551 h 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1706" h="477328">
                <a:moveTo>
                  <a:pt x="0" y="0"/>
                </a:moveTo>
                <a:lnTo>
                  <a:pt x="0" y="0"/>
                </a:lnTo>
                <a:lnTo>
                  <a:pt x="1644770" y="241540"/>
                </a:lnTo>
                <a:lnTo>
                  <a:pt x="2541917" y="477328"/>
                </a:lnTo>
                <a:lnTo>
                  <a:pt x="3726611" y="316302"/>
                </a:lnTo>
                <a:lnTo>
                  <a:pt x="4301706" y="310551"/>
                </a:lnTo>
              </a:path>
            </a:pathLst>
          </a:cu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801188" y="5821898"/>
            <a:ext cx="2246321" cy="338554"/>
          </a:xfrm>
          <a:prstGeom prst="rect">
            <a:avLst/>
          </a:prstGeom>
          <a:noFill/>
        </p:spPr>
        <p:txBody>
          <a:bodyPr wrap="none" rtlCol="0">
            <a:spAutoFit/>
          </a:bodyPr>
          <a:lstStyle/>
          <a:p>
            <a:r>
              <a:rPr lang="en-US" sz="1600" dirty="0" smtClean="0"/>
              <a:t>Top </a:t>
            </a:r>
            <a:r>
              <a:rPr lang="en-US" sz="1600" smtClean="0"/>
              <a:t>of Bedrock </a:t>
            </a:r>
            <a:r>
              <a:rPr lang="en-US" sz="1600" dirty="0" smtClean="0"/>
              <a:t>“surface”</a:t>
            </a:r>
            <a:endParaRPr lang="en-US" sz="1600" dirty="0"/>
          </a:p>
        </p:txBody>
      </p:sp>
      <p:sp>
        <p:nvSpPr>
          <p:cNvPr id="20" name="Freeform 19"/>
          <p:cNvSpPr/>
          <p:nvPr/>
        </p:nvSpPr>
        <p:spPr>
          <a:xfrm>
            <a:off x="3321171" y="5747136"/>
            <a:ext cx="3485072" cy="51759"/>
          </a:xfrm>
          <a:custGeom>
            <a:avLst/>
            <a:gdLst>
              <a:gd name="connsiteX0" fmla="*/ 0 w 3485072"/>
              <a:gd name="connsiteY0" fmla="*/ 0 h 51759"/>
              <a:gd name="connsiteX1" fmla="*/ 1437736 w 3485072"/>
              <a:gd name="connsiteY1" fmla="*/ 17253 h 51759"/>
              <a:gd name="connsiteX2" fmla="*/ 1570007 w 3485072"/>
              <a:gd name="connsiteY2" fmla="*/ 0 h 51759"/>
              <a:gd name="connsiteX3" fmla="*/ 2852468 w 3485072"/>
              <a:gd name="connsiteY3" fmla="*/ 51759 h 51759"/>
              <a:gd name="connsiteX4" fmla="*/ 3485072 w 3485072"/>
              <a:gd name="connsiteY4" fmla="*/ 46008 h 5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72" h="51759">
                <a:moveTo>
                  <a:pt x="0" y="0"/>
                </a:moveTo>
                <a:lnTo>
                  <a:pt x="1437736" y="17253"/>
                </a:lnTo>
                <a:lnTo>
                  <a:pt x="1570007" y="0"/>
                </a:lnTo>
                <a:lnTo>
                  <a:pt x="2852468" y="51759"/>
                </a:lnTo>
                <a:lnTo>
                  <a:pt x="3485072" y="46008"/>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23182" y="5483344"/>
            <a:ext cx="2227213" cy="338554"/>
          </a:xfrm>
          <a:prstGeom prst="rect">
            <a:avLst/>
          </a:prstGeom>
          <a:noFill/>
        </p:spPr>
        <p:txBody>
          <a:bodyPr wrap="none" rtlCol="0">
            <a:spAutoFit/>
          </a:bodyPr>
          <a:lstStyle/>
          <a:p>
            <a:r>
              <a:rPr lang="en-US" sz="1600" dirty="0" smtClean="0"/>
              <a:t>Top of Surficial “surface”</a:t>
            </a:r>
            <a:endParaRPr lang="en-US" sz="1600" dirty="0"/>
          </a:p>
        </p:txBody>
      </p:sp>
      <p:pic>
        <p:nvPicPr>
          <p:cNvPr id="22" name="Picture 21"/>
          <p:cNvPicPr>
            <a:picLocks noChangeAspect="1"/>
          </p:cNvPicPr>
          <p:nvPr/>
        </p:nvPicPr>
        <p:blipFill rotWithShape="1">
          <a:blip r:embed="rId2"/>
          <a:srcRect l="27736" t="30317" r="33693" b="16630"/>
          <a:stretch/>
        </p:blipFill>
        <p:spPr>
          <a:xfrm>
            <a:off x="457200" y="5391329"/>
            <a:ext cx="1680661" cy="1307181"/>
          </a:xfrm>
          <a:prstGeom prst="rect">
            <a:avLst/>
          </a:prstGeom>
        </p:spPr>
      </p:pic>
    </p:spTree>
    <p:extLst>
      <p:ext uri="{BB962C8B-B14F-4D97-AF65-F5344CB8AC3E}">
        <p14:creationId xmlns:p14="http://schemas.microsoft.com/office/powerpoint/2010/main" val="1055591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10311</TotalTime>
  <Words>921</Words>
  <Application>Microsoft Office PowerPoint</Application>
  <PresentationFormat>On-screen Show (4:3)</PresentationFormat>
  <Paragraphs>281</Paragraphs>
  <Slides>12</Slides>
  <Notes>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 Layer Support in AK GeMS  Moving Toward 3D Geologic Data 13 April 2020</vt:lpstr>
      <vt:lpstr>Agenda</vt:lpstr>
      <vt:lpstr>Key Aspects of AK GeMS</vt:lpstr>
      <vt:lpstr>PowerPoint Presentation</vt:lpstr>
      <vt:lpstr>Alaska DGGS Geologic Mapping System Products </vt:lpstr>
      <vt:lpstr>Key Differences between AK GeMS Single Map and Multi-Map</vt:lpstr>
      <vt:lpstr>Moving Toward 3D Geologic Data Layer Support in AK GeMS</vt:lpstr>
      <vt:lpstr>PowerPoint Presentation</vt:lpstr>
      <vt:lpstr>Some of the issues</vt:lpstr>
      <vt:lpstr>Allowing for Overlapping “Layers”</vt:lpstr>
      <vt:lpstr>Example: A Conversion Map in Progress</vt:lpstr>
      <vt:lpstr>Contacts and Faults Layers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mdhendricks</dc:creator>
  <cp:lastModifiedBy>Hendricks, Michael D (DNR)</cp:lastModifiedBy>
  <cp:revision>142</cp:revision>
  <cp:lastPrinted>2020-03-18T17:30:13Z</cp:lastPrinted>
  <dcterms:created xsi:type="dcterms:W3CDTF">2019-08-05T21:30:56Z</dcterms:created>
  <dcterms:modified xsi:type="dcterms:W3CDTF">2020-04-11T19:42:22Z</dcterms:modified>
</cp:coreProperties>
</file>