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9" r:id="rId2"/>
    <p:sldId id="280" r:id="rId3"/>
    <p:sldId id="283" r:id="rId4"/>
    <p:sldId id="274" r:id="rId5"/>
    <p:sldId id="292" r:id="rId6"/>
    <p:sldId id="290" r:id="rId7"/>
    <p:sldId id="291" r:id="rId8"/>
    <p:sldId id="29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8" autoAdjust="0"/>
    <p:restoredTop sz="94464" autoAdjust="0"/>
  </p:normalViewPr>
  <p:slideViewPr>
    <p:cSldViewPr showGuides="1">
      <p:cViewPr varScale="1">
        <p:scale>
          <a:sx n="109" d="100"/>
          <a:sy n="109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F3A31-364C-4CFB-81A9-869AD3816CB6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B2624-B798-473B-ACCD-E74BEB520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4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11411-C071-4BD3-868F-9A3FB060B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25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0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1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8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8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9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4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56B9-B3B4-4BDA-B7BD-5D028CA9897C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CE3FF-B1A5-4AD4-9E43-0BD021CB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sktop.arcgis.com/en/arcmap/latest/manage-data/geodatabases/a-note-about-the-use-of-uml-for-geodatabase-design.htm" TargetMode="External"/><Relationship Id="rId2" Type="http://schemas.openxmlformats.org/officeDocument/2006/relationships/hyperlink" Target="https://sparxsystems.com/arcg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sktop.arcgis.com/en/arcmap/latest/manage-data/geodatabases/exporting-a-geodatabase-schema-to-an-xml-workspace-document.htm" TargetMode="External"/><Relationship Id="rId4" Type="http://schemas.openxmlformats.org/officeDocument/2006/relationships/hyperlink" Target="https://desktop.arcgis.com/en/arcmap/latest/manage-data/gdb-architecture/geodatabase-xml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rcgis.com/home/item.html?id=9ea218ff575f4a5195e01a2cae03a0a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2821" y="559228"/>
            <a:ext cx="8526379" cy="1172191"/>
          </a:xfrm>
        </p:spPr>
        <p:txBody>
          <a:bodyPr>
            <a:noAutofit/>
          </a:bodyPr>
          <a:lstStyle/>
          <a:p>
            <a:r>
              <a:rPr lang="en-US" sz="3600" dirty="0"/>
              <a:t>AK DGGS </a:t>
            </a:r>
            <a:r>
              <a:rPr lang="en-US" sz="3600" dirty="0" err="1"/>
              <a:t>GeMS</a:t>
            </a:r>
            <a:r>
              <a:rPr lang="en-US" sz="3600" dirty="0"/>
              <a:t> </a:t>
            </a:r>
            <a:r>
              <a:rPr lang="en-US" sz="3600" dirty="0" smtClean="0"/>
              <a:t>Update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10 Feb 2020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24" y="5601415"/>
            <a:ext cx="1073549" cy="1073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63" y="5967078"/>
            <a:ext cx="5749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Alaska Division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of Geological &amp; Geophysical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Surveys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3354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College Rd, Fairbanks AK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99709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88019"/>
            <a:ext cx="4341985" cy="23032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t="1260" r="33658" b="5096"/>
          <a:stretch/>
        </p:blipFill>
        <p:spPr>
          <a:xfrm>
            <a:off x="418393" y="2728904"/>
            <a:ext cx="1142176" cy="1421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393" y="2828100"/>
            <a:ext cx="1621446" cy="122313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751481" y="3211068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819193" y="3211068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24600" y="6339574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5">
                    <a:lumMod val="50000"/>
                  </a:schemeClr>
                </a:solidFill>
              </a:rPr>
              <a:t>10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Feb 2020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316" y="5518854"/>
            <a:ext cx="668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Mike Hendricks,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Jen Athey, Trish Ekberg, Chris Wyatt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 smtClean="0"/>
              <a:t>Key Aspects of AK </a:t>
            </a:r>
            <a:r>
              <a:rPr lang="en-US" dirty="0" err="1" smtClean="0"/>
              <a:t>GeMS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Greater focus on modeling </a:t>
            </a:r>
            <a:r>
              <a:rPr lang="en-US" sz="2400" b="1" dirty="0" smtClean="0"/>
              <a:t>Geologic Features </a:t>
            </a:r>
            <a:r>
              <a:rPr lang="en-US" sz="2400" dirty="0" smtClean="0"/>
              <a:t>(as opposed to graphic elements) to better support not only quality map production, but also database queries &amp; web delivery</a:t>
            </a:r>
          </a:p>
          <a:p>
            <a:r>
              <a:rPr lang="en-US" sz="2400" dirty="0" smtClean="0"/>
              <a:t>Based on </a:t>
            </a:r>
            <a:r>
              <a:rPr lang="en-US" sz="2400" b="1" dirty="0" smtClean="0"/>
              <a:t>federal </a:t>
            </a:r>
            <a:r>
              <a:rPr lang="en-US" sz="2400" b="1" dirty="0" err="1" smtClean="0"/>
              <a:t>GeMS</a:t>
            </a:r>
            <a:r>
              <a:rPr lang="en-US" sz="2400" b="1" dirty="0" smtClean="0"/>
              <a:t> </a:t>
            </a:r>
            <a:r>
              <a:rPr lang="en-US" sz="2400" dirty="0" smtClean="0"/>
              <a:t>standard &amp; supports exports to this standard for delivery to USGS</a:t>
            </a:r>
          </a:p>
          <a:p>
            <a:r>
              <a:rPr lang="en-US" sz="2400" dirty="0" smtClean="0"/>
              <a:t>Supports </a:t>
            </a:r>
            <a:r>
              <a:rPr lang="en-US" sz="2400" b="1" dirty="0" smtClean="0"/>
              <a:t>multiple maps </a:t>
            </a:r>
            <a:r>
              <a:rPr lang="en-US" sz="2400" dirty="0" smtClean="0"/>
              <a:t>in an </a:t>
            </a:r>
            <a:r>
              <a:rPr lang="en-US" sz="2400" b="1" dirty="0" smtClean="0"/>
              <a:t>enterprise database </a:t>
            </a:r>
            <a:r>
              <a:rPr lang="en-US" sz="2400" dirty="0" smtClean="0"/>
              <a:t>(</a:t>
            </a:r>
            <a:r>
              <a:rPr lang="en-US" sz="2400" dirty="0" err="1" smtClean="0"/>
              <a:t>PostGreSQL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smtClean="0"/>
              <a:t>Supports </a:t>
            </a:r>
            <a:r>
              <a:rPr lang="en-US" sz="2400" b="1" dirty="0"/>
              <a:t>m</a:t>
            </a:r>
            <a:r>
              <a:rPr lang="en-US" sz="2400" b="1" dirty="0" smtClean="0"/>
              <a:t>ultiple </a:t>
            </a:r>
            <a:r>
              <a:rPr lang="en-US" sz="2400" b="1" dirty="0"/>
              <a:t>l</a:t>
            </a:r>
            <a:r>
              <a:rPr lang="en-US" sz="2400" b="1" dirty="0" smtClean="0"/>
              <a:t>ayers </a:t>
            </a:r>
            <a:r>
              <a:rPr lang="en-US" sz="2400" dirty="0" smtClean="0"/>
              <a:t>(i.e. bedrock, surficial, others)</a:t>
            </a:r>
          </a:p>
          <a:p>
            <a:r>
              <a:rPr lang="en-US" sz="2400" dirty="0" smtClean="0"/>
              <a:t>Designed with existing AK DGGS Databases (GERILA) &amp; Procedures in mind</a:t>
            </a:r>
          </a:p>
          <a:p>
            <a:r>
              <a:rPr lang="en-US" sz="2400" dirty="0" smtClean="0"/>
              <a:t>Formalized Pick Lists (Attribute Domains) and Glossary</a:t>
            </a:r>
          </a:p>
          <a:p>
            <a:r>
              <a:rPr lang="en-US" sz="2400" dirty="0" smtClean="0"/>
              <a:t>Well Documented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75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571401" y="44196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DGGS</a:t>
            </a:r>
          </a:p>
          <a:p>
            <a:pPr algn="ctr"/>
            <a:r>
              <a:rPr lang="en-US" sz="1600" dirty="0" smtClean="0"/>
              <a:t>Website</a:t>
            </a:r>
            <a:endParaRPr lang="en-US" sz="1600" dirty="0"/>
          </a:p>
        </p:txBody>
      </p:sp>
      <p:sp>
        <p:nvSpPr>
          <p:cNvPr id="34" name="Flowchart: Magnetic Disk 33"/>
          <p:cNvSpPr/>
          <p:nvPr/>
        </p:nvSpPr>
        <p:spPr>
          <a:xfrm>
            <a:off x="2982197" y="1548232"/>
            <a:ext cx="1377542" cy="8382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32" name="Flowchart: Magnetic Disk 31"/>
          <p:cNvSpPr/>
          <p:nvPr/>
        </p:nvSpPr>
        <p:spPr>
          <a:xfrm>
            <a:off x="2905997" y="1472032"/>
            <a:ext cx="1377542" cy="8382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2128"/>
            <a:ext cx="7924800" cy="70955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Alaska DGGS Geologic Mapping System Products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27" name="Elbow Connector 26"/>
          <p:cNvCxnSpPr>
            <a:stCxn id="25" idx="4"/>
            <a:endCxn id="19" idx="2"/>
          </p:cNvCxnSpPr>
          <p:nvPr/>
        </p:nvCxnSpPr>
        <p:spPr>
          <a:xfrm>
            <a:off x="1758542" y="1804184"/>
            <a:ext cx="1080157" cy="107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9" idx="4"/>
            <a:endCxn id="30" idx="2"/>
          </p:cNvCxnSpPr>
          <p:nvPr/>
        </p:nvCxnSpPr>
        <p:spPr>
          <a:xfrm>
            <a:off x="4216241" y="1814932"/>
            <a:ext cx="13552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9" idx="4"/>
            <a:endCxn id="105" idx="1"/>
          </p:cNvCxnSpPr>
          <p:nvPr/>
        </p:nvCxnSpPr>
        <p:spPr>
          <a:xfrm>
            <a:off x="4216241" y="1814932"/>
            <a:ext cx="1461624" cy="1431684"/>
          </a:xfrm>
          <a:prstGeom prst="bentConnector3">
            <a:avLst>
              <a:gd name="adj1" fmla="val 1894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Magnetic Disk 2"/>
          <p:cNvSpPr/>
          <p:nvPr/>
        </p:nvSpPr>
        <p:spPr>
          <a:xfrm>
            <a:off x="5550879" y="4314846"/>
            <a:ext cx="1377542" cy="8382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Single Map </a:t>
            </a:r>
            <a:r>
              <a:rPr lang="en-US" sz="1050" dirty="0" err="1">
                <a:solidFill>
                  <a:srgbClr val="002060"/>
                </a:solidFill>
              </a:rPr>
              <a:t>GeMS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Archive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Geodatabase</a:t>
            </a:r>
          </a:p>
        </p:txBody>
      </p:sp>
      <p:sp>
        <p:nvSpPr>
          <p:cNvPr id="19" name="Flowchart: Magnetic Disk 18"/>
          <p:cNvSpPr/>
          <p:nvPr/>
        </p:nvSpPr>
        <p:spPr>
          <a:xfrm>
            <a:off x="2838699" y="1395832"/>
            <a:ext cx="1377542" cy="8382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Single Map </a:t>
            </a:r>
            <a:r>
              <a:rPr lang="en-US" sz="1050" dirty="0" err="1" smtClean="0">
                <a:solidFill>
                  <a:srgbClr val="002060"/>
                </a:solidFill>
              </a:rPr>
              <a:t>GeMS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Production</a:t>
            </a:r>
          </a:p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Geodatabases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30" name="Flowchart: Magnetic Disk 29"/>
          <p:cNvSpPr/>
          <p:nvPr/>
        </p:nvSpPr>
        <p:spPr>
          <a:xfrm>
            <a:off x="5571502" y="1395832"/>
            <a:ext cx="1377542" cy="838200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Multi Map </a:t>
            </a:r>
            <a:r>
              <a:rPr lang="en-US" sz="1050" dirty="0" err="1" smtClean="0">
                <a:solidFill>
                  <a:srgbClr val="002060"/>
                </a:solidFill>
              </a:rPr>
              <a:t>GeMS</a:t>
            </a:r>
            <a:endParaRPr lang="en-US" sz="105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Repository Geodatabase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42" name="Flowchart: Magnetic Disk 41"/>
          <p:cNvSpPr/>
          <p:nvPr/>
        </p:nvSpPr>
        <p:spPr>
          <a:xfrm>
            <a:off x="5589568" y="5803548"/>
            <a:ext cx="1377542" cy="838200"/>
          </a:xfrm>
          <a:prstGeom prst="flowChartMagneticDisk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Single </a:t>
            </a:r>
            <a:r>
              <a:rPr lang="en-US" sz="1050" dirty="0">
                <a:solidFill>
                  <a:srgbClr val="002060"/>
                </a:solidFill>
              </a:rPr>
              <a:t>Map </a:t>
            </a:r>
            <a:r>
              <a:rPr lang="en-US" sz="1050" dirty="0" err="1">
                <a:solidFill>
                  <a:srgbClr val="002060"/>
                </a:solidFill>
              </a:rPr>
              <a:t>GeMS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Archive</a:t>
            </a:r>
          </a:p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Geodatabase</a:t>
            </a:r>
            <a:endParaRPr lang="en-US" sz="1050" dirty="0">
              <a:solidFill>
                <a:srgbClr val="002060"/>
              </a:solidFill>
            </a:endParaRPr>
          </a:p>
        </p:txBody>
      </p:sp>
      <p:cxnSp>
        <p:nvCxnSpPr>
          <p:cNvPr id="43" name="Elbow Connector 32"/>
          <p:cNvCxnSpPr>
            <a:stCxn id="105" idx="3"/>
            <a:endCxn id="119" idx="1"/>
          </p:cNvCxnSpPr>
          <p:nvPr/>
        </p:nvCxnSpPr>
        <p:spPr>
          <a:xfrm>
            <a:off x="6842680" y="3246616"/>
            <a:ext cx="701120" cy="55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entagon 51"/>
          <p:cNvSpPr/>
          <p:nvPr/>
        </p:nvSpPr>
        <p:spPr>
          <a:xfrm>
            <a:off x="7543800" y="1458355"/>
            <a:ext cx="1524000" cy="713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Geologic</a:t>
            </a:r>
          </a:p>
          <a:p>
            <a:pPr algn="ctr"/>
            <a:r>
              <a:rPr lang="en-US" sz="1200" dirty="0" smtClean="0"/>
              <a:t>Feature</a:t>
            </a:r>
            <a:endParaRPr lang="en-US" sz="1200" dirty="0"/>
          </a:p>
          <a:p>
            <a:pPr algn="ctr"/>
            <a:r>
              <a:rPr lang="en-US" sz="1200" dirty="0" smtClean="0"/>
              <a:t>Services</a:t>
            </a:r>
            <a:endParaRPr lang="en-US" sz="1200" dirty="0"/>
          </a:p>
        </p:txBody>
      </p:sp>
      <p:cxnSp>
        <p:nvCxnSpPr>
          <p:cNvPr id="53" name="Elbow Connector 32"/>
          <p:cNvCxnSpPr>
            <a:stCxn id="30" idx="4"/>
            <a:endCxn id="52" idx="1"/>
          </p:cNvCxnSpPr>
          <p:nvPr/>
        </p:nvCxnSpPr>
        <p:spPr>
          <a:xfrm flipV="1">
            <a:off x="6949044" y="1814931"/>
            <a:ext cx="594756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Magnetic Disk 28"/>
          <p:cNvSpPr/>
          <p:nvPr/>
        </p:nvSpPr>
        <p:spPr>
          <a:xfrm>
            <a:off x="524498" y="1547467"/>
            <a:ext cx="1377542" cy="8382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31" name="Flowchart: Magnetic Disk 30"/>
          <p:cNvSpPr/>
          <p:nvPr/>
        </p:nvSpPr>
        <p:spPr>
          <a:xfrm>
            <a:off x="448298" y="1471267"/>
            <a:ext cx="1377542" cy="8382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25" name="Flowchart: Magnetic Disk 24"/>
          <p:cNvSpPr/>
          <p:nvPr/>
        </p:nvSpPr>
        <p:spPr>
          <a:xfrm>
            <a:off x="381000" y="1385084"/>
            <a:ext cx="1377542" cy="838200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Field Event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Geodatabases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567564" y="5918495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</a:t>
            </a:r>
          </a:p>
          <a:p>
            <a:pPr algn="ctr"/>
            <a:r>
              <a:rPr lang="en-US" sz="1600" dirty="0" smtClean="0"/>
              <a:t>USGS</a:t>
            </a:r>
            <a:endParaRPr lang="en-US" sz="1600" dirty="0"/>
          </a:p>
        </p:txBody>
      </p:sp>
      <p:cxnSp>
        <p:nvCxnSpPr>
          <p:cNvPr id="40" name="Elbow Connector 32"/>
          <p:cNvCxnSpPr>
            <a:stCxn id="42" idx="4"/>
            <a:endCxn id="13" idx="1"/>
          </p:cNvCxnSpPr>
          <p:nvPr/>
        </p:nvCxnSpPr>
        <p:spPr>
          <a:xfrm flipV="1">
            <a:off x="6967110" y="4861796"/>
            <a:ext cx="606202" cy="136085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73312" y="4799272"/>
            <a:ext cx="161302" cy="125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Elbow Connector 43"/>
          <p:cNvCxnSpPr>
            <a:stCxn id="3" idx="4"/>
            <a:endCxn id="41" idx="1"/>
          </p:cNvCxnSpPr>
          <p:nvPr/>
        </p:nvCxnSpPr>
        <p:spPr>
          <a:xfrm flipV="1">
            <a:off x="6928421" y="4724400"/>
            <a:ext cx="642980" cy="95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573312" y="4494472"/>
            <a:ext cx="161302" cy="125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Elbow Connector 45"/>
          <p:cNvCxnSpPr>
            <a:stCxn id="42" idx="4"/>
            <a:endCxn id="8" idx="1"/>
          </p:cNvCxnSpPr>
          <p:nvPr/>
        </p:nvCxnSpPr>
        <p:spPr>
          <a:xfrm>
            <a:off x="6967110" y="6222648"/>
            <a:ext cx="600454" cy="64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788" y="3995766"/>
            <a:ext cx="1310542" cy="15220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9" name="Rounded Rectangle 98"/>
          <p:cNvSpPr/>
          <p:nvPr/>
        </p:nvSpPr>
        <p:spPr>
          <a:xfrm>
            <a:off x="1988828" y="1547467"/>
            <a:ext cx="728939" cy="480518"/>
          </a:xfrm>
          <a:prstGeom prst="roundRect">
            <a:avLst>
              <a:gd name="adj" fmla="val 35837"/>
            </a:avLst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Mapping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706170" y="2977173"/>
            <a:ext cx="728939" cy="480518"/>
          </a:xfrm>
          <a:prstGeom prst="roundRect">
            <a:avLst>
              <a:gd name="adj" fmla="val 358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Print, pdf, </a:t>
            </a:r>
          </a:p>
          <a:p>
            <a:pPr algn="ctr"/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&amp;</a:t>
            </a:r>
          </a:p>
          <a:p>
            <a:pPr algn="ctr"/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Rasterize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65" y="2770498"/>
            <a:ext cx="1164815" cy="9522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9" name="Pentagon 118"/>
          <p:cNvSpPr/>
          <p:nvPr/>
        </p:nvSpPr>
        <p:spPr>
          <a:xfrm>
            <a:off x="7543800" y="2895600"/>
            <a:ext cx="1524000" cy="71315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Geologic Map Image</a:t>
            </a:r>
            <a:endParaRPr lang="en-US" sz="1200" dirty="0"/>
          </a:p>
          <a:p>
            <a:pPr algn="ctr"/>
            <a:r>
              <a:rPr lang="en-US" sz="1200" dirty="0" smtClean="0"/>
              <a:t>Services</a:t>
            </a:r>
            <a:endParaRPr lang="en-US" sz="1200" dirty="0"/>
          </a:p>
        </p:txBody>
      </p:sp>
      <p:cxnSp>
        <p:nvCxnSpPr>
          <p:cNvPr id="139" name="Elbow Connector 138"/>
          <p:cNvCxnSpPr>
            <a:stCxn id="19" idx="4"/>
            <a:endCxn id="3" idx="2"/>
          </p:cNvCxnSpPr>
          <p:nvPr/>
        </p:nvCxnSpPr>
        <p:spPr>
          <a:xfrm>
            <a:off x="4216241" y="1814932"/>
            <a:ext cx="1334638" cy="2919014"/>
          </a:xfrm>
          <a:prstGeom prst="bentConnector3">
            <a:avLst>
              <a:gd name="adj1" fmla="val 2091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>
            <a:stCxn id="19" idx="4"/>
            <a:endCxn id="42" idx="2"/>
          </p:cNvCxnSpPr>
          <p:nvPr/>
        </p:nvCxnSpPr>
        <p:spPr>
          <a:xfrm>
            <a:off x="4216241" y="1814932"/>
            <a:ext cx="1373327" cy="4407716"/>
          </a:xfrm>
          <a:prstGeom prst="bentConnector3">
            <a:avLst>
              <a:gd name="adj1" fmla="val 2030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32"/>
          <p:cNvCxnSpPr>
            <a:stCxn id="105" idx="3"/>
            <a:endCxn id="45" idx="1"/>
          </p:cNvCxnSpPr>
          <p:nvPr/>
        </p:nvCxnSpPr>
        <p:spPr>
          <a:xfrm>
            <a:off x="6842680" y="3246616"/>
            <a:ext cx="730632" cy="1310380"/>
          </a:xfrm>
          <a:prstGeom prst="bentConnector3">
            <a:avLst>
              <a:gd name="adj1" fmla="val 5990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4706170" y="5951680"/>
            <a:ext cx="728939" cy="480518"/>
          </a:xfrm>
          <a:prstGeom prst="roundRect">
            <a:avLst>
              <a:gd name="adj" fmla="val 3583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Convert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4706170" y="1583742"/>
            <a:ext cx="728939" cy="480518"/>
          </a:xfrm>
          <a:prstGeom prst="roundRect">
            <a:avLst>
              <a:gd name="adj" fmla="val 3583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Load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4706170" y="4456801"/>
            <a:ext cx="728939" cy="480518"/>
          </a:xfrm>
          <a:prstGeom prst="roundRect">
            <a:avLst>
              <a:gd name="adj" fmla="val 3583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Export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571502" y="2498917"/>
            <a:ext cx="13997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2060"/>
                </a:solidFill>
              </a:rPr>
              <a:t>Cartographic Product</a:t>
            </a:r>
            <a:r>
              <a:rPr lang="en-US" sz="1050" b="1" dirty="0" smtClean="0"/>
              <a:t> </a:t>
            </a:r>
            <a:endParaRPr lang="en-US" sz="1050" b="1" dirty="0"/>
          </a:p>
        </p:txBody>
      </p:sp>
      <p:sp>
        <p:nvSpPr>
          <p:cNvPr id="161" name="Rectangle 160"/>
          <p:cNvSpPr/>
          <p:nvPr/>
        </p:nvSpPr>
        <p:spPr>
          <a:xfrm>
            <a:off x="7577788" y="3766579"/>
            <a:ext cx="12153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2060"/>
                </a:solidFill>
              </a:rPr>
              <a:t>Product Web Page</a:t>
            </a:r>
            <a:endParaRPr lang="en-US" sz="1050" b="1" dirty="0"/>
          </a:p>
        </p:txBody>
      </p:sp>
      <p:sp>
        <p:nvSpPr>
          <p:cNvPr id="6" name="Rectangle 5"/>
          <p:cNvSpPr/>
          <p:nvPr/>
        </p:nvSpPr>
        <p:spPr>
          <a:xfrm>
            <a:off x="3099539" y="1417426"/>
            <a:ext cx="8819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Alaska DGGS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798664" y="1416763"/>
            <a:ext cx="8819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Alaska DGGS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6529" y="4329843"/>
            <a:ext cx="8819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Alaska DGGS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019662" y="5798749"/>
            <a:ext cx="4812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 smtClean="0">
                <a:solidFill>
                  <a:srgbClr val="002060"/>
                </a:solidFill>
              </a:rPr>
              <a:t>USGS</a:t>
            </a: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6098" y="1411207"/>
            <a:ext cx="8819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Alaska DGGS</a:t>
            </a:r>
          </a:p>
        </p:txBody>
      </p:sp>
      <p:cxnSp>
        <p:nvCxnSpPr>
          <p:cNvPr id="56" name="Elbow Connector 53"/>
          <p:cNvCxnSpPr>
            <a:endCxn id="57" idx="0"/>
          </p:cNvCxnSpPr>
          <p:nvPr/>
        </p:nvCxnSpPr>
        <p:spPr>
          <a:xfrm>
            <a:off x="3594768" y="2310232"/>
            <a:ext cx="0" cy="266033"/>
          </a:xfrm>
          <a:prstGeom prst="straightConnector1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3230298" y="2576265"/>
            <a:ext cx="728939" cy="480518"/>
          </a:xfrm>
          <a:prstGeom prst="roundRect">
            <a:avLst>
              <a:gd name="adj" fmla="val 3583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Quality</a:t>
            </a:r>
          </a:p>
          <a:p>
            <a:pPr algn="ctr"/>
            <a:r>
              <a:rPr lang="en-US" sz="1000" b="1" dirty="0" smtClean="0">
                <a:solidFill>
                  <a:schemeClr val="accent6">
                    <a:lumMod val="50000"/>
                  </a:schemeClr>
                </a:solidFill>
              </a:rPr>
              <a:t>Control</a:t>
            </a:r>
            <a:endParaRPr lang="en-U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73596" y="983631"/>
            <a:ext cx="366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Finalizing Development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53644" y="995730"/>
            <a:ext cx="1812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Near Completion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77408" y="2596499"/>
            <a:ext cx="2858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Currently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Manual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Working with ESRI for automation through  Data Reviewer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32617" y="5496424"/>
            <a:ext cx="1665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Currently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Manual</a:t>
            </a: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Will build tool for automation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5950" y="4799272"/>
            <a:ext cx="1812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14446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still Progress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3791703" cy="23614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32" y="1690689"/>
            <a:ext cx="4129791" cy="1329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99" y="3405805"/>
            <a:ext cx="5056471" cy="31857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818" y="3258896"/>
            <a:ext cx="3143742" cy="30715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484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514600" y="3440172"/>
            <a:ext cx="6083348" cy="546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 flipV="1">
            <a:off x="7010400" y="1384883"/>
            <a:ext cx="1586608" cy="1343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14600" y="748715"/>
            <a:ext cx="6083348" cy="546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14600" y="4056612"/>
            <a:ext cx="6083348" cy="546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4661242"/>
            <a:ext cx="6082408" cy="991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7905" y="6341443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Geomaterial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dictionary table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7905" y="5808043"/>
            <a:ext cx="1447800" cy="377687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escr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map units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7676" y="5216699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map_unit_polys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7905" y="5216699"/>
            <a:ext cx="1447800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map_unit_lines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73008" y="5224720"/>
            <a:ext cx="1447800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map_unit_points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73008" y="4128330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orientation_points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021805" y="6219965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0"/>
            <a:endCxn id="7" idx="2"/>
          </p:cNvCxnSpPr>
          <p:nvPr/>
        </p:nvCxnSpPr>
        <p:spPr>
          <a:xfrm rot="16200000" flipV="1">
            <a:off x="5024863" y="4811100"/>
            <a:ext cx="213657" cy="1780229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0"/>
            <a:endCxn id="9" idx="2"/>
          </p:cNvCxnSpPr>
          <p:nvPr/>
        </p:nvCxnSpPr>
        <p:spPr>
          <a:xfrm rot="5400000" flipH="1" flipV="1">
            <a:off x="6806538" y="4817674"/>
            <a:ext cx="205636" cy="1775103"/>
          </a:xfrm>
          <a:prstGeom prst="bentConnector3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21805" y="5833855"/>
            <a:ext cx="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67593" y="1451424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tation_points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67593" y="1877133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eochron_points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73008" y="2302843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ossil_points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97905" y="4717964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contacts_and_faults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21805" y="6185730"/>
            <a:ext cx="0" cy="1557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28600" y="4356930"/>
            <a:ext cx="1447800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product_info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2263012" y="661454"/>
            <a:ext cx="235840" cy="5552297"/>
          </a:xfrm>
          <a:custGeom>
            <a:avLst/>
            <a:gdLst>
              <a:gd name="connsiteX0" fmla="*/ 235840 w 235840"/>
              <a:gd name="connsiteY0" fmla="*/ 5264516 h 5264516"/>
              <a:gd name="connsiteX1" fmla="*/ 117920 w 235840"/>
              <a:gd name="connsiteY1" fmla="*/ 5174805 h 5264516"/>
              <a:gd name="connsiteX2" fmla="*/ 117920 w 235840"/>
              <a:gd name="connsiteY2" fmla="*/ 3688218 h 5264516"/>
              <a:gd name="connsiteX3" fmla="*/ 0 w 235840"/>
              <a:gd name="connsiteY3" fmla="*/ 3598507 h 5264516"/>
              <a:gd name="connsiteX4" fmla="*/ 117920 w 235840"/>
              <a:gd name="connsiteY4" fmla="*/ 3508796 h 5264516"/>
              <a:gd name="connsiteX5" fmla="*/ 117920 w 235840"/>
              <a:gd name="connsiteY5" fmla="*/ 89711 h 5264516"/>
              <a:gd name="connsiteX6" fmla="*/ 235840 w 235840"/>
              <a:gd name="connsiteY6" fmla="*/ 0 h 5264516"/>
              <a:gd name="connsiteX7" fmla="*/ 235840 w 235840"/>
              <a:gd name="connsiteY7" fmla="*/ 5264516 h 5264516"/>
              <a:gd name="connsiteX0" fmla="*/ 235840 w 235840"/>
              <a:gd name="connsiteY0" fmla="*/ 5264516 h 5264516"/>
              <a:gd name="connsiteX1" fmla="*/ 117920 w 235840"/>
              <a:gd name="connsiteY1" fmla="*/ 5174805 h 5264516"/>
              <a:gd name="connsiteX2" fmla="*/ 117920 w 235840"/>
              <a:gd name="connsiteY2" fmla="*/ 3688218 h 5264516"/>
              <a:gd name="connsiteX3" fmla="*/ 0 w 235840"/>
              <a:gd name="connsiteY3" fmla="*/ 3598507 h 5264516"/>
              <a:gd name="connsiteX4" fmla="*/ 117920 w 235840"/>
              <a:gd name="connsiteY4" fmla="*/ 3508796 h 5264516"/>
              <a:gd name="connsiteX5" fmla="*/ 117920 w 235840"/>
              <a:gd name="connsiteY5" fmla="*/ 89711 h 5264516"/>
              <a:gd name="connsiteX6" fmla="*/ 235840 w 235840"/>
              <a:gd name="connsiteY6" fmla="*/ 0 h 5264516"/>
              <a:gd name="connsiteX0" fmla="*/ 235840 w 235840"/>
              <a:gd name="connsiteY0" fmla="*/ 5896840 h 5896840"/>
              <a:gd name="connsiteX1" fmla="*/ 117920 w 235840"/>
              <a:gd name="connsiteY1" fmla="*/ 5807129 h 5896840"/>
              <a:gd name="connsiteX2" fmla="*/ 117920 w 235840"/>
              <a:gd name="connsiteY2" fmla="*/ 4320542 h 5896840"/>
              <a:gd name="connsiteX3" fmla="*/ 0 w 235840"/>
              <a:gd name="connsiteY3" fmla="*/ 4230831 h 5896840"/>
              <a:gd name="connsiteX4" fmla="*/ 117920 w 235840"/>
              <a:gd name="connsiteY4" fmla="*/ 4141120 h 5896840"/>
              <a:gd name="connsiteX5" fmla="*/ 117920 w 235840"/>
              <a:gd name="connsiteY5" fmla="*/ 722035 h 5896840"/>
              <a:gd name="connsiteX6" fmla="*/ 235840 w 235840"/>
              <a:gd name="connsiteY6" fmla="*/ 632324 h 5896840"/>
              <a:gd name="connsiteX7" fmla="*/ 235840 w 235840"/>
              <a:gd name="connsiteY7" fmla="*/ 5896840 h 5896840"/>
              <a:gd name="connsiteX0" fmla="*/ 235840 w 235840"/>
              <a:gd name="connsiteY0" fmla="*/ 5896840 h 5896840"/>
              <a:gd name="connsiteX1" fmla="*/ 117920 w 235840"/>
              <a:gd name="connsiteY1" fmla="*/ 5807129 h 5896840"/>
              <a:gd name="connsiteX2" fmla="*/ 117920 w 235840"/>
              <a:gd name="connsiteY2" fmla="*/ 4320542 h 5896840"/>
              <a:gd name="connsiteX3" fmla="*/ 0 w 235840"/>
              <a:gd name="connsiteY3" fmla="*/ 4230831 h 5896840"/>
              <a:gd name="connsiteX4" fmla="*/ 117920 w 235840"/>
              <a:gd name="connsiteY4" fmla="*/ 4141120 h 5896840"/>
              <a:gd name="connsiteX5" fmla="*/ 122562 w 235840"/>
              <a:gd name="connsiteY5" fmla="*/ 2584 h 5896840"/>
              <a:gd name="connsiteX6" fmla="*/ 235840 w 235840"/>
              <a:gd name="connsiteY6" fmla="*/ 632324 h 5896840"/>
              <a:gd name="connsiteX0" fmla="*/ 235840 w 305464"/>
              <a:gd name="connsiteY0" fmla="*/ 5979326 h 5979326"/>
              <a:gd name="connsiteX1" fmla="*/ 117920 w 305464"/>
              <a:gd name="connsiteY1" fmla="*/ 5889615 h 5979326"/>
              <a:gd name="connsiteX2" fmla="*/ 117920 w 305464"/>
              <a:gd name="connsiteY2" fmla="*/ 4403028 h 5979326"/>
              <a:gd name="connsiteX3" fmla="*/ 0 w 305464"/>
              <a:gd name="connsiteY3" fmla="*/ 4313317 h 5979326"/>
              <a:gd name="connsiteX4" fmla="*/ 117920 w 305464"/>
              <a:gd name="connsiteY4" fmla="*/ 4223606 h 5979326"/>
              <a:gd name="connsiteX5" fmla="*/ 117920 w 305464"/>
              <a:gd name="connsiteY5" fmla="*/ 804521 h 5979326"/>
              <a:gd name="connsiteX6" fmla="*/ 235840 w 305464"/>
              <a:gd name="connsiteY6" fmla="*/ 714810 h 5979326"/>
              <a:gd name="connsiteX7" fmla="*/ 235840 w 305464"/>
              <a:gd name="connsiteY7" fmla="*/ 5979326 h 5979326"/>
              <a:gd name="connsiteX0" fmla="*/ 235840 w 305464"/>
              <a:gd name="connsiteY0" fmla="*/ 5979326 h 5979326"/>
              <a:gd name="connsiteX1" fmla="*/ 117920 w 305464"/>
              <a:gd name="connsiteY1" fmla="*/ 5889615 h 5979326"/>
              <a:gd name="connsiteX2" fmla="*/ 117920 w 305464"/>
              <a:gd name="connsiteY2" fmla="*/ 4403028 h 5979326"/>
              <a:gd name="connsiteX3" fmla="*/ 0 w 305464"/>
              <a:gd name="connsiteY3" fmla="*/ 4313317 h 5979326"/>
              <a:gd name="connsiteX4" fmla="*/ 117920 w 305464"/>
              <a:gd name="connsiteY4" fmla="*/ 4223606 h 5979326"/>
              <a:gd name="connsiteX5" fmla="*/ 122562 w 305464"/>
              <a:gd name="connsiteY5" fmla="*/ 85070 h 5979326"/>
              <a:gd name="connsiteX6" fmla="*/ 305464 w 305464"/>
              <a:gd name="connsiteY6" fmla="*/ 0 h 5979326"/>
              <a:gd name="connsiteX0" fmla="*/ 235840 w 291540"/>
              <a:gd name="connsiteY0" fmla="*/ 5970042 h 5970042"/>
              <a:gd name="connsiteX1" fmla="*/ 117920 w 291540"/>
              <a:gd name="connsiteY1" fmla="*/ 5880331 h 5970042"/>
              <a:gd name="connsiteX2" fmla="*/ 117920 w 291540"/>
              <a:gd name="connsiteY2" fmla="*/ 4393744 h 5970042"/>
              <a:gd name="connsiteX3" fmla="*/ 0 w 291540"/>
              <a:gd name="connsiteY3" fmla="*/ 4304033 h 5970042"/>
              <a:gd name="connsiteX4" fmla="*/ 117920 w 291540"/>
              <a:gd name="connsiteY4" fmla="*/ 4214322 h 5970042"/>
              <a:gd name="connsiteX5" fmla="*/ 117920 w 291540"/>
              <a:gd name="connsiteY5" fmla="*/ 795237 h 5970042"/>
              <a:gd name="connsiteX6" fmla="*/ 235840 w 291540"/>
              <a:gd name="connsiteY6" fmla="*/ 705526 h 5970042"/>
              <a:gd name="connsiteX7" fmla="*/ 235840 w 291540"/>
              <a:gd name="connsiteY7" fmla="*/ 5970042 h 5970042"/>
              <a:gd name="connsiteX0" fmla="*/ 235840 w 291540"/>
              <a:gd name="connsiteY0" fmla="*/ 5970042 h 5970042"/>
              <a:gd name="connsiteX1" fmla="*/ 117920 w 291540"/>
              <a:gd name="connsiteY1" fmla="*/ 5880331 h 5970042"/>
              <a:gd name="connsiteX2" fmla="*/ 117920 w 291540"/>
              <a:gd name="connsiteY2" fmla="*/ 4393744 h 5970042"/>
              <a:gd name="connsiteX3" fmla="*/ 0 w 291540"/>
              <a:gd name="connsiteY3" fmla="*/ 4304033 h 5970042"/>
              <a:gd name="connsiteX4" fmla="*/ 117920 w 291540"/>
              <a:gd name="connsiteY4" fmla="*/ 4214322 h 5970042"/>
              <a:gd name="connsiteX5" fmla="*/ 122562 w 291540"/>
              <a:gd name="connsiteY5" fmla="*/ 75786 h 5970042"/>
              <a:gd name="connsiteX6" fmla="*/ 291540 w 291540"/>
              <a:gd name="connsiteY6" fmla="*/ 0 h 5970042"/>
              <a:gd name="connsiteX0" fmla="*/ 235840 w 291540"/>
              <a:gd name="connsiteY0" fmla="*/ 5970042 h 5970042"/>
              <a:gd name="connsiteX1" fmla="*/ 117920 w 291540"/>
              <a:gd name="connsiteY1" fmla="*/ 5880331 h 5970042"/>
              <a:gd name="connsiteX2" fmla="*/ 117920 w 291540"/>
              <a:gd name="connsiteY2" fmla="*/ 4393744 h 5970042"/>
              <a:gd name="connsiteX3" fmla="*/ 0 w 291540"/>
              <a:gd name="connsiteY3" fmla="*/ 4304033 h 5970042"/>
              <a:gd name="connsiteX4" fmla="*/ 117920 w 291540"/>
              <a:gd name="connsiteY4" fmla="*/ 4214322 h 5970042"/>
              <a:gd name="connsiteX5" fmla="*/ 117920 w 291540"/>
              <a:gd name="connsiteY5" fmla="*/ 795237 h 5970042"/>
              <a:gd name="connsiteX6" fmla="*/ 235840 w 291540"/>
              <a:gd name="connsiteY6" fmla="*/ 705526 h 5970042"/>
              <a:gd name="connsiteX7" fmla="*/ 235840 w 291540"/>
              <a:gd name="connsiteY7" fmla="*/ 5970042 h 5970042"/>
              <a:gd name="connsiteX0" fmla="*/ 235840 w 291540"/>
              <a:gd name="connsiteY0" fmla="*/ 5970042 h 5970042"/>
              <a:gd name="connsiteX1" fmla="*/ 117920 w 291540"/>
              <a:gd name="connsiteY1" fmla="*/ 5880331 h 5970042"/>
              <a:gd name="connsiteX2" fmla="*/ 117920 w 291540"/>
              <a:gd name="connsiteY2" fmla="*/ 4393744 h 5970042"/>
              <a:gd name="connsiteX3" fmla="*/ 0 w 291540"/>
              <a:gd name="connsiteY3" fmla="*/ 4304033 h 5970042"/>
              <a:gd name="connsiteX4" fmla="*/ 117920 w 291540"/>
              <a:gd name="connsiteY4" fmla="*/ 4214322 h 5970042"/>
              <a:gd name="connsiteX5" fmla="*/ 117920 w 291540"/>
              <a:gd name="connsiteY5" fmla="*/ 488891 h 5970042"/>
              <a:gd name="connsiteX6" fmla="*/ 291540 w 291540"/>
              <a:gd name="connsiteY6" fmla="*/ 0 h 5970042"/>
              <a:gd name="connsiteX0" fmla="*/ 235840 w 305465"/>
              <a:gd name="connsiteY0" fmla="*/ 5570863 h 5570863"/>
              <a:gd name="connsiteX1" fmla="*/ 117920 w 305465"/>
              <a:gd name="connsiteY1" fmla="*/ 5481152 h 5570863"/>
              <a:gd name="connsiteX2" fmla="*/ 117920 w 305465"/>
              <a:gd name="connsiteY2" fmla="*/ 3994565 h 5570863"/>
              <a:gd name="connsiteX3" fmla="*/ 0 w 305465"/>
              <a:gd name="connsiteY3" fmla="*/ 3904854 h 5570863"/>
              <a:gd name="connsiteX4" fmla="*/ 117920 w 305465"/>
              <a:gd name="connsiteY4" fmla="*/ 3815143 h 5570863"/>
              <a:gd name="connsiteX5" fmla="*/ 117920 w 305465"/>
              <a:gd name="connsiteY5" fmla="*/ 396058 h 5570863"/>
              <a:gd name="connsiteX6" fmla="*/ 235840 w 305465"/>
              <a:gd name="connsiteY6" fmla="*/ 306347 h 5570863"/>
              <a:gd name="connsiteX7" fmla="*/ 235840 w 305465"/>
              <a:gd name="connsiteY7" fmla="*/ 5570863 h 5570863"/>
              <a:gd name="connsiteX0" fmla="*/ 235840 w 305465"/>
              <a:gd name="connsiteY0" fmla="*/ 5570863 h 5570863"/>
              <a:gd name="connsiteX1" fmla="*/ 117920 w 305465"/>
              <a:gd name="connsiteY1" fmla="*/ 5481152 h 5570863"/>
              <a:gd name="connsiteX2" fmla="*/ 117920 w 305465"/>
              <a:gd name="connsiteY2" fmla="*/ 3994565 h 5570863"/>
              <a:gd name="connsiteX3" fmla="*/ 0 w 305465"/>
              <a:gd name="connsiteY3" fmla="*/ 3904854 h 5570863"/>
              <a:gd name="connsiteX4" fmla="*/ 117920 w 305465"/>
              <a:gd name="connsiteY4" fmla="*/ 3815143 h 5570863"/>
              <a:gd name="connsiteX5" fmla="*/ 117920 w 305465"/>
              <a:gd name="connsiteY5" fmla="*/ 89712 h 5570863"/>
              <a:gd name="connsiteX6" fmla="*/ 305465 w 305465"/>
              <a:gd name="connsiteY6" fmla="*/ 0 h 5570863"/>
              <a:gd name="connsiteX0" fmla="*/ 235840 w 277615"/>
              <a:gd name="connsiteY0" fmla="*/ 5570863 h 5570863"/>
              <a:gd name="connsiteX1" fmla="*/ 117920 w 277615"/>
              <a:gd name="connsiteY1" fmla="*/ 5481152 h 5570863"/>
              <a:gd name="connsiteX2" fmla="*/ 117920 w 277615"/>
              <a:gd name="connsiteY2" fmla="*/ 3994565 h 5570863"/>
              <a:gd name="connsiteX3" fmla="*/ 0 w 277615"/>
              <a:gd name="connsiteY3" fmla="*/ 3904854 h 5570863"/>
              <a:gd name="connsiteX4" fmla="*/ 117920 w 277615"/>
              <a:gd name="connsiteY4" fmla="*/ 3815143 h 5570863"/>
              <a:gd name="connsiteX5" fmla="*/ 117920 w 277615"/>
              <a:gd name="connsiteY5" fmla="*/ 396058 h 5570863"/>
              <a:gd name="connsiteX6" fmla="*/ 235840 w 277615"/>
              <a:gd name="connsiteY6" fmla="*/ 306347 h 5570863"/>
              <a:gd name="connsiteX7" fmla="*/ 235840 w 277615"/>
              <a:gd name="connsiteY7" fmla="*/ 5570863 h 5570863"/>
              <a:gd name="connsiteX0" fmla="*/ 235840 w 277615"/>
              <a:gd name="connsiteY0" fmla="*/ 5570863 h 5570863"/>
              <a:gd name="connsiteX1" fmla="*/ 117920 w 277615"/>
              <a:gd name="connsiteY1" fmla="*/ 5481152 h 5570863"/>
              <a:gd name="connsiteX2" fmla="*/ 117920 w 277615"/>
              <a:gd name="connsiteY2" fmla="*/ 3994565 h 5570863"/>
              <a:gd name="connsiteX3" fmla="*/ 0 w 277615"/>
              <a:gd name="connsiteY3" fmla="*/ 3904854 h 5570863"/>
              <a:gd name="connsiteX4" fmla="*/ 117920 w 277615"/>
              <a:gd name="connsiteY4" fmla="*/ 3815143 h 5570863"/>
              <a:gd name="connsiteX5" fmla="*/ 117920 w 277615"/>
              <a:gd name="connsiteY5" fmla="*/ 89712 h 5570863"/>
              <a:gd name="connsiteX6" fmla="*/ 277615 w 277615"/>
              <a:gd name="connsiteY6" fmla="*/ 0 h 5570863"/>
              <a:gd name="connsiteX0" fmla="*/ 235840 w 235840"/>
              <a:gd name="connsiteY0" fmla="*/ 5552297 h 5552297"/>
              <a:gd name="connsiteX1" fmla="*/ 117920 w 235840"/>
              <a:gd name="connsiteY1" fmla="*/ 5462586 h 5552297"/>
              <a:gd name="connsiteX2" fmla="*/ 117920 w 235840"/>
              <a:gd name="connsiteY2" fmla="*/ 3975999 h 5552297"/>
              <a:gd name="connsiteX3" fmla="*/ 0 w 235840"/>
              <a:gd name="connsiteY3" fmla="*/ 3886288 h 5552297"/>
              <a:gd name="connsiteX4" fmla="*/ 117920 w 235840"/>
              <a:gd name="connsiteY4" fmla="*/ 3796577 h 5552297"/>
              <a:gd name="connsiteX5" fmla="*/ 117920 w 235840"/>
              <a:gd name="connsiteY5" fmla="*/ 377492 h 5552297"/>
              <a:gd name="connsiteX6" fmla="*/ 235840 w 235840"/>
              <a:gd name="connsiteY6" fmla="*/ 287781 h 5552297"/>
              <a:gd name="connsiteX7" fmla="*/ 235840 w 235840"/>
              <a:gd name="connsiteY7" fmla="*/ 5552297 h 5552297"/>
              <a:gd name="connsiteX0" fmla="*/ 235840 w 235840"/>
              <a:gd name="connsiteY0" fmla="*/ 5552297 h 5552297"/>
              <a:gd name="connsiteX1" fmla="*/ 117920 w 235840"/>
              <a:gd name="connsiteY1" fmla="*/ 5462586 h 5552297"/>
              <a:gd name="connsiteX2" fmla="*/ 117920 w 235840"/>
              <a:gd name="connsiteY2" fmla="*/ 3975999 h 5552297"/>
              <a:gd name="connsiteX3" fmla="*/ 0 w 235840"/>
              <a:gd name="connsiteY3" fmla="*/ 3886288 h 5552297"/>
              <a:gd name="connsiteX4" fmla="*/ 117920 w 235840"/>
              <a:gd name="connsiteY4" fmla="*/ 3796577 h 5552297"/>
              <a:gd name="connsiteX5" fmla="*/ 117920 w 235840"/>
              <a:gd name="connsiteY5" fmla="*/ 71146 h 5552297"/>
              <a:gd name="connsiteX6" fmla="*/ 226557 w 235840"/>
              <a:gd name="connsiteY6" fmla="*/ 0 h 555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840" h="5552297" stroke="0" extrusionOk="0">
                <a:moveTo>
                  <a:pt x="235840" y="5552297"/>
                </a:moveTo>
                <a:cubicBezTo>
                  <a:pt x="170715" y="5552297"/>
                  <a:pt x="117920" y="5512132"/>
                  <a:pt x="117920" y="5462586"/>
                </a:cubicBezTo>
                <a:lnTo>
                  <a:pt x="117920" y="3975999"/>
                </a:lnTo>
                <a:cubicBezTo>
                  <a:pt x="117920" y="3926453"/>
                  <a:pt x="65125" y="3886288"/>
                  <a:pt x="0" y="3886288"/>
                </a:cubicBezTo>
                <a:cubicBezTo>
                  <a:pt x="65125" y="3886288"/>
                  <a:pt x="117920" y="3846123"/>
                  <a:pt x="117920" y="3796577"/>
                </a:cubicBezTo>
                <a:lnTo>
                  <a:pt x="117920" y="377492"/>
                </a:lnTo>
                <a:cubicBezTo>
                  <a:pt x="117920" y="327946"/>
                  <a:pt x="170715" y="287781"/>
                  <a:pt x="235840" y="287781"/>
                </a:cubicBezTo>
                <a:lnTo>
                  <a:pt x="235840" y="5552297"/>
                </a:lnTo>
                <a:close/>
              </a:path>
              <a:path w="235840" h="5552297" fill="none">
                <a:moveTo>
                  <a:pt x="235840" y="5552297"/>
                </a:moveTo>
                <a:cubicBezTo>
                  <a:pt x="170715" y="5552297"/>
                  <a:pt x="117920" y="5512132"/>
                  <a:pt x="117920" y="5462586"/>
                </a:cubicBezTo>
                <a:lnTo>
                  <a:pt x="117920" y="3975999"/>
                </a:lnTo>
                <a:cubicBezTo>
                  <a:pt x="117920" y="3926453"/>
                  <a:pt x="65125" y="3886288"/>
                  <a:pt x="0" y="3886288"/>
                </a:cubicBezTo>
                <a:cubicBezTo>
                  <a:pt x="65125" y="3886288"/>
                  <a:pt x="117920" y="3846123"/>
                  <a:pt x="117920" y="3796577"/>
                </a:cubicBezTo>
                <a:lnTo>
                  <a:pt x="117920" y="71146"/>
                </a:lnTo>
                <a:cubicBezTo>
                  <a:pt x="117920" y="21600"/>
                  <a:pt x="161432" y="0"/>
                  <a:pt x="226557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021805" y="5514873"/>
            <a:ext cx="0" cy="2931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17676" y="838445"/>
            <a:ext cx="1447800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cartographic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_polys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7905" y="838445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cartographic_lines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73008" y="846466"/>
            <a:ext cx="1447800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cartographic_points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1" name="Straight Connector 120"/>
          <p:cNvCxnSpPr>
            <a:stCxn id="43" idx="3"/>
            <a:endCxn id="21" idx="3"/>
          </p:cNvCxnSpPr>
          <p:nvPr/>
        </p:nvCxnSpPr>
        <p:spPr>
          <a:xfrm>
            <a:off x="1676400" y="4545774"/>
            <a:ext cx="586612" cy="19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224762" y="614855"/>
            <a:ext cx="1872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Alaska DGGS </a:t>
            </a:r>
            <a:r>
              <a:rPr lang="en-US" sz="24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GeMS</a:t>
            </a:r>
            <a:r>
              <a:rPr lang="en-US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Geodatabase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Schema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28600" y="5195130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ata_sources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517676" y="3518730"/>
            <a:ext cx="1447800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geologic_polys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297905" y="3518730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geologic_lines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073008" y="3526751"/>
            <a:ext cx="1447800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geologic_points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038996" y="6341443"/>
            <a:ext cx="657204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17676" y="2895600"/>
            <a:ext cx="1447800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overlay_polys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28600" y="5827097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data_source_polys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Straight Connector 79"/>
          <p:cNvCxnSpPr>
            <a:stCxn id="79" idx="0"/>
            <a:endCxn id="112" idx="2"/>
          </p:cNvCxnSpPr>
          <p:nvPr/>
        </p:nvCxnSpPr>
        <p:spPr>
          <a:xfrm flipV="1">
            <a:off x="952500" y="5572817"/>
            <a:ext cx="0" cy="2542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12" idx="3"/>
          </p:cNvCxnSpPr>
          <p:nvPr/>
        </p:nvCxnSpPr>
        <p:spPr>
          <a:xfrm flipV="1">
            <a:off x="1676400" y="5383973"/>
            <a:ext cx="720280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517676" y="6341443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glossary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517676" y="4128330"/>
            <a:ext cx="1447800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structure_polys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297905" y="4128330"/>
            <a:ext cx="1447800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structure_lines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5297904" y="2895395"/>
            <a:ext cx="1447800" cy="377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so_lines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991025"/>
            <a:ext cx="457200" cy="16709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920" y="2938790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DGGS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GeMS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addition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476983" y="4698724"/>
            <a:ext cx="8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Units and their boundaries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81259" y="4061900"/>
            <a:ext cx="893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 info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58230" y="3457270"/>
            <a:ext cx="8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geologic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11758" y="757177"/>
            <a:ext cx="893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Cartographic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features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45765" y="1343391"/>
            <a:ext cx="893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points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796908" y="6341442"/>
            <a:ext cx="733758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symbol_info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76052" y="6270629"/>
            <a:ext cx="657204" cy="377687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onfidence lookup tables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64999" y="2677307"/>
            <a:ext cx="21531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Combined ‘map unit’ and ‘other’ overlay polys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186199" y="3266248"/>
            <a:ext cx="1210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‘generic points’</a:t>
            </a:r>
          </a:p>
        </p:txBody>
      </p:sp>
    </p:spTree>
    <p:extLst>
      <p:ext uri="{BB962C8B-B14F-4D97-AF65-F5344CB8AC3E}">
        <p14:creationId xmlns:p14="http://schemas.microsoft.com/office/powerpoint/2010/main" val="7077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Diagramming - 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86750" cy="4727575"/>
          </a:xfrm>
        </p:spPr>
        <p:txBody>
          <a:bodyPr>
            <a:normAutofit/>
          </a:bodyPr>
          <a:lstStyle/>
          <a:p>
            <a:r>
              <a:rPr lang="en-US" dirty="0" smtClean="0"/>
              <a:t>What options are people using for </a:t>
            </a:r>
            <a:r>
              <a:rPr lang="en-US" dirty="0" err="1" smtClean="0"/>
              <a:t>GeoDatabase</a:t>
            </a:r>
            <a:r>
              <a:rPr lang="en-US" dirty="0" smtClean="0"/>
              <a:t> Design and documentation?</a:t>
            </a:r>
          </a:p>
          <a:p>
            <a:pPr lvl="1"/>
            <a:r>
              <a:rPr lang="en-US" dirty="0" smtClean="0"/>
              <a:t>Visio, Microsoft</a:t>
            </a:r>
          </a:p>
          <a:p>
            <a:pPr lvl="1"/>
            <a:r>
              <a:rPr lang="en-US" dirty="0" smtClean="0"/>
              <a:t>Enterprise Architect, SPARX Systems</a:t>
            </a:r>
          </a:p>
          <a:p>
            <a:pPr lvl="2"/>
            <a:r>
              <a:rPr lang="en-US" dirty="0">
                <a:hlinkClick r:id="rId2"/>
              </a:rPr>
              <a:t>https://sparxsystems.com/arcgis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2"/>
            <a:r>
              <a:rPr lang="en-US" dirty="0" smtClean="0">
                <a:hlinkClick r:id="rId3"/>
              </a:rPr>
              <a:t>ESRI - </a:t>
            </a:r>
            <a:r>
              <a:rPr lang="en-US" dirty="0"/>
              <a:t>A note about the use of UML for geodatabase design</a:t>
            </a:r>
          </a:p>
          <a:p>
            <a:pPr marL="1371600" lvl="3" indent="0">
              <a:buNone/>
            </a:pPr>
            <a:r>
              <a:rPr lang="en-US" dirty="0" smtClean="0"/>
              <a:t>“We </a:t>
            </a:r>
            <a:r>
              <a:rPr lang="en-US" dirty="0"/>
              <a:t>recommend using </a:t>
            </a:r>
            <a:r>
              <a:rPr lang="en-US" dirty="0" err="1"/>
              <a:t>Sparx</a:t>
            </a:r>
            <a:r>
              <a:rPr lang="en-US" dirty="0"/>
              <a:t> Systems' Enterprise Architect for users interested in geodatabase design with UML. Enterprise Architect uses </a:t>
            </a:r>
            <a:r>
              <a:rPr lang="en-US" dirty="0">
                <a:hlinkClick r:id="rId4"/>
              </a:rPr>
              <a:t>Geodatabase XML</a:t>
            </a:r>
            <a:r>
              <a:rPr lang="en-US" dirty="0"/>
              <a:t> and the </a:t>
            </a:r>
            <a:r>
              <a:rPr lang="en-US" dirty="0">
                <a:hlinkClick r:id="rId5"/>
              </a:rPr>
              <a:t>XML import\export functionality</a:t>
            </a:r>
            <a:r>
              <a:rPr lang="en-US" dirty="0"/>
              <a:t> for the creation of geodatabases based on a UML design. Because of this, many of the limitations that existed with previous UML modeling solutions and CASE tools are not present in Enterprise </a:t>
            </a:r>
            <a:r>
              <a:rPr lang="en-US" dirty="0" smtClean="0"/>
              <a:t>Architect”</a:t>
            </a:r>
          </a:p>
          <a:p>
            <a:pPr lvl="1"/>
            <a:r>
              <a:rPr lang="en-US" dirty="0"/>
              <a:t>X-Ray for Arc </a:t>
            </a:r>
            <a:r>
              <a:rPr lang="en-US" dirty="0" smtClean="0"/>
              <a:t>Catalog</a:t>
            </a:r>
          </a:p>
          <a:p>
            <a:pPr lvl="1"/>
            <a:r>
              <a:rPr lang="en-US" smtClean="0"/>
              <a:t>XML Spy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72" y="2057400"/>
            <a:ext cx="8366255" cy="457529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286750" cy="46037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Enterprise Architect, SPARX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86750" cy="8382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X-Ray for Arc Catalog</a:t>
            </a:r>
          </a:p>
          <a:p>
            <a:pPr lvl="1"/>
            <a:r>
              <a:rPr lang="en-US" dirty="0">
                <a:hlinkClick r:id="rId2"/>
              </a:rPr>
              <a:t>https://www.arcgis.com/home/item.html?id=9ea218ff575f4a5195e01a2cae03a0ae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69478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30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8023</TotalTime>
  <Words>422</Words>
  <Application>Microsoft Office PowerPoint</Application>
  <PresentationFormat>On-screen Show (4:3)</PresentationFormat>
  <Paragraphs>115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AK DGGS GeMS Update 10 Feb 2020</vt:lpstr>
      <vt:lpstr>Key Aspects of AK GeMS</vt:lpstr>
      <vt:lpstr>Alaska DGGS Geologic Mapping System Products </vt:lpstr>
      <vt:lpstr>Documentation still Progress</vt:lpstr>
      <vt:lpstr>PowerPoint Presentation</vt:lpstr>
      <vt:lpstr>Database Diagramming - UML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mdhendricks</dc:creator>
  <cp:lastModifiedBy>Hendricks, Michael D (DNR)</cp:lastModifiedBy>
  <cp:revision>59</cp:revision>
  <cp:lastPrinted>2019-08-21T17:15:08Z</cp:lastPrinted>
  <dcterms:created xsi:type="dcterms:W3CDTF">2019-08-05T21:30:56Z</dcterms:created>
  <dcterms:modified xsi:type="dcterms:W3CDTF">2020-02-10T19:53:05Z</dcterms:modified>
</cp:coreProperties>
</file>