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71" r:id="rId4"/>
    <p:sldId id="266" r:id="rId5"/>
    <p:sldId id="270" r:id="rId6"/>
    <p:sldId id="273" r:id="rId7"/>
    <p:sldId id="274" r:id="rId8"/>
    <p:sldId id="267" r:id="rId9"/>
    <p:sldId id="26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668" autoAdjust="0"/>
    <p:restoredTop sz="94464" autoAdjust="0"/>
  </p:normalViewPr>
  <p:slideViewPr>
    <p:cSldViewPr showGuides="1">
      <p:cViewPr varScale="1">
        <p:scale>
          <a:sx n="107" d="100"/>
          <a:sy n="107" d="100"/>
        </p:scale>
        <p:origin x="1500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08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18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281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85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616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735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37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232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79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899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748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2C56B9-B3B4-4BDA-B7BD-5D028CA9897C}" type="datetimeFigureOut">
              <a:rPr lang="en-US" smtClean="0"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CE3FF-B1A5-4AD4-9E43-0BD021CBB7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740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eoportal.dggs.dnr.alaska.gov/portal/hom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AK DGGS </a:t>
            </a:r>
            <a:r>
              <a:rPr lang="en-US" sz="3200" dirty="0" err="1" smtClean="0"/>
              <a:t>GeMS</a:t>
            </a:r>
            <a:r>
              <a:rPr lang="en-US" sz="3200" dirty="0" smtClean="0"/>
              <a:t> MM Update</a:t>
            </a:r>
            <a:br>
              <a:rPr lang="en-US" sz="3200" dirty="0" smtClean="0"/>
            </a:br>
            <a:r>
              <a:rPr lang="en-US" sz="3200" dirty="0" smtClean="0"/>
              <a:t>07 Oct 2019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43000"/>
            <a:ext cx="8286750" cy="4351338"/>
          </a:xfrm>
        </p:spPr>
        <p:txBody>
          <a:bodyPr>
            <a:noAutofit/>
          </a:bodyPr>
          <a:lstStyle/>
          <a:p>
            <a:r>
              <a:rPr lang="en-US" sz="2000" dirty="0"/>
              <a:t>Decided on employing a field named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layer</a:t>
            </a:r>
            <a:r>
              <a:rPr lang="en-US" sz="2000" dirty="0"/>
              <a:t> with integer values (allows for its use a subtype) of 1 or higher for surficial layers and -1 and less for bedrock layers, 0 for undefined.</a:t>
            </a:r>
          </a:p>
          <a:p>
            <a:r>
              <a:rPr lang="en-US" sz="2000" dirty="0" smtClean="0"/>
              <a:t>Phases </a:t>
            </a:r>
            <a:r>
              <a:rPr lang="en-US" sz="2000" dirty="0" smtClean="0"/>
              <a:t>of Production</a:t>
            </a:r>
          </a:p>
          <a:p>
            <a:r>
              <a:rPr lang="en-US" sz="2000" dirty="0" smtClean="0"/>
              <a:t>Documentation</a:t>
            </a:r>
          </a:p>
          <a:p>
            <a:r>
              <a:rPr lang="en-US" sz="2000" dirty="0" smtClean="0"/>
              <a:t>Creating </a:t>
            </a:r>
            <a:r>
              <a:rPr lang="en-US" sz="2000" dirty="0" err="1"/>
              <a:t>symbol_info</a:t>
            </a:r>
            <a:r>
              <a:rPr lang="en-US" sz="2000" dirty="0"/>
              <a:t> table</a:t>
            </a:r>
          </a:p>
          <a:p>
            <a:r>
              <a:rPr lang="en-US" sz="2000" dirty="0" smtClean="0"/>
              <a:t>Continue </a:t>
            </a:r>
            <a:r>
              <a:rPr lang="en-US" sz="2000" dirty="0"/>
              <a:t>to develop Type and Category Domain </a:t>
            </a:r>
            <a:r>
              <a:rPr lang="en-US" sz="2000" dirty="0" smtClean="0"/>
              <a:t>lists </a:t>
            </a:r>
            <a:r>
              <a:rPr lang="en-US" sz="2000" dirty="0"/>
              <a:t>for each feature class</a:t>
            </a:r>
          </a:p>
          <a:p>
            <a:r>
              <a:rPr lang="en-US" sz="2000" dirty="0" smtClean="0"/>
              <a:t>Field Order &amp; Select</a:t>
            </a:r>
            <a:r>
              <a:rPr lang="en-US" sz="2000" dirty="0" smtClean="0"/>
              <a:t> </a:t>
            </a:r>
            <a:r>
              <a:rPr lang="en-US" sz="2000" dirty="0" smtClean="0"/>
              <a:t>Special Fields</a:t>
            </a:r>
          </a:p>
          <a:p>
            <a:pPr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distribution_policy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draw_policy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data_sources_method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assoc_feature_id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symbol_alt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modifier</a:t>
            </a:r>
            <a:endParaRPr lang="en-US" sz="2000" dirty="0" smtClean="0"/>
          </a:p>
          <a:p>
            <a:pPr lvl="1"/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map_unit_assoc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&amp;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map_unit_obs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/>
              <a:t>Web app d</a:t>
            </a:r>
            <a:r>
              <a:rPr lang="en-US" sz="2000" dirty="0" smtClean="0"/>
              <a:t>emo available on our Enterprise Portal </a:t>
            </a:r>
            <a:endParaRPr lang="en-US" sz="2000" dirty="0"/>
          </a:p>
          <a:p>
            <a:pPr marL="457200" lvl="1" indent="0">
              <a:buNone/>
            </a:pPr>
            <a:r>
              <a:rPr lang="en-US" sz="1600" dirty="0" smtClean="0">
                <a:hlinkClick r:id="rId2"/>
              </a:rPr>
              <a:t>https</a:t>
            </a:r>
            <a:r>
              <a:rPr lang="en-US" sz="1600" dirty="0">
                <a:hlinkClick r:id="rId2"/>
              </a:rPr>
              <a:t>://geoportal.dggs.dnr.alaska.gov/portal/home/</a:t>
            </a:r>
            <a:endParaRPr lang="en-US" sz="1600" dirty="0" smtClean="0"/>
          </a:p>
          <a:p>
            <a:pPr lvl="1"/>
            <a:endParaRPr lang="en-US" sz="1800" dirty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47327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lowchart: Magnetic Disk 34"/>
          <p:cNvSpPr/>
          <p:nvPr/>
        </p:nvSpPr>
        <p:spPr>
          <a:xfrm>
            <a:off x="1143000" y="4243449"/>
            <a:ext cx="1438898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36" name="Flowchart: Magnetic Disk 35"/>
          <p:cNvSpPr/>
          <p:nvPr/>
        </p:nvSpPr>
        <p:spPr>
          <a:xfrm>
            <a:off x="1066800" y="4167249"/>
            <a:ext cx="1438898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34" name="Flowchart: Magnetic Disk 33"/>
          <p:cNvSpPr/>
          <p:nvPr/>
        </p:nvSpPr>
        <p:spPr>
          <a:xfrm>
            <a:off x="3429000" y="4243449"/>
            <a:ext cx="1438898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32" name="Flowchart: Magnetic Disk 31"/>
          <p:cNvSpPr/>
          <p:nvPr/>
        </p:nvSpPr>
        <p:spPr>
          <a:xfrm>
            <a:off x="3352800" y="4167249"/>
            <a:ext cx="1438898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90600" y="2996896"/>
            <a:ext cx="1447800" cy="81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Geologic</a:t>
            </a:r>
          </a:p>
          <a:p>
            <a:pPr algn="ctr"/>
            <a:r>
              <a:rPr lang="en-US" sz="1200" dirty="0" smtClean="0"/>
              <a:t>Field Collection</a:t>
            </a:r>
          </a:p>
          <a:p>
            <a:pPr algn="ctr"/>
            <a:r>
              <a:rPr lang="en-US" sz="1200" dirty="0" smtClean="0"/>
              <a:t>System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3276600" y="2996896"/>
            <a:ext cx="1447800" cy="816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Geologic</a:t>
            </a:r>
          </a:p>
          <a:p>
            <a:pPr algn="ctr"/>
            <a:r>
              <a:rPr lang="en-US" sz="1200" dirty="0" smtClean="0"/>
              <a:t>Map Production</a:t>
            </a:r>
          </a:p>
          <a:p>
            <a:pPr algn="ctr"/>
            <a:r>
              <a:rPr lang="en-US" sz="1200" dirty="0" smtClean="0"/>
              <a:t>System</a:t>
            </a:r>
            <a:endParaRPr lang="en-US" sz="1200" dirty="0"/>
          </a:p>
        </p:txBody>
      </p:sp>
      <p:cxnSp>
        <p:nvCxnSpPr>
          <p:cNvPr id="27" name="Elbow Connector 26"/>
          <p:cNvCxnSpPr>
            <a:stCxn id="5" idx="3"/>
            <a:endCxn id="6" idx="1"/>
          </p:cNvCxnSpPr>
          <p:nvPr/>
        </p:nvCxnSpPr>
        <p:spPr>
          <a:xfrm>
            <a:off x="2438400" y="3405249"/>
            <a:ext cx="83820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6" idx="3"/>
            <a:endCxn id="30" idx="2"/>
          </p:cNvCxnSpPr>
          <p:nvPr/>
        </p:nvCxnSpPr>
        <p:spPr>
          <a:xfrm>
            <a:off x="4724400" y="3405249"/>
            <a:ext cx="77054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6" idx="3"/>
            <a:endCxn id="42" idx="2"/>
          </p:cNvCxnSpPr>
          <p:nvPr/>
        </p:nvCxnSpPr>
        <p:spPr>
          <a:xfrm flipV="1">
            <a:off x="4724400" y="2247900"/>
            <a:ext cx="770546" cy="1157349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owchart: Magnetic Disk 2"/>
          <p:cNvSpPr/>
          <p:nvPr/>
        </p:nvSpPr>
        <p:spPr>
          <a:xfrm>
            <a:off x="3276600" y="1828800"/>
            <a:ext cx="1438898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002060"/>
                </a:solidFill>
              </a:rPr>
              <a:t>Alaska DGGS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Single Map </a:t>
            </a:r>
            <a:r>
              <a:rPr lang="en-US" sz="1050" dirty="0" err="1">
                <a:solidFill>
                  <a:srgbClr val="002060"/>
                </a:solidFill>
              </a:rPr>
              <a:t>GeMS</a:t>
            </a:r>
            <a:r>
              <a:rPr lang="en-US" sz="1050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Archive Database</a:t>
            </a:r>
          </a:p>
        </p:txBody>
      </p:sp>
      <p:sp>
        <p:nvSpPr>
          <p:cNvPr id="18" name="Flowchart: Magnetic Disk 17"/>
          <p:cNvSpPr/>
          <p:nvPr/>
        </p:nvSpPr>
        <p:spPr>
          <a:xfrm>
            <a:off x="990600" y="4091049"/>
            <a:ext cx="1438898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002060"/>
                </a:solidFill>
              </a:rPr>
              <a:t>Field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Collection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Database</a:t>
            </a:r>
          </a:p>
        </p:txBody>
      </p:sp>
      <p:sp>
        <p:nvSpPr>
          <p:cNvPr id="19" name="Flowchart: Magnetic Disk 18"/>
          <p:cNvSpPr/>
          <p:nvPr/>
        </p:nvSpPr>
        <p:spPr>
          <a:xfrm>
            <a:off x="3285502" y="4091049"/>
            <a:ext cx="1438898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002060"/>
                </a:solidFill>
              </a:rPr>
              <a:t>Single Geologic Map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Production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Database</a:t>
            </a:r>
          </a:p>
        </p:txBody>
      </p:sp>
      <p:cxnSp>
        <p:nvCxnSpPr>
          <p:cNvPr id="20" name="Elbow Connector 32"/>
          <p:cNvCxnSpPr>
            <a:stCxn id="18" idx="1"/>
            <a:endCxn id="5" idx="2"/>
          </p:cNvCxnSpPr>
          <p:nvPr/>
        </p:nvCxnSpPr>
        <p:spPr>
          <a:xfrm flipV="1">
            <a:off x="1710049" y="3813601"/>
            <a:ext cx="4451" cy="277448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32"/>
          <p:cNvCxnSpPr>
            <a:stCxn id="19" idx="1"/>
            <a:endCxn id="6" idx="2"/>
          </p:cNvCxnSpPr>
          <p:nvPr/>
        </p:nvCxnSpPr>
        <p:spPr>
          <a:xfrm flipH="1" flipV="1">
            <a:off x="4000500" y="3813601"/>
            <a:ext cx="4451" cy="277448"/>
          </a:xfrm>
          <a:prstGeom prst="straightConnector1">
            <a:avLst/>
          </a:prstGeom>
          <a:ln w="285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Flowchart: Magnetic Disk 29"/>
          <p:cNvSpPr/>
          <p:nvPr/>
        </p:nvSpPr>
        <p:spPr>
          <a:xfrm>
            <a:off x="5494946" y="2986149"/>
            <a:ext cx="1438898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002060"/>
                </a:solidFill>
              </a:rPr>
              <a:t>Geologic Features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Multi Map </a:t>
            </a:r>
            <a:r>
              <a:rPr lang="en-US" sz="1050" dirty="0" err="1">
                <a:solidFill>
                  <a:srgbClr val="002060"/>
                </a:solidFill>
              </a:rPr>
              <a:t>GeMS</a:t>
            </a:r>
            <a:endParaRPr lang="en-US" sz="1050" dirty="0">
              <a:solidFill>
                <a:srgbClr val="002060"/>
              </a:solidFill>
            </a:endParaRP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Database</a:t>
            </a:r>
          </a:p>
        </p:txBody>
      </p:sp>
      <p:sp>
        <p:nvSpPr>
          <p:cNvPr id="42" name="Flowchart: Magnetic Disk 41"/>
          <p:cNvSpPr/>
          <p:nvPr/>
        </p:nvSpPr>
        <p:spPr>
          <a:xfrm>
            <a:off x="5494946" y="1828800"/>
            <a:ext cx="1438898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002060"/>
                </a:solidFill>
              </a:rPr>
              <a:t>Federal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Single Map </a:t>
            </a:r>
            <a:r>
              <a:rPr lang="en-US" sz="1050" dirty="0" err="1">
                <a:solidFill>
                  <a:srgbClr val="002060"/>
                </a:solidFill>
              </a:rPr>
              <a:t>GeMS</a:t>
            </a:r>
            <a:r>
              <a:rPr lang="en-US" sz="1050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Archive Database</a:t>
            </a:r>
          </a:p>
        </p:txBody>
      </p:sp>
      <p:cxnSp>
        <p:nvCxnSpPr>
          <p:cNvPr id="43" name="Elbow Connector 32"/>
          <p:cNvCxnSpPr>
            <a:stCxn id="6" idx="0"/>
            <a:endCxn id="3" idx="3"/>
          </p:cNvCxnSpPr>
          <p:nvPr/>
        </p:nvCxnSpPr>
        <p:spPr>
          <a:xfrm flipH="1" flipV="1">
            <a:off x="3996049" y="2667000"/>
            <a:ext cx="4451" cy="3298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entagon 51"/>
          <p:cNvSpPr/>
          <p:nvPr/>
        </p:nvSpPr>
        <p:spPr>
          <a:xfrm>
            <a:off x="7543800" y="3048672"/>
            <a:ext cx="1524000" cy="71315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Geologic Feature</a:t>
            </a:r>
          </a:p>
          <a:p>
            <a:pPr algn="ctr"/>
            <a:r>
              <a:rPr lang="en-US" sz="1200" dirty="0" smtClean="0"/>
              <a:t>Services</a:t>
            </a:r>
            <a:endParaRPr lang="en-US" sz="1200" dirty="0"/>
          </a:p>
        </p:txBody>
      </p:sp>
      <p:cxnSp>
        <p:nvCxnSpPr>
          <p:cNvPr id="53" name="Elbow Connector 32"/>
          <p:cNvCxnSpPr>
            <a:stCxn id="30" idx="4"/>
            <a:endCxn id="52" idx="1"/>
          </p:cNvCxnSpPr>
          <p:nvPr/>
        </p:nvCxnSpPr>
        <p:spPr>
          <a:xfrm flipV="1">
            <a:off x="6933844" y="3405248"/>
            <a:ext cx="609956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Flowchart: Magnetic Disk 56"/>
          <p:cNvSpPr/>
          <p:nvPr/>
        </p:nvSpPr>
        <p:spPr>
          <a:xfrm>
            <a:off x="999502" y="1828800"/>
            <a:ext cx="1438898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002060"/>
                </a:solidFill>
              </a:rPr>
              <a:t>Alaska DGGS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Geologic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Database</a:t>
            </a:r>
          </a:p>
        </p:txBody>
      </p:sp>
      <p:cxnSp>
        <p:nvCxnSpPr>
          <p:cNvPr id="58" name="Elbow Connector 57"/>
          <p:cNvCxnSpPr>
            <a:stCxn id="57" idx="4"/>
            <a:endCxn id="6" idx="1"/>
          </p:cNvCxnSpPr>
          <p:nvPr/>
        </p:nvCxnSpPr>
        <p:spPr>
          <a:xfrm>
            <a:off x="2438400" y="2247900"/>
            <a:ext cx="838200" cy="1157349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Elbow Connector 61"/>
          <p:cNvCxnSpPr>
            <a:stCxn id="5" idx="0"/>
            <a:endCxn id="57" idx="3"/>
          </p:cNvCxnSpPr>
          <p:nvPr/>
        </p:nvCxnSpPr>
        <p:spPr>
          <a:xfrm flipV="1">
            <a:off x="1714500" y="2667000"/>
            <a:ext cx="4451" cy="3298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609600" y="382128"/>
            <a:ext cx="7924800" cy="709551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>
                <a:solidFill>
                  <a:srgbClr val="0070C0"/>
                </a:solidFill>
              </a:rPr>
              <a:t>Alaska DGGS </a:t>
            </a:r>
            <a:r>
              <a:rPr lang="en-US" sz="2800" b="1" dirty="0" err="1">
                <a:solidFill>
                  <a:srgbClr val="0070C0"/>
                </a:solidFill>
              </a:rPr>
              <a:t>GeMS</a:t>
            </a:r>
            <a:r>
              <a:rPr lang="en-US" sz="2800" b="1" dirty="0">
                <a:solidFill>
                  <a:srgbClr val="0070C0"/>
                </a:solidFill>
              </a:rPr>
              <a:t> focused Geologic Mapping System </a:t>
            </a:r>
          </a:p>
        </p:txBody>
      </p:sp>
    </p:spTree>
    <p:extLst>
      <p:ext uri="{BB962C8B-B14F-4D97-AF65-F5344CB8AC3E}">
        <p14:creationId xmlns:p14="http://schemas.microsoft.com/office/powerpoint/2010/main" val="4234558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7571401" y="4419600"/>
            <a:ext cx="1143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DGGS</a:t>
            </a:r>
          </a:p>
          <a:p>
            <a:pPr algn="ctr"/>
            <a:r>
              <a:rPr lang="en-US" sz="1600" dirty="0" smtClean="0"/>
              <a:t>Website</a:t>
            </a:r>
            <a:endParaRPr lang="en-US" sz="1600" dirty="0"/>
          </a:p>
        </p:txBody>
      </p:sp>
      <p:sp>
        <p:nvSpPr>
          <p:cNvPr id="34" name="Flowchart: Magnetic Disk 33"/>
          <p:cNvSpPr/>
          <p:nvPr/>
        </p:nvSpPr>
        <p:spPr>
          <a:xfrm>
            <a:off x="2982197" y="1548232"/>
            <a:ext cx="1377542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32" name="Flowchart: Magnetic Disk 31"/>
          <p:cNvSpPr/>
          <p:nvPr/>
        </p:nvSpPr>
        <p:spPr>
          <a:xfrm>
            <a:off x="2905997" y="1472032"/>
            <a:ext cx="1377542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2128"/>
            <a:ext cx="7924800" cy="709551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0070C0"/>
                </a:solidFill>
              </a:rPr>
              <a:t>Alaska DGGS Geologic Mapping System Products </a:t>
            </a:r>
            <a:endParaRPr lang="en-US" sz="2800" b="1" dirty="0">
              <a:solidFill>
                <a:srgbClr val="0070C0"/>
              </a:solidFill>
            </a:endParaRPr>
          </a:p>
        </p:txBody>
      </p:sp>
      <p:cxnSp>
        <p:nvCxnSpPr>
          <p:cNvPr id="27" name="Elbow Connector 26"/>
          <p:cNvCxnSpPr>
            <a:stCxn id="25" idx="4"/>
            <a:endCxn id="19" idx="2"/>
          </p:cNvCxnSpPr>
          <p:nvPr/>
        </p:nvCxnSpPr>
        <p:spPr>
          <a:xfrm>
            <a:off x="1758542" y="1804184"/>
            <a:ext cx="1080157" cy="1074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lbow Connector 32"/>
          <p:cNvCxnSpPr>
            <a:stCxn id="19" idx="4"/>
            <a:endCxn id="30" idx="2"/>
          </p:cNvCxnSpPr>
          <p:nvPr/>
        </p:nvCxnSpPr>
        <p:spPr>
          <a:xfrm>
            <a:off x="4216241" y="1814932"/>
            <a:ext cx="1355261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lbow Connector 36"/>
          <p:cNvCxnSpPr>
            <a:stCxn id="19" idx="4"/>
            <a:endCxn id="105" idx="1"/>
          </p:cNvCxnSpPr>
          <p:nvPr/>
        </p:nvCxnSpPr>
        <p:spPr>
          <a:xfrm>
            <a:off x="4216241" y="1814932"/>
            <a:ext cx="1461624" cy="1431684"/>
          </a:xfrm>
          <a:prstGeom prst="bentConnector3">
            <a:avLst>
              <a:gd name="adj1" fmla="val 18945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lowchart: Magnetic Disk 2"/>
          <p:cNvSpPr/>
          <p:nvPr/>
        </p:nvSpPr>
        <p:spPr>
          <a:xfrm>
            <a:off x="5550879" y="4314846"/>
            <a:ext cx="1377542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002060"/>
                </a:solidFill>
              </a:rPr>
              <a:t>Alaska DGGS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Single Map </a:t>
            </a:r>
            <a:r>
              <a:rPr lang="en-US" sz="1050" dirty="0" err="1">
                <a:solidFill>
                  <a:srgbClr val="002060"/>
                </a:solidFill>
              </a:rPr>
              <a:t>GeMS</a:t>
            </a:r>
            <a:r>
              <a:rPr lang="en-US" sz="1050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Archive Database</a:t>
            </a:r>
          </a:p>
        </p:txBody>
      </p:sp>
      <p:sp>
        <p:nvSpPr>
          <p:cNvPr id="19" name="Flowchart: Magnetic Disk 18"/>
          <p:cNvSpPr/>
          <p:nvPr/>
        </p:nvSpPr>
        <p:spPr>
          <a:xfrm>
            <a:off x="2838699" y="1395832"/>
            <a:ext cx="1377542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002060"/>
                </a:solidFill>
              </a:rPr>
              <a:t>Single Geologic Map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Production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Database</a:t>
            </a:r>
          </a:p>
        </p:txBody>
      </p:sp>
      <p:sp>
        <p:nvSpPr>
          <p:cNvPr id="30" name="Flowchart: Magnetic Disk 29"/>
          <p:cNvSpPr/>
          <p:nvPr/>
        </p:nvSpPr>
        <p:spPr>
          <a:xfrm>
            <a:off x="5571502" y="1395832"/>
            <a:ext cx="1377542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rgbClr val="002060"/>
                </a:solidFill>
              </a:rPr>
              <a:t>Geologic Features</a:t>
            </a:r>
            <a:endParaRPr lang="en-US" sz="1050" dirty="0">
              <a:solidFill>
                <a:srgbClr val="002060"/>
              </a:solidFill>
            </a:endParaRPr>
          </a:p>
          <a:p>
            <a:pPr algn="ctr"/>
            <a:r>
              <a:rPr lang="en-US" sz="1050" dirty="0" smtClean="0">
                <a:solidFill>
                  <a:srgbClr val="002060"/>
                </a:solidFill>
              </a:rPr>
              <a:t>Multi Map </a:t>
            </a:r>
            <a:r>
              <a:rPr lang="en-US" sz="1050" dirty="0" err="1" smtClean="0">
                <a:solidFill>
                  <a:srgbClr val="002060"/>
                </a:solidFill>
              </a:rPr>
              <a:t>GeMS</a:t>
            </a:r>
            <a:endParaRPr lang="en-US" sz="1050" b="1" dirty="0" smtClean="0">
              <a:solidFill>
                <a:srgbClr val="002060"/>
              </a:solidFill>
            </a:endParaRPr>
          </a:p>
          <a:p>
            <a:pPr algn="ctr"/>
            <a:r>
              <a:rPr lang="en-US" sz="1050" b="1" dirty="0" smtClean="0">
                <a:solidFill>
                  <a:srgbClr val="002060"/>
                </a:solidFill>
              </a:rPr>
              <a:t>Enterprise Database</a:t>
            </a:r>
            <a:endParaRPr lang="en-US" sz="1050" b="1" dirty="0">
              <a:solidFill>
                <a:srgbClr val="002060"/>
              </a:solidFill>
            </a:endParaRPr>
          </a:p>
        </p:txBody>
      </p:sp>
      <p:sp>
        <p:nvSpPr>
          <p:cNvPr id="42" name="Flowchart: Magnetic Disk 41"/>
          <p:cNvSpPr/>
          <p:nvPr/>
        </p:nvSpPr>
        <p:spPr>
          <a:xfrm>
            <a:off x="5589568" y="5803548"/>
            <a:ext cx="1377542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rgbClr val="002060"/>
                </a:solidFill>
              </a:rPr>
              <a:t>Federal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Single Map </a:t>
            </a:r>
            <a:r>
              <a:rPr lang="en-US" sz="1050" dirty="0" err="1">
                <a:solidFill>
                  <a:srgbClr val="002060"/>
                </a:solidFill>
              </a:rPr>
              <a:t>GeMS</a:t>
            </a:r>
            <a:r>
              <a:rPr lang="en-US" sz="1050" dirty="0">
                <a:solidFill>
                  <a:srgbClr val="002060"/>
                </a:solidFill>
              </a:rPr>
              <a:t> </a:t>
            </a: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Archive Database</a:t>
            </a:r>
          </a:p>
        </p:txBody>
      </p:sp>
      <p:cxnSp>
        <p:nvCxnSpPr>
          <p:cNvPr id="43" name="Elbow Connector 32"/>
          <p:cNvCxnSpPr>
            <a:stCxn id="105" idx="3"/>
            <a:endCxn id="119" idx="1"/>
          </p:cNvCxnSpPr>
          <p:nvPr/>
        </p:nvCxnSpPr>
        <p:spPr>
          <a:xfrm>
            <a:off x="6842680" y="3246616"/>
            <a:ext cx="701120" cy="556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Pentagon 51"/>
          <p:cNvSpPr/>
          <p:nvPr/>
        </p:nvSpPr>
        <p:spPr>
          <a:xfrm>
            <a:off x="7543800" y="1458355"/>
            <a:ext cx="1524000" cy="71315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Geologic</a:t>
            </a:r>
          </a:p>
          <a:p>
            <a:pPr algn="ctr"/>
            <a:r>
              <a:rPr lang="en-US" sz="1200" dirty="0" smtClean="0"/>
              <a:t>Feature</a:t>
            </a:r>
            <a:endParaRPr lang="en-US" sz="1200" dirty="0"/>
          </a:p>
          <a:p>
            <a:pPr algn="ctr"/>
            <a:r>
              <a:rPr lang="en-US" sz="1200" dirty="0" smtClean="0"/>
              <a:t>Services</a:t>
            </a:r>
            <a:endParaRPr lang="en-US" sz="1200" dirty="0"/>
          </a:p>
        </p:txBody>
      </p:sp>
      <p:cxnSp>
        <p:nvCxnSpPr>
          <p:cNvPr id="53" name="Elbow Connector 32"/>
          <p:cNvCxnSpPr>
            <a:stCxn id="30" idx="4"/>
            <a:endCxn id="52" idx="1"/>
          </p:cNvCxnSpPr>
          <p:nvPr/>
        </p:nvCxnSpPr>
        <p:spPr>
          <a:xfrm flipV="1">
            <a:off x="6949044" y="1814931"/>
            <a:ext cx="594756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Flowchart: Magnetic Disk 28"/>
          <p:cNvSpPr/>
          <p:nvPr/>
        </p:nvSpPr>
        <p:spPr>
          <a:xfrm>
            <a:off x="524498" y="1547467"/>
            <a:ext cx="1377542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31" name="Flowchart: Magnetic Disk 30"/>
          <p:cNvSpPr/>
          <p:nvPr/>
        </p:nvSpPr>
        <p:spPr>
          <a:xfrm>
            <a:off x="448298" y="1471267"/>
            <a:ext cx="1377542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50" dirty="0">
              <a:solidFill>
                <a:srgbClr val="002060"/>
              </a:solidFill>
            </a:endParaRPr>
          </a:p>
        </p:txBody>
      </p:sp>
      <p:sp>
        <p:nvSpPr>
          <p:cNvPr id="25" name="Flowchart: Magnetic Disk 24"/>
          <p:cNvSpPr/>
          <p:nvPr/>
        </p:nvSpPr>
        <p:spPr>
          <a:xfrm>
            <a:off x="381000" y="1385084"/>
            <a:ext cx="1377542" cy="838200"/>
          </a:xfrm>
          <a:prstGeom prst="flowChartMagneticDisk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>
                <a:solidFill>
                  <a:srgbClr val="002060"/>
                </a:solidFill>
              </a:rPr>
              <a:t>Field</a:t>
            </a:r>
            <a:endParaRPr lang="en-US" sz="1050" dirty="0">
              <a:solidFill>
                <a:srgbClr val="002060"/>
              </a:solidFill>
            </a:endParaRP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Geologic </a:t>
            </a:r>
            <a:r>
              <a:rPr lang="en-US" sz="1050" dirty="0" smtClean="0">
                <a:solidFill>
                  <a:srgbClr val="002060"/>
                </a:solidFill>
              </a:rPr>
              <a:t>Data</a:t>
            </a:r>
            <a:endParaRPr lang="en-US" sz="1050" dirty="0">
              <a:solidFill>
                <a:srgbClr val="002060"/>
              </a:solidFill>
            </a:endParaRPr>
          </a:p>
          <a:p>
            <a:pPr algn="ctr"/>
            <a:r>
              <a:rPr lang="en-US" sz="1050" dirty="0">
                <a:solidFill>
                  <a:srgbClr val="002060"/>
                </a:solidFill>
              </a:rPr>
              <a:t>Data</a:t>
            </a:r>
          </a:p>
        </p:txBody>
      </p:sp>
      <p:sp>
        <p:nvSpPr>
          <p:cNvPr id="8" name="Rectangle 7"/>
          <p:cNvSpPr/>
          <p:nvPr/>
        </p:nvSpPr>
        <p:spPr>
          <a:xfrm>
            <a:off x="7567564" y="5918495"/>
            <a:ext cx="1143000" cy="609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To</a:t>
            </a:r>
          </a:p>
          <a:p>
            <a:pPr algn="ctr"/>
            <a:r>
              <a:rPr lang="en-US" sz="1600" dirty="0" smtClean="0"/>
              <a:t>USGS</a:t>
            </a:r>
            <a:endParaRPr lang="en-US" sz="1600" dirty="0"/>
          </a:p>
        </p:txBody>
      </p:sp>
      <p:cxnSp>
        <p:nvCxnSpPr>
          <p:cNvPr id="40" name="Elbow Connector 32"/>
          <p:cNvCxnSpPr>
            <a:stCxn id="42" idx="4"/>
            <a:endCxn id="13" idx="1"/>
          </p:cNvCxnSpPr>
          <p:nvPr/>
        </p:nvCxnSpPr>
        <p:spPr>
          <a:xfrm flipV="1">
            <a:off x="6967110" y="4861796"/>
            <a:ext cx="606202" cy="1360852"/>
          </a:xfrm>
          <a:prstGeom prst="bent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7573312" y="4799272"/>
            <a:ext cx="161302" cy="125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Elbow Connector 43"/>
          <p:cNvCxnSpPr>
            <a:stCxn id="3" idx="4"/>
            <a:endCxn id="41" idx="1"/>
          </p:cNvCxnSpPr>
          <p:nvPr/>
        </p:nvCxnSpPr>
        <p:spPr>
          <a:xfrm flipV="1">
            <a:off x="6928421" y="4724400"/>
            <a:ext cx="642980" cy="954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7573312" y="4494472"/>
            <a:ext cx="161302" cy="125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Elbow Connector 45"/>
          <p:cNvCxnSpPr>
            <a:stCxn id="42" idx="4"/>
            <a:endCxn id="8" idx="1"/>
          </p:cNvCxnSpPr>
          <p:nvPr/>
        </p:nvCxnSpPr>
        <p:spPr>
          <a:xfrm>
            <a:off x="6967110" y="6222648"/>
            <a:ext cx="600454" cy="647"/>
          </a:xfrm>
          <a:prstGeom prst="bentConnector3">
            <a:avLst>
              <a:gd name="adj1" fmla="val 50000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7788" y="3995766"/>
            <a:ext cx="1310542" cy="1522045"/>
          </a:xfrm>
          <a:prstGeom prst="rect">
            <a:avLst/>
          </a:prstGeom>
          <a:ln w="12700">
            <a:solidFill>
              <a:schemeClr val="accent1"/>
            </a:solidFill>
          </a:ln>
        </p:spPr>
      </p:pic>
      <p:sp>
        <p:nvSpPr>
          <p:cNvPr id="99" name="Rounded Rectangle 98"/>
          <p:cNvSpPr/>
          <p:nvPr/>
        </p:nvSpPr>
        <p:spPr>
          <a:xfrm>
            <a:off x="1988828" y="1547467"/>
            <a:ext cx="728939" cy="480518"/>
          </a:xfrm>
          <a:prstGeom prst="roundRect">
            <a:avLst>
              <a:gd name="adj" fmla="val 35837"/>
            </a:avLst>
          </a:prstGeom>
          <a:solidFill>
            <a:schemeClr val="accent6">
              <a:lumMod val="40000"/>
              <a:lumOff val="6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 smtClean="0">
                <a:solidFill>
                  <a:schemeClr val="accent6">
                    <a:lumMod val="50000"/>
                  </a:schemeClr>
                </a:solidFill>
              </a:rPr>
              <a:t>Mapping</a:t>
            </a:r>
            <a:endParaRPr lang="en-US" sz="1000" b="1" dirty="0">
              <a:solidFill>
                <a:schemeClr val="accent6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Process</a:t>
            </a:r>
          </a:p>
        </p:txBody>
      </p:sp>
      <p:sp>
        <p:nvSpPr>
          <p:cNvPr id="100" name="Rounded Rectangle 99"/>
          <p:cNvSpPr/>
          <p:nvPr/>
        </p:nvSpPr>
        <p:spPr>
          <a:xfrm>
            <a:off x="4706170" y="2977173"/>
            <a:ext cx="728939" cy="480518"/>
          </a:xfrm>
          <a:prstGeom prst="roundRect">
            <a:avLst>
              <a:gd name="adj" fmla="val 3583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 smtClean="0">
                <a:solidFill>
                  <a:schemeClr val="accent6">
                    <a:lumMod val="50000"/>
                  </a:schemeClr>
                </a:solidFill>
              </a:rPr>
              <a:t>Print, pdf, </a:t>
            </a:r>
          </a:p>
          <a:p>
            <a:pPr algn="ctr"/>
            <a:r>
              <a:rPr lang="en-US" sz="1000" b="1" dirty="0" smtClean="0">
                <a:solidFill>
                  <a:schemeClr val="accent6">
                    <a:lumMod val="50000"/>
                  </a:schemeClr>
                </a:solidFill>
              </a:rPr>
              <a:t>&amp;</a:t>
            </a:r>
          </a:p>
          <a:p>
            <a:pPr algn="ctr"/>
            <a:r>
              <a:rPr lang="en-US" sz="1000" b="1" dirty="0" smtClean="0">
                <a:solidFill>
                  <a:schemeClr val="accent6">
                    <a:lumMod val="50000"/>
                  </a:schemeClr>
                </a:solidFill>
              </a:rPr>
              <a:t>Rasterize</a:t>
            </a:r>
            <a:endParaRPr lang="en-US" sz="1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5" name="Picture 10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7865" y="2770498"/>
            <a:ext cx="1164815" cy="95223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9" name="Pentagon 118"/>
          <p:cNvSpPr/>
          <p:nvPr/>
        </p:nvSpPr>
        <p:spPr>
          <a:xfrm>
            <a:off x="7543800" y="2895600"/>
            <a:ext cx="1524000" cy="713152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Geologic Map Image</a:t>
            </a:r>
            <a:endParaRPr lang="en-US" sz="1200" dirty="0"/>
          </a:p>
          <a:p>
            <a:pPr algn="ctr"/>
            <a:r>
              <a:rPr lang="en-US" sz="1200" dirty="0" smtClean="0"/>
              <a:t>Services</a:t>
            </a:r>
            <a:endParaRPr lang="en-US" sz="1200" dirty="0"/>
          </a:p>
        </p:txBody>
      </p:sp>
      <p:cxnSp>
        <p:nvCxnSpPr>
          <p:cNvPr id="139" name="Elbow Connector 138"/>
          <p:cNvCxnSpPr>
            <a:stCxn id="19" idx="4"/>
            <a:endCxn id="3" idx="2"/>
          </p:cNvCxnSpPr>
          <p:nvPr/>
        </p:nvCxnSpPr>
        <p:spPr>
          <a:xfrm>
            <a:off x="4216241" y="1814932"/>
            <a:ext cx="1334638" cy="2919014"/>
          </a:xfrm>
          <a:prstGeom prst="bentConnector3">
            <a:avLst>
              <a:gd name="adj1" fmla="val 2091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Elbow Connector 142"/>
          <p:cNvCxnSpPr>
            <a:stCxn id="19" idx="4"/>
            <a:endCxn id="42" idx="2"/>
          </p:cNvCxnSpPr>
          <p:nvPr/>
        </p:nvCxnSpPr>
        <p:spPr>
          <a:xfrm>
            <a:off x="4216241" y="1814932"/>
            <a:ext cx="1373327" cy="4407716"/>
          </a:xfrm>
          <a:prstGeom prst="bentConnector3">
            <a:avLst>
              <a:gd name="adj1" fmla="val 20301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Elbow Connector 32"/>
          <p:cNvCxnSpPr>
            <a:stCxn id="105" idx="3"/>
            <a:endCxn id="45" idx="1"/>
          </p:cNvCxnSpPr>
          <p:nvPr/>
        </p:nvCxnSpPr>
        <p:spPr>
          <a:xfrm>
            <a:off x="6842680" y="3246616"/>
            <a:ext cx="730632" cy="1310380"/>
          </a:xfrm>
          <a:prstGeom prst="bentConnector3">
            <a:avLst>
              <a:gd name="adj1" fmla="val 5990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Rounded Rectangle 103"/>
          <p:cNvSpPr/>
          <p:nvPr/>
        </p:nvSpPr>
        <p:spPr>
          <a:xfrm>
            <a:off x="4706170" y="5951680"/>
            <a:ext cx="728939" cy="480518"/>
          </a:xfrm>
          <a:prstGeom prst="roundRect">
            <a:avLst>
              <a:gd name="adj" fmla="val 3583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 smtClean="0">
                <a:solidFill>
                  <a:schemeClr val="accent6">
                    <a:lumMod val="50000"/>
                  </a:schemeClr>
                </a:solidFill>
              </a:rPr>
              <a:t>Convert</a:t>
            </a:r>
            <a:endParaRPr lang="en-US" sz="1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5" name="Rounded Rectangle 154"/>
          <p:cNvSpPr/>
          <p:nvPr/>
        </p:nvSpPr>
        <p:spPr>
          <a:xfrm>
            <a:off x="4706170" y="1583742"/>
            <a:ext cx="728939" cy="480518"/>
          </a:xfrm>
          <a:prstGeom prst="roundRect">
            <a:avLst>
              <a:gd name="adj" fmla="val 3583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 smtClean="0">
                <a:solidFill>
                  <a:schemeClr val="accent6">
                    <a:lumMod val="50000"/>
                  </a:schemeClr>
                </a:solidFill>
              </a:rPr>
              <a:t>Load</a:t>
            </a:r>
            <a:endParaRPr lang="en-US" sz="1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6" name="Rounded Rectangle 155"/>
          <p:cNvSpPr/>
          <p:nvPr/>
        </p:nvSpPr>
        <p:spPr>
          <a:xfrm>
            <a:off x="4706170" y="4456801"/>
            <a:ext cx="728939" cy="480518"/>
          </a:xfrm>
          <a:prstGeom prst="roundRect">
            <a:avLst>
              <a:gd name="adj" fmla="val 35837"/>
            </a:avLst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000" b="1" dirty="0" smtClean="0">
                <a:solidFill>
                  <a:schemeClr val="accent6">
                    <a:lumMod val="50000"/>
                  </a:schemeClr>
                </a:solidFill>
              </a:rPr>
              <a:t>Export</a:t>
            </a:r>
            <a:endParaRPr lang="en-US" sz="1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5571502" y="2498917"/>
            <a:ext cx="1399742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50" b="1" dirty="0" smtClean="0">
                <a:solidFill>
                  <a:srgbClr val="002060"/>
                </a:solidFill>
              </a:rPr>
              <a:t>Cartographic Product</a:t>
            </a:r>
            <a:r>
              <a:rPr lang="en-US" sz="1050" b="1" dirty="0" smtClean="0"/>
              <a:t> </a:t>
            </a:r>
            <a:endParaRPr lang="en-US" sz="1050" b="1" dirty="0"/>
          </a:p>
        </p:txBody>
      </p:sp>
      <p:sp>
        <p:nvSpPr>
          <p:cNvPr id="161" name="Rectangle 160"/>
          <p:cNvSpPr/>
          <p:nvPr/>
        </p:nvSpPr>
        <p:spPr>
          <a:xfrm>
            <a:off x="7577788" y="3766579"/>
            <a:ext cx="121539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050" b="1" dirty="0" smtClean="0">
                <a:solidFill>
                  <a:srgbClr val="002060"/>
                </a:solidFill>
              </a:rPr>
              <a:t>Product Web Page</a:t>
            </a:r>
            <a:endParaRPr lang="en-US" sz="1050" b="1" dirty="0"/>
          </a:p>
        </p:txBody>
      </p:sp>
    </p:spTree>
    <p:extLst>
      <p:ext uri="{BB962C8B-B14F-4D97-AF65-F5344CB8AC3E}">
        <p14:creationId xmlns:p14="http://schemas.microsoft.com/office/powerpoint/2010/main" val="2998962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/>
          <p:cNvSpPr/>
          <p:nvPr/>
        </p:nvSpPr>
        <p:spPr>
          <a:xfrm flipV="1">
            <a:off x="7010400" y="1558835"/>
            <a:ext cx="1586608" cy="177907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2514600" y="3440172"/>
            <a:ext cx="6083348" cy="5466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2514600" y="914400"/>
            <a:ext cx="6083348" cy="5466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2514600" y="4056612"/>
            <a:ext cx="6083348" cy="5466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514600" y="4661242"/>
            <a:ext cx="6082408" cy="99108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2" name="Elbow Connector 121"/>
          <p:cNvCxnSpPr>
            <a:stCxn id="76" idx="3"/>
            <a:endCxn id="27" idx="3"/>
          </p:cNvCxnSpPr>
          <p:nvPr/>
        </p:nvCxnSpPr>
        <p:spPr>
          <a:xfrm flipV="1">
            <a:off x="8520808" y="1802577"/>
            <a:ext cx="12700" cy="1913018"/>
          </a:xfrm>
          <a:prstGeom prst="bentConnector3">
            <a:avLst>
              <a:gd name="adj1" fmla="val 1800000"/>
            </a:avLst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9" idx="3"/>
            <a:endCxn id="27" idx="3"/>
          </p:cNvCxnSpPr>
          <p:nvPr/>
        </p:nvCxnSpPr>
        <p:spPr>
          <a:xfrm flipV="1">
            <a:off x="8520808" y="1802577"/>
            <a:ext cx="12700" cy="3610987"/>
          </a:xfrm>
          <a:prstGeom prst="bentConnector3">
            <a:avLst>
              <a:gd name="adj1" fmla="val 1800000"/>
            </a:avLst>
          </a:prstGeom>
          <a:ln w="254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5297905" y="634144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g</a:t>
            </a:r>
            <a:r>
              <a:rPr lang="en-US" sz="1100" dirty="0" err="1" smtClean="0"/>
              <a:t>eomaterials</a:t>
            </a:r>
            <a:endParaRPr lang="en-US" sz="1100" dirty="0" smtClean="0"/>
          </a:p>
          <a:p>
            <a:pPr algn="ctr"/>
            <a:r>
              <a:rPr lang="en-US" sz="1100" dirty="0" smtClean="0"/>
              <a:t>table</a:t>
            </a:r>
            <a:endParaRPr lang="en-US" sz="1100" dirty="0"/>
          </a:p>
        </p:txBody>
      </p:sp>
      <p:sp>
        <p:nvSpPr>
          <p:cNvPr id="5" name="Rectangle 4"/>
          <p:cNvSpPr/>
          <p:nvPr/>
        </p:nvSpPr>
        <p:spPr>
          <a:xfrm>
            <a:off x="5297905" y="5808043"/>
            <a:ext cx="1447800" cy="377687"/>
          </a:xfrm>
          <a:prstGeom prst="rect">
            <a:avLst/>
          </a:prstGeom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d</a:t>
            </a:r>
            <a:r>
              <a:rPr lang="en-US" sz="1100" dirty="0" err="1" smtClean="0"/>
              <a:t>escr</a:t>
            </a:r>
            <a:r>
              <a:rPr lang="en-US" sz="1100" dirty="0" smtClean="0"/>
              <a:t> map units</a:t>
            </a:r>
          </a:p>
          <a:p>
            <a:pPr algn="ctr"/>
            <a:r>
              <a:rPr lang="en-US" sz="1100" dirty="0" smtClean="0"/>
              <a:t>table</a:t>
            </a:r>
            <a:endParaRPr lang="en-US" sz="1100" dirty="0"/>
          </a:p>
        </p:txBody>
      </p:sp>
      <p:sp>
        <p:nvSpPr>
          <p:cNvPr id="7" name="Rectangle 6"/>
          <p:cNvSpPr/>
          <p:nvPr/>
        </p:nvSpPr>
        <p:spPr>
          <a:xfrm>
            <a:off x="3517676" y="5216699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map_unit_polys</a:t>
            </a:r>
            <a:endParaRPr lang="en-US" sz="1100" dirty="0"/>
          </a:p>
        </p:txBody>
      </p:sp>
      <p:sp>
        <p:nvSpPr>
          <p:cNvPr id="8" name="Rectangle 7"/>
          <p:cNvSpPr/>
          <p:nvPr/>
        </p:nvSpPr>
        <p:spPr>
          <a:xfrm>
            <a:off x="5297905" y="5216699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map_unit_lines</a:t>
            </a:r>
            <a:endParaRPr lang="en-US" sz="1100" dirty="0"/>
          </a:p>
        </p:txBody>
      </p:sp>
      <p:sp>
        <p:nvSpPr>
          <p:cNvPr id="9" name="Rectangle 8"/>
          <p:cNvSpPr/>
          <p:nvPr/>
        </p:nvSpPr>
        <p:spPr>
          <a:xfrm>
            <a:off x="7073008" y="522472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map_unit_points</a:t>
            </a:r>
            <a:endParaRPr lang="en-US" sz="1100" dirty="0"/>
          </a:p>
        </p:txBody>
      </p:sp>
      <p:sp>
        <p:nvSpPr>
          <p:cNvPr id="16" name="Rectangle 15"/>
          <p:cNvSpPr/>
          <p:nvPr/>
        </p:nvSpPr>
        <p:spPr>
          <a:xfrm>
            <a:off x="7073008" y="412833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orientation_points</a:t>
            </a:r>
            <a:endParaRPr lang="en-US" sz="11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6021805" y="6219965"/>
            <a:ext cx="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5" idx="0"/>
            <a:endCxn id="7" idx="2"/>
          </p:cNvCxnSpPr>
          <p:nvPr/>
        </p:nvCxnSpPr>
        <p:spPr>
          <a:xfrm rot="16200000" flipV="1">
            <a:off x="5024863" y="4811100"/>
            <a:ext cx="213657" cy="1780229"/>
          </a:xfrm>
          <a:prstGeom prst="bentConnector3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5" idx="0"/>
            <a:endCxn id="9" idx="2"/>
          </p:cNvCxnSpPr>
          <p:nvPr/>
        </p:nvCxnSpPr>
        <p:spPr>
          <a:xfrm rot="5400000" flipH="1" flipV="1">
            <a:off x="6806538" y="4817674"/>
            <a:ext cx="205636" cy="1775103"/>
          </a:xfrm>
          <a:prstGeom prst="bentConnector3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021805" y="5833855"/>
            <a:ext cx="1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7073008" y="161373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s</a:t>
            </a:r>
            <a:r>
              <a:rPr lang="en-US" sz="1100" dirty="0" err="1" smtClean="0"/>
              <a:t>tation_points</a:t>
            </a:r>
            <a:endParaRPr lang="en-US" sz="1100" dirty="0"/>
          </a:p>
        </p:txBody>
      </p:sp>
      <p:cxnSp>
        <p:nvCxnSpPr>
          <p:cNvPr id="31" name="Elbow Connector 30"/>
          <p:cNvCxnSpPr>
            <a:stCxn id="16" idx="3"/>
            <a:endCxn id="27" idx="3"/>
          </p:cNvCxnSpPr>
          <p:nvPr/>
        </p:nvCxnSpPr>
        <p:spPr>
          <a:xfrm flipV="1">
            <a:off x="8520808" y="1802577"/>
            <a:ext cx="12700" cy="2514597"/>
          </a:xfrm>
          <a:prstGeom prst="bentConnector3">
            <a:avLst>
              <a:gd name="adj1" fmla="val 180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7073008" y="207424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s</a:t>
            </a:r>
            <a:r>
              <a:rPr lang="en-US" sz="1100" dirty="0" smtClean="0"/>
              <a:t>amples</a:t>
            </a:r>
            <a:endParaRPr lang="en-US" sz="1100" dirty="0"/>
          </a:p>
        </p:txBody>
      </p:sp>
      <p:cxnSp>
        <p:nvCxnSpPr>
          <p:cNvPr id="34" name="Elbow Connector 33"/>
          <p:cNvCxnSpPr>
            <a:stCxn id="32" idx="3"/>
            <a:endCxn id="27" idx="3"/>
          </p:cNvCxnSpPr>
          <p:nvPr/>
        </p:nvCxnSpPr>
        <p:spPr>
          <a:xfrm flipV="1">
            <a:off x="8520808" y="1802577"/>
            <a:ext cx="12700" cy="460510"/>
          </a:xfrm>
          <a:prstGeom prst="bentConnector3">
            <a:avLst>
              <a:gd name="adj1" fmla="val 180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7073008" y="2496656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g</a:t>
            </a:r>
            <a:r>
              <a:rPr lang="en-US" sz="1100" dirty="0" err="1" smtClean="0"/>
              <a:t>eochron_points</a:t>
            </a:r>
            <a:endParaRPr lang="en-US" sz="1100" dirty="0"/>
          </a:p>
        </p:txBody>
      </p:sp>
      <p:sp>
        <p:nvSpPr>
          <p:cNvPr id="42" name="Rectangle 41"/>
          <p:cNvSpPr/>
          <p:nvPr/>
        </p:nvSpPr>
        <p:spPr>
          <a:xfrm>
            <a:off x="7073008" y="291244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f</a:t>
            </a:r>
            <a:r>
              <a:rPr lang="en-US" sz="1100" dirty="0" err="1" smtClean="0"/>
              <a:t>ossil_points</a:t>
            </a:r>
            <a:endParaRPr lang="en-US" sz="1100" dirty="0"/>
          </a:p>
        </p:txBody>
      </p:sp>
      <p:cxnSp>
        <p:nvCxnSpPr>
          <p:cNvPr id="46" name="Elbow Connector 45"/>
          <p:cNvCxnSpPr>
            <a:stCxn id="36" idx="3"/>
            <a:endCxn id="27" idx="3"/>
          </p:cNvCxnSpPr>
          <p:nvPr/>
        </p:nvCxnSpPr>
        <p:spPr>
          <a:xfrm flipV="1">
            <a:off x="8520808" y="1802577"/>
            <a:ext cx="12700" cy="882923"/>
          </a:xfrm>
          <a:prstGeom prst="bentConnector3">
            <a:avLst>
              <a:gd name="adj1" fmla="val 180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42" idx="3"/>
            <a:endCxn id="27" idx="3"/>
          </p:cNvCxnSpPr>
          <p:nvPr/>
        </p:nvCxnSpPr>
        <p:spPr>
          <a:xfrm flipV="1">
            <a:off x="8520808" y="1802577"/>
            <a:ext cx="12700" cy="1298710"/>
          </a:xfrm>
          <a:prstGeom prst="bentConnector3">
            <a:avLst>
              <a:gd name="adj1" fmla="val 1800000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5297905" y="4717964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contacts_and_faults</a:t>
            </a:r>
            <a:endParaRPr lang="en-US" sz="11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6021805" y="6185730"/>
            <a:ext cx="0" cy="155713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228600" y="435693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product_info</a:t>
            </a:r>
            <a:endParaRPr lang="en-US" sz="1100" dirty="0"/>
          </a:p>
        </p:txBody>
      </p:sp>
      <p:sp>
        <p:nvSpPr>
          <p:cNvPr id="45" name="TextBox 44"/>
          <p:cNvSpPr txBox="1"/>
          <p:nvPr/>
        </p:nvSpPr>
        <p:spPr>
          <a:xfrm>
            <a:off x="1677441" y="4303243"/>
            <a:ext cx="6993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product_id</a:t>
            </a:r>
            <a:endParaRPr lang="en-US" sz="900" dirty="0"/>
          </a:p>
        </p:txBody>
      </p:sp>
      <p:sp>
        <p:nvSpPr>
          <p:cNvPr id="21" name="Left Brace 20"/>
          <p:cNvSpPr/>
          <p:nvPr/>
        </p:nvSpPr>
        <p:spPr>
          <a:xfrm>
            <a:off x="2263012" y="914400"/>
            <a:ext cx="235840" cy="5299351"/>
          </a:xfrm>
          <a:prstGeom prst="leftBrace">
            <a:avLst>
              <a:gd name="adj1" fmla="val 43943"/>
              <a:gd name="adj2" fmla="val 68354"/>
            </a:avLst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flipV="1">
            <a:off x="6021805" y="5514873"/>
            <a:ext cx="0" cy="29317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/>
          <p:cNvSpPr/>
          <p:nvPr/>
        </p:nvSpPr>
        <p:spPr>
          <a:xfrm>
            <a:off x="3517676" y="100413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cartographic</a:t>
            </a:r>
            <a:r>
              <a:rPr lang="en-US" sz="1100" dirty="0" err="1" smtClean="0"/>
              <a:t>_polys</a:t>
            </a:r>
            <a:endParaRPr lang="en-US" sz="1100" dirty="0"/>
          </a:p>
        </p:txBody>
      </p:sp>
      <p:sp>
        <p:nvSpPr>
          <p:cNvPr id="54" name="Rectangle 53"/>
          <p:cNvSpPr/>
          <p:nvPr/>
        </p:nvSpPr>
        <p:spPr>
          <a:xfrm>
            <a:off x="5297905" y="100413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cartographic_lines</a:t>
            </a:r>
            <a:endParaRPr lang="en-US" sz="1100" dirty="0"/>
          </a:p>
        </p:txBody>
      </p:sp>
      <p:sp>
        <p:nvSpPr>
          <p:cNvPr id="55" name="Rectangle 54"/>
          <p:cNvSpPr/>
          <p:nvPr/>
        </p:nvSpPr>
        <p:spPr>
          <a:xfrm>
            <a:off x="7073008" y="1012151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cartographic_points</a:t>
            </a:r>
            <a:endParaRPr lang="en-US" sz="1100" dirty="0"/>
          </a:p>
        </p:txBody>
      </p:sp>
      <p:sp>
        <p:nvSpPr>
          <p:cNvPr id="119" name="TextBox 118"/>
          <p:cNvSpPr txBox="1"/>
          <p:nvPr/>
        </p:nvSpPr>
        <p:spPr>
          <a:xfrm>
            <a:off x="8520808" y="1483303"/>
            <a:ext cx="6993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/>
              <a:t>s</a:t>
            </a:r>
            <a:r>
              <a:rPr lang="en-US" sz="900" dirty="0" err="1" smtClean="0"/>
              <a:t>tation_id</a:t>
            </a:r>
            <a:endParaRPr lang="en-US" sz="900" dirty="0"/>
          </a:p>
        </p:txBody>
      </p:sp>
      <p:cxnSp>
        <p:nvCxnSpPr>
          <p:cNvPr id="121" name="Straight Connector 120"/>
          <p:cNvCxnSpPr>
            <a:stCxn id="43" idx="3"/>
            <a:endCxn id="21" idx="1"/>
          </p:cNvCxnSpPr>
          <p:nvPr/>
        </p:nvCxnSpPr>
        <p:spPr>
          <a:xfrm flipV="1">
            <a:off x="1676400" y="4536718"/>
            <a:ext cx="586612" cy="9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/>
          <p:cNvSpPr/>
          <p:nvPr/>
        </p:nvSpPr>
        <p:spPr>
          <a:xfrm>
            <a:off x="293874" y="204439"/>
            <a:ext cx="8545326" cy="4801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Multi-Map </a:t>
            </a:r>
            <a:r>
              <a:rPr lang="en-US" sz="2800" b="1" dirty="0" err="1">
                <a:solidFill>
                  <a:srgbClr val="0070C0"/>
                </a:solidFill>
                <a:latin typeface="+mj-lt"/>
                <a:ea typeface="+mj-ea"/>
                <a:cs typeface="+mj-cs"/>
              </a:rPr>
              <a:t>GeMS</a:t>
            </a:r>
            <a:r>
              <a:rPr lang="en-US" sz="28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 Schema Integration Into  AK DGGS System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228600" y="519513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d</a:t>
            </a:r>
            <a:r>
              <a:rPr lang="en-US" sz="1100" dirty="0" err="1" smtClean="0"/>
              <a:t>ata_sources</a:t>
            </a:r>
            <a:endParaRPr lang="en-US" sz="1100" dirty="0"/>
          </a:p>
        </p:txBody>
      </p:sp>
      <p:sp>
        <p:nvSpPr>
          <p:cNvPr id="74" name="Rectangle 73"/>
          <p:cNvSpPr/>
          <p:nvPr/>
        </p:nvSpPr>
        <p:spPr>
          <a:xfrm>
            <a:off x="3517676" y="351873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geologic_polys</a:t>
            </a:r>
            <a:endParaRPr lang="en-US" sz="1100" dirty="0"/>
          </a:p>
        </p:txBody>
      </p:sp>
      <p:sp>
        <p:nvSpPr>
          <p:cNvPr id="75" name="Rectangle 74"/>
          <p:cNvSpPr/>
          <p:nvPr/>
        </p:nvSpPr>
        <p:spPr>
          <a:xfrm>
            <a:off x="5297905" y="351873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geologic_lines</a:t>
            </a:r>
            <a:endParaRPr lang="en-US" sz="1100" dirty="0"/>
          </a:p>
        </p:txBody>
      </p:sp>
      <p:sp>
        <p:nvSpPr>
          <p:cNvPr id="76" name="Rectangle 75"/>
          <p:cNvSpPr/>
          <p:nvPr/>
        </p:nvSpPr>
        <p:spPr>
          <a:xfrm>
            <a:off x="7073008" y="3526751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geologic_points</a:t>
            </a:r>
            <a:endParaRPr lang="en-US" sz="1100" dirty="0"/>
          </a:p>
        </p:txBody>
      </p:sp>
      <p:sp>
        <p:nvSpPr>
          <p:cNvPr id="77" name="Rectangle 76"/>
          <p:cNvSpPr/>
          <p:nvPr/>
        </p:nvSpPr>
        <p:spPr>
          <a:xfrm>
            <a:off x="7082866" y="634144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symbol_info</a:t>
            </a:r>
            <a:endParaRPr lang="en-US" sz="1100" dirty="0" smtClean="0"/>
          </a:p>
          <a:p>
            <a:pPr algn="ctr"/>
            <a:r>
              <a:rPr lang="en-US" sz="1100" dirty="0" smtClean="0"/>
              <a:t>table</a:t>
            </a:r>
            <a:endParaRPr lang="en-US" sz="1100" dirty="0"/>
          </a:p>
        </p:txBody>
      </p:sp>
      <p:sp>
        <p:nvSpPr>
          <p:cNvPr id="78" name="Rectangle 77"/>
          <p:cNvSpPr/>
          <p:nvPr/>
        </p:nvSpPr>
        <p:spPr>
          <a:xfrm>
            <a:off x="3517676" y="269298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overlay_polys</a:t>
            </a:r>
            <a:endParaRPr lang="en-US" sz="1100" dirty="0"/>
          </a:p>
        </p:txBody>
      </p:sp>
      <p:sp>
        <p:nvSpPr>
          <p:cNvPr id="79" name="Rectangle 78"/>
          <p:cNvSpPr/>
          <p:nvPr/>
        </p:nvSpPr>
        <p:spPr>
          <a:xfrm>
            <a:off x="228600" y="5827097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data_source_polys</a:t>
            </a:r>
            <a:endParaRPr lang="en-US" sz="1100" dirty="0"/>
          </a:p>
        </p:txBody>
      </p:sp>
      <p:cxnSp>
        <p:nvCxnSpPr>
          <p:cNvPr id="80" name="Straight Connector 79"/>
          <p:cNvCxnSpPr>
            <a:stCxn id="79" idx="0"/>
            <a:endCxn id="112" idx="2"/>
          </p:cNvCxnSpPr>
          <p:nvPr/>
        </p:nvCxnSpPr>
        <p:spPr>
          <a:xfrm flipV="1">
            <a:off x="952500" y="5572817"/>
            <a:ext cx="0" cy="2542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112" idx="3"/>
          </p:cNvCxnSpPr>
          <p:nvPr/>
        </p:nvCxnSpPr>
        <p:spPr>
          <a:xfrm flipV="1">
            <a:off x="1676400" y="5383973"/>
            <a:ext cx="720280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3517676" y="6341443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/>
              <a:t>glossary</a:t>
            </a:r>
            <a:endParaRPr lang="en-US" sz="1100" dirty="0"/>
          </a:p>
        </p:txBody>
      </p:sp>
      <p:sp>
        <p:nvSpPr>
          <p:cNvPr id="82" name="Rectangle 81"/>
          <p:cNvSpPr/>
          <p:nvPr/>
        </p:nvSpPr>
        <p:spPr>
          <a:xfrm>
            <a:off x="3517676" y="412833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structure_polys</a:t>
            </a:r>
            <a:endParaRPr lang="en-US" sz="1100" dirty="0"/>
          </a:p>
        </p:txBody>
      </p:sp>
      <p:sp>
        <p:nvSpPr>
          <p:cNvPr id="83" name="Rectangle 82"/>
          <p:cNvSpPr/>
          <p:nvPr/>
        </p:nvSpPr>
        <p:spPr>
          <a:xfrm>
            <a:off x="5297905" y="4128330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 smtClean="0"/>
              <a:t>structure_lines</a:t>
            </a:r>
            <a:endParaRPr lang="en-US" sz="1100" dirty="0"/>
          </a:p>
        </p:txBody>
      </p:sp>
      <p:cxnSp>
        <p:nvCxnSpPr>
          <p:cNvPr id="86" name="Elbow Connector 85"/>
          <p:cNvCxnSpPr>
            <a:stCxn id="77" idx="0"/>
          </p:cNvCxnSpPr>
          <p:nvPr/>
        </p:nvCxnSpPr>
        <p:spPr>
          <a:xfrm rot="5400000" flipH="1" flipV="1">
            <a:off x="7679075" y="6213750"/>
            <a:ext cx="255385" cy="2"/>
          </a:xfrm>
          <a:prstGeom prst="bentConnector3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Elbow Connector 89"/>
          <p:cNvCxnSpPr>
            <a:stCxn id="40" idx="1"/>
            <a:endCxn id="7" idx="0"/>
          </p:cNvCxnSpPr>
          <p:nvPr/>
        </p:nvCxnSpPr>
        <p:spPr>
          <a:xfrm rot="10800000" flipV="1">
            <a:off x="4241577" y="4906807"/>
            <a:ext cx="1056329" cy="309891"/>
          </a:xfrm>
          <a:prstGeom prst="bentConnector2">
            <a:avLst/>
          </a:prstGeom>
          <a:ln w="254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1348654" y="4952574"/>
            <a:ext cx="102817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err="1" smtClean="0"/>
              <a:t>data_sources_id</a:t>
            </a:r>
            <a:endParaRPr lang="en-US" sz="900" dirty="0"/>
          </a:p>
        </p:txBody>
      </p:sp>
      <p:sp>
        <p:nvSpPr>
          <p:cNvPr id="132" name="Rectangle 131"/>
          <p:cNvSpPr/>
          <p:nvPr/>
        </p:nvSpPr>
        <p:spPr>
          <a:xfrm>
            <a:off x="5292779" y="2692988"/>
            <a:ext cx="1447800" cy="3776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err="1"/>
              <a:t>i</a:t>
            </a:r>
            <a:r>
              <a:rPr lang="en-US" sz="1100" dirty="0" err="1" smtClean="0"/>
              <a:t>so_lines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50994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Allowing </a:t>
            </a:r>
            <a:r>
              <a:rPr lang="en-US" dirty="0" smtClean="0"/>
              <a:t>for Overlapping “Layers”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422359" y="2981048"/>
            <a:ext cx="4122138" cy="895904"/>
          </a:xfrm>
          <a:prstGeom prst="rect">
            <a:avLst/>
          </a:prstGeom>
          <a:solidFill>
            <a:srgbClr val="CC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“Bedrock” Layer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422359" y="2504942"/>
            <a:ext cx="4122137" cy="494270"/>
            <a:chOff x="2366211" y="4639204"/>
            <a:chExt cx="4122137" cy="494270"/>
          </a:xfrm>
        </p:grpSpPr>
        <p:sp>
          <p:nvSpPr>
            <p:cNvPr id="13" name="Rectangle 12"/>
            <p:cNvSpPr/>
            <p:nvPr/>
          </p:nvSpPr>
          <p:spPr>
            <a:xfrm>
              <a:off x="2366211" y="4642856"/>
              <a:ext cx="2209278" cy="49061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chemeClr val="tx1"/>
                  </a:solidFill>
                </a:rPr>
                <a:t>“Surficial” Layer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849586" y="4639204"/>
              <a:ext cx="1638762" cy="490618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7010400" y="2573261"/>
            <a:ext cx="1660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Planar topology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10400" y="3244334"/>
            <a:ext cx="1660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Planar topology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4905734" y="2521200"/>
            <a:ext cx="1638762" cy="0"/>
          </a:xfrm>
          <a:prstGeom prst="line">
            <a:avLst/>
          </a:prstGeom>
          <a:ln w="508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422359" y="2991907"/>
            <a:ext cx="4122137" cy="0"/>
          </a:xfrm>
          <a:prstGeom prst="line">
            <a:avLst/>
          </a:prstGeom>
          <a:ln w="5080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704878" y="2736593"/>
            <a:ext cx="288895" cy="0"/>
          </a:xfrm>
          <a:prstGeom prst="straightConnector1">
            <a:avLst/>
          </a:prstGeom>
          <a:ln w="254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6718464" y="3447164"/>
            <a:ext cx="288895" cy="0"/>
          </a:xfrm>
          <a:prstGeom prst="straightConnector1">
            <a:avLst/>
          </a:prstGeom>
          <a:ln w="254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483066" y="1653411"/>
            <a:ext cx="640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layer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52631" y="258756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1617365" y="3352800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295400" y="2974652"/>
            <a:ext cx="7375391" cy="12792"/>
          </a:xfrm>
          <a:prstGeom prst="line">
            <a:avLst/>
          </a:prstGeom>
          <a:ln w="95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422359" y="2010672"/>
            <a:ext cx="1768641" cy="49061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“Surficial” Layer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669781" y="210199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6993773" y="2063566"/>
            <a:ext cx="1660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Planar topology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6688251" y="2226898"/>
            <a:ext cx="288895" cy="0"/>
          </a:xfrm>
          <a:prstGeom prst="straightConnector1">
            <a:avLst/>
          </a:prstGeom>
          <a:ln w="254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422359" y="2514804"/>
            <a:ext cx="2209278" cy="0"/>
          </a:xfrm>
          <a:prstGeom prst="line">
            <a:avLst/>
          </a:prstGeom>
          <a:ln w="508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2619615" y="4301935"/>
            <a:ext cx="3727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Allows for additional layers as needed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77807" y="281089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718" y="2551927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 smtClean="0"/>
              <a:t>undefined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943665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 anchorCtr="0">
            <a:normAutofit fontScale="90000"/>
          </a:bodyPr>
          <a:lstStyle/>
          <a:p>
            <a:pPr algn="ctr"/>
            <a:r>
              <a:rPr lang="en-US" dirty="0"/>
              <a:t>Phases of </a:t>
            </a:r>
            <a:r>
              <a:rPr lang="en-US" dirty="0" smtClean="0"/>
              <a:t>Production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i="1" dirty="0" smtClean="0"/>
              <a:t>Thinking through both when &amp; who should populate database elements</a:t>
            </a:r>
            <a:br>
              <a:rPr lang="en-US" sz="2800" i="1" dirty="0" smtClean="0"/>
            </a:br>
            <a:r>
              <a:rPr lang="en-US" sz="2800" i="1" dirty="0" smtClean="0"/>
              <a:t/>
            </a:r>
            <a:br>
              <a:rPr lang="en-US" sz="2800" i="1" dirty="0" smtClean="0"/>
            </a:br>
            <a:r>
              <a:rPr lang="en-US" sz="2800" i="1" dirty="0"/>
              <a:t>--Balancing </a:t>
            </a:r>
            <a:r>
              <a:rPr lang="en-US" sz="2800" i="1" dirty="0" smtClean="0"/>
              <a:t>cartographic and database requirements-- </a:t>
            </a:r>
            <a:endParaRPr lang="en-US" sz="2800" i="1" dirty="0"/>
          </a:p>
        </p:txBody>
      </p:sp>
      <p:sp>
        <p:nvSpPr>
          <p:cNvPr id="5" name="Rectangle 4"/>
          <p:cNvSpPr/>
          <p:nvPr/>
        </p:nvSpPr>
        <p:spPr>
          <a:xfrm>
            <a:off x="762000" y="3444657"/>
            <a:ext cx="3352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When</a:t>
            </a:r>
          </a:p>
          <a:p>
            <a:r>
              <a:rPr lang="en-US" sz="2800" dirty="0"/>
              <a:t>pre-project</a:t>
            </a:r>
          </a:p>
          <a:p>
            <a:r>
              <a:rPr lang="en-US" sz="2800" dirty="0" smtClean="0"/>
              <a:t>fieldwork</a:t>
            </a:r>
            <a:endParaRPr lang="en-US" sz="2800" dirty="0"/>
          </a:p>
          <a:p>
            <a:r>
              <a:rPr lang="en-US" sz="2800" dirty="0"/>
              <a:t>interpretation</a:t>
            </a:r>
          </a:p>
          <a:p>
            <a:r>
              <a:rPr lang="en-US" sz="2800" dirty="0"/>
              <a:t>publication prep</a:t>
            </a:r>
          </a:p>
          <a:p>
            <a:r>
              <a:rPr lang="en-US" sz="2800" dirty="0" err="1" smtClean="0"/>
              <a:t>post_pub</a:t>
            </a:r>
            <a:endParaRPr lang="en-US" sz="2800" dirty="0" smtClean="0"/>
          </a:p>
          <a:p>
            <a:r>
              <a:rPr lang="en-US" sz="2800" dirty="0"/>
              <a:t>on the </a:t>
            </a:r>
            <a:r>
              <a:rPr lang="en-US" sz="2800" dirty="0" smtClean="0"/>
              <a:t>fly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730792" y="3429000"/>
            <a:ext cx="281932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Who</a:t>
            </a:r>
          </a:p>
          <a:p>
            <a:r>
              <a:rPr lang="en-US" sz="2800" dirty="0"/>
              <a:t>geologist</a:t>
            </a:r>
          </a:p>
          <a:p>
            <a:r>
              <a:rPr lang="en-US" sz="2800" dirty="0" err="1" smtClean="0"/>
              <a:t>gis</a:t>
            </a:r>
            <a:r>
              <a:rPr lang="en-US" sz="2800" dirty="0" smtClean="0"/>
              <a:t>/cartographer</a:t>
            </a:r>
            <a:endParaRPr lang="en-US" sz="2800" dirty="0"/>
          </a:p>
          <a:p>
            <a:r>
              <a:rPr lang="en-US" sz="2800" dirty="0" smtClean="0"/>
              <a:t>gems admin</a:t>
            </a:r>
          </a:p>
          <a:p>
            <a:r>
              <a:rPr lang="en-US" sz="2800" dirty="0" err="1" smtClean="0"/>
              <a:t>esri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18066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Documentation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447800"/>
            <a:ext cx="3791703" cy="236144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4632" y="1690689"/>
            <a:ext cx="4129791" cy="1329800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399" y="3405805"/>
            <a:ext cx="5056471" cy="3185762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62818" y="3258896"/>
            <a:ext cx="3143742" cy="3071521"/>
          </a:xfrm>
          <a:prstGeom prst="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648405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</a:t>
            </a:r>
            <a:r>
              <a:rPr lang="en-US" dirty="0" err="1" smtClean="0"/>
              <a:t>ymbol_info</a:t>
            </a:r>
            <a:r>
              <a:rPr lang="en-US" dirty="0" smtClean="0"/>
              <a:t>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800"/>
            <a:ext cx="7886700" cy="4351338"/>
          </a:xfrm>
        </p:spPr>
        <p:txBody>
          <a:bodyPr>
            <a:normAutofit fontScale="92500" lnSpcReduction="20000"/>
          </a:bodyPr>
          <a:lstStyle/>
          <a:p>
            <a:r>
              <a:rPr lang="en-US" sz="1800" dirty="0" err="1"/>
              <a:t>s</a:t>
            </a:r>
            <a:r>
              <a:rPr lang="en-US" sz="1800" dirty="0" err="1" smtClean="0"/>
              <a:t>ymbol_id</a:t>
            </a:r>
            <a:endParaRPr lang="en-US" sz="1800" dirty="0" smtClean="0"/>
          </a:p>
          <a:p>
            <a:r>
              <a:rPr lang="en-US" sz="1800" dirty="0" err="1" smtClean="0"/>
              <a:t>symbol_code</a:t>
            </a:r>
            <a:endParaRPr lang="en-US" sz="1800" dirty="0" smtClean="0"/>
          </a:p>
          <a:p>
            <a:r>
              <a:rPr lang="en-US" sz="1800" dirty="0" err="1" smtClean="0"/>
              <a:t>fgdc_code</a:t>
            </a:r>
            <a:endParaRPr lang="en-US" sz="1800" dirty="0" smtClean="0"/>
          </a:p>
          <a:p>
            <a:r>
              <a:rPr lang="en-US" sz="1800" dirty="0" err="1" smtClean="0"/>
              <a:t>description_fgdc</a:t>
            </a:r>
            <a:endParaRPr lang="en-US" sz="1800" dirty="0" smtClean="0"/>
          </a:p>
          <a:p>
            <a:r>
              <a:rPr lang="en-US" sz="1800" dirty="0" err="1"/>
              <a:t>fgdc_page</a:t>
            </a:r>
            <a:endParaRPr lang="en-US" sz="1800" dirty="0"/>
          </a:p>
          <a:p>
            <a:r>
              <a:rPr lang="en-US" sz="1800" dirty="0" smtClean="0"/>
              <a:t>description</a:t>
            </a:r>
          </a:p>
          <a:p>
            <a:r>
              <a:rPr lang="en-US" sz="1800" dirty="0" err="1" smtClean="0"/>
              <a:t>usage_notes</a:t>
            </a:r>
            <a:endParaRPr lang="en-US" sz="1800" dirty="0" smtClean="0"/>
          </a:p>
          <a:p>
            <a:r>
              <a:rPr lang="en-US" sz="1800" dirty="0" err="1" smtClean="0"/>
              <a:t>data_source_id</a:t>
            </a:r>
            <a:endParaRPr lang="en-US" sz="1800" dirty="0" smtClean="0"/>
          </a:p>
          <a:p>
            <a:r>
              <a:rPr lang="en-US" sz="1800" dirty="0" smtClean="0"/>
              <a:t>symbol </a:t>
            </a:r>
            <a:r>
              <a:rPr lang="en-US" sz="1800" dirty="0"/>
              <a:t>_</a:t>
            </a:r>
            <a:r>
              <a:rPr lang="en-US" sz="1800" dirty="0" smtClean="0"/>
              <a:t>type [FGDC Primary, FGDC Alternate, </a:t>
            </a:r>
            <a:r>
              <a:rPr lang="en-US" sz="1800" dirty="0"/>
              <a:t>FGDC </a:t>
            </a:r>
            <a:r>
              <a:rPr lang="en-US" sz="1800" dirty="0" smtClean="0"/>
              <a:t>secondary, etc.]</a:t>
            </a:r>
            <a:endParaRPr lang="en-US" sz="1800" dirty="0" smtClean="0"/>
          </a:p>
          <a:p>
            <a:r>
              <a:rPr lang="en-US" sz="1800" dirty="0" err="1" smtClean="0"/>
              <a:t>assoc_symbol_id</a:t>
            </a:r>
            <a:endParaRPr lang="en-US" sz="1800" dirty="0" smtClean="0"/>
          </a:p>
          <a:p>
            <a:r>
              <a:rPr lang="en-US" sz="1800" dirty="0" err="1" smtClean="0"/>
              <a:t>geom_dimension</a:t>
            </a:r>
            <a:endParaRPr lang="en-US" sz="1800" dirty="0" smtClean="0"/>
          </a:p>
          <a:p>
            <a:r>
              <a:rPr lang="en-US" sz="1800" dirty="0" smtClean="0"/>
              <a:t>class</a:t>
            </a:r>
          </a:p>
          <a:p>
            <a:r>
              <a:rPr lang="en-US" sz="1800" dirty="0"/>
              <a:t>c</a:t>
            </a:r>
            <a:r>
              <a:rPr lang="en-US" sz="1800" dirty="0" smtClean="0"/>
              <a:t>ategory</a:t>
            </a:r>
          </a:p>
          <a:p>
            <a:r>
              <a:rPr lang="en-US" sz="1800" dirty="0"/>
              <a:t>type</a:t>
            </a:r>
          </a:p>
        </p:txBody>
      </p:sp>
    </p:spTree>
    <p:extLst>
      <p:ext uri="{BB962C8B-B14F-4D97-AF65-F5344CB8AC3E}">
        <p14:creationId xmlns:p14="http://schemas.microsoft.com/office/powerpoint/2010/main" val="1654068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Order &amp; Select Special </a:t>
            </a:r>
            <a:r>
              <a:rPr lang="en-US" dirty="0" smtClean="0"/>
              <a:t>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distribution_policy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draw_policy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data_sources_method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lvl="1"/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assoc_feature_id</a:t>
            </a:r>
            <a:endParaRPr lang="en-US" sz="2800" dirty="0"/>
          </a:p>
          <a:p>
            <a:pPr lvl="1"/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symbol_alt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modifier</a:t>
            </a:r>
            <a:endParaRPr lang="en-US" sz="2800" dirty="0"/>
          </a:p>
          <a:p>
            <a:pPr lvl="1"/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map_unit_assoc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&amp;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map_unit_obs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920402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7873</TotalTime>
  <Words>344</Words>
  <Application>Microsoft Office PowerPoint</Application>
  <PresentationFormat>On-screen Show (4:3)</PresentationFormat>
  <Paragraphs>162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Office Theme</vt:lpstr>
      <vt:lpstr>AK DGGS GeMS MM Update 07 Oct 2019</vt:lpstr>
      <vt:lpstr>Alaska DGGS GeMS focused Geologic Mapping System </vt:lpstr>
      <vt:lpstr>Alaska DGGS Geologic Mapping System Products </vt:lpstr>
      <vt:lpstr>PowerPoint Presentation</vt:lpstr>
      <vt:lpstr>Allowing for Overlapping “Layers”</vt:lpstr>
      <vt:lpstr>Phases of Production  Thinking through both when &amp; who should populate database elements  --Balancing cartographic and database requirements-- </vt:lpstr>
      <vt:lpstr>Documentation</vt:lpstr>
      <vt:lpstr>symbol_info table</vt:lpstr>
      <vt:lpstr>Field Order &amp; Select Special Fields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mdhendricks</dc:creator>
  <cp:lastModifiedBy>Hendricks, Michael D (DNR)</cp:lastModifiedBy>
  <cp:revision>43</cp:revision>
  <cp:lastPrinted>2019-08-21T17:15:08Z</cp:lastPrinted>
  <dcterms:created xsi:type="dcterms:W3CDTF">2019-08-05T21:30:56Z</dcterms:created>
  <dcterms:modified xsi:type="dcterms:W3CDTF">2019-10-07T16:45:24Z</dcterms:modified>
</cp:coreProperties>
</file>