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0" r:id="rId1"/>
  </p:sldMasterIdLst>
  <p:notesMasterIdLst>
    <p:notesMasterId r:id="rId28"/>
  </p:notesMasterIdLst>
  <p:sldIdLst>
    <p:sldId id="256" r:id="rId2"/>
    <p:sldId id="347" r:id="rId3"/>
    <p:sldId id="348" r:id="rId4"/>
    <p:sldId id="282" r:id="rId5"/>
    <p:sldId id="333" r:id="rId6"/>
    <p:sldId id="332" r:id="rId7"/>
    <p:sldId id="354" r:id="rId8"/>
    <p:sldId id="359" r:id="rId9"/>
    <p:sldId id="355" r:id="rId10"/>
    <p:sldId id="356" r:id="rId11"/>
    <p:sldId id="318" r:id="rId12"/>
    <p:sldId id="334" r:id="rId13"/>
    <p:sldId id="357" r:id="rId14"/>
    <p:sldId id="353" r:id="rId15"/>
    <p:sldId id="326" r:id="rId16"/>
    <p:sldId id="360" r:id="rId17"/>
    <p:sldId id="292" r:id="rId18"/>
    <p:sldId id="358" r:id="rId19"/>
    <p:sldId id="346" r:id="rId20"/>
    <p:sldId id="321" r:id="rId21"/>
    <p:sldId id="350" r:id="rId22"/>
    <p:sldId id="351" r:id="rId23"/>
    <p:sldId id="352" r:id="rId24"/>
    <p:sldId id="312" r:id="rId25"/>
    <p:sldId id="313" r:id="rId26"/>
    <p:sldId id="344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kgeo" initials="a" lastIdx="1" clrIdx="0">
    <p:extLst>
      <p:ext uri="{19B8F6BF-5375-455C-9EA6-DF929625EA0E}">
        <p15:presenceInfo xmlns:p15="http://schemas.microsoft.com/office/powerpoint/2012/main" userId="akge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6DA9"/>
    <a:srgbClr val="000000"/>
    <a:srgbClr val="00B050"/>
    <a:srgbClr val="FFC000"/>
    <a:srgbClr val="4CB1E4"/>
    <a:srgbClr val="FFFFCC"/>
    <a:srgbClr val="66FFFF"/>
    <a:srgbClr val="FFFFFF"/>
    <a:srgbClr val="595425"/>
    <a:srgbClr val="5652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59" autoAdjust="0"/>
    <p:restoredTop sz="81988" autoAdjust="0"/>
  </p:normalViewPr>
  <p:slideViewPr>
    <p:cSldViewPr snapToGrid="0">
      <p:cViewPr varScale="1">
        <p:scale>
          <a:sx n="93" d="100"/>
          <a:sy n="93" d="100"/>
        </p:scale>
        <p:origin x="538" y="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C4B21-9F82-4833-8AF6-BF06602B2E47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927BE-D2D5-4D45-97E2-A35D0439B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958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225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71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288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23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792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369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33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95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138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427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269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663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83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637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47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943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944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950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5473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4621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27BE-D2D5-4D45-97E2-A35D0439B9B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264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805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57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969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027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20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79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047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1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11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70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40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3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81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87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714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505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88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DDC1CAF3-C712-4CF0-B844-459B22FF6954}" type="datetimeFigureOut">
              <a:rPr lang="en-US" smtClean="0"/>
              <a:t>5/12/2019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7778ADAE-D065-483F-AEF8-F76D65FF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41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  <p:sldLayoutId id="2147484062" r:id="rId12"/>
    <p:sldLayoutId id="2147484063" r:id="rId13"/>
    <p:sldLayoutId id="2147484064" r:id="rId14"/>
    <p:sldLayoutId id="2147484065" r:id="rId15"/>
    <p:sldLayoutId id="2147484066" r:id="rId16"/>
    <p:sldLayoutId id="214748406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doi.org/10.14509/29665" TargetMode="External"/><Relationship Id="rId13" Type="http://schemas.openxmlformats.org/officeDocument/2006/relationships/hyperlink" Target="http://doi.org/10.14509/29446" TargetMode="External"/><Relationship Id="rId3" Type="http://schemas.openxmlformats.org/officeDocument/2006/relationships/hyperlink" Target="http://doi.org/10.14509/30099" TargetMode="External"/><Relationship Id="rId7" Type="http://schemas.openxmlformats.org/officeDocument/2006/relationships/hyperlink" Target="http://doi.org/10.14509/29722" TargetMode="External"/><Relationship Id="rId12" Type="http://schemas.openxmlformats.org/officeDocument/2006/relationships/hyperlink" Target="http://doi.org/10.14509/29447" TargetMode="External"/><Relationship Id="rId17" Type="http://schemas.openxmlformats.org/officeDocument/2006/relationships/hyperlink" Target="http://doi.org/10.14509/25486" TargetMode="External"/><Relationship Id="rId2" Type="http://schemas.openxmlformats.org/officeDocument/2006/relationships/notesSlide" Target="../notesSlides/notesSlide14.xml"/><Relationship Id="rId16" Type="http://schemas.openxmlformats.org/officeDocument/2006/relationships/hyperlink" Target="http://doi.org/10.14509/29138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doi.org/10.14509/29723" TargetMode="External"/><Relationship Id="rId11" Type="http://schemas.openxmlformats.org/officeDocument/2006/relationships/hyperlink" Target="http://doi.org/10.14509/29471" TargetMode="External"/><Relationship Id="rId5" Type="http://schemas.openxmlformats.org/officeDocument/2006/relationships/hyperlink" Target="http://doi.org/10.14509/29769" TargetMode="External"/><Relationship Id="rId15" Type="http://schemas.openxmlformats.org/officeDocument/2006/relationships/hyperlink" Target="http://doi.org/10.14509/25179" TargetMode="External"/><Relationship Id="rId10" Type="http://schemas.openxmlformats.org/officeDocument/2006/relationships/hyperlink" Target="http://doi.org/10.14509/29658" TargetMode="External"/><Relationship Id="rId4" Type="http://schemas.openxmlformats.org/officeDocument/2006/relationships/hyperlink" Target="http://doi.org/10.14509/29718" TargetMode="External"/><Relationship Id="rId9" Type="http://schemas.openxmlformats.org/officeDocument/2006/relationships/hyperlink" Target="http://doi.org/10.14509/29472" TargetMode="External"/><Relationship Id="rId14" Type="http://schemas.openxmlformats.org/officeDocument/2006/relationships/hyperlink" Target="http://doi.org/10.14509/2947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geoportal.dggs.dnr.alaska.gov/portal/home/webmap/viewer.html?webmap=45320a552f4246a2928f6e2299991a66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Relationship Id="rId9" Type="http://schemas.openxmlformats.org/officeDocument/2006/relationships/hyperlink" Target="http://137.229.113.30/jamwiki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718593" y="653057"/>
            <a:ext cx="795657" cy="9055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1774296"/>
            <a:ext cx="6747144" cy="1945089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3000" dirty="0">
                <a:solidFill>
                  <a:srgbClr val="FFFF00"/>
                </a:solidFill>
              </a:rPr>
              <a:t>Progress on a GeMS-based enterprise database model and GeMS implementation in Alaska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312255"/>
            <a:ext cx="7689731" cy="223132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2100" dirty="0" smtClean="0"/>
              <a:t>Jen Athey, Mike Hendricks, Trish Ekberg, </a:t>
            </a:r>
            <a:endParaRPr lang="en-US" sz="2100" dirty="0" smtClean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2100" dirty="0" smtClean="0"/>
              <a:t>AND Chris Wyatt</a:t>
            </a:r>
            <a:endParaRPr lang="en-US" dirty="0" smtClean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500" dirty="0" smtClean="0"/>
              <a:t>alaska DNR/Division of Geological &amp; Geophysical Surveys (DGGS)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en-US" sz="1200" dirty="0" smtClean="0"/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en-US" sz="1200" dirty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300" dirty="0">
                <a:solidFill>
                  <a:schemeClr val="bg1"/>
                </a:solidFill>
              </a:rPr>
              <a:t>Digital Mapping Techniques </a:t>
            </a:r>
            <a:r>
              <a:rPr lang="en-US" sz="1300" dirty="0" smtClean="0">
                <a:solidFill>
                  <a:schemeClr val="bg1"/>
                </a:solidFill>
              </a:rPr>
              <a:t>2019, Butte, Montana, </a:t>
            </a:r>
            <a:r>
              <a:rPr lang="en-US" sz="1300" dirty="0">
                <a:solidFill>
                  <a:schemeClr val="bg1"/>
                </a:solidFill>
              </a:rPr>
              <a:t>may </a:t>
            </a:r>
            <a:r>
              <a:rPr lang="en-US" sz="1300" dirty="0" smtClean="0">
                <a:solidFill>
                  <a:schemeClr val="bg1"/>
                </a:solidFill>
              </a:rPr>
              <a:t>19-22</a:t>
            </a:r>
            <a:endParaRPr lang="en-US" sz="1300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300" dirty="0">
                <a:solidFill>
                  <a:schemeClr val="bg1"/>
                </a:solidFill>
              </a:rPr>
              <a:t>Presented by Jennifer Athey, May 20, </a:t>
            </a:r>
            <a:r>
              <a:rPr lang="en-US" sz="1300" dirty="0" smtClean="0">
                <a:solidFill>
                  <a:schemeClr val="bg1"/>
                </a:solidFill>
              </a:rPr>
              <a:t>2019</a:t>
            </a:r>
            <a:endParaRPr lang="en-US" sz="13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06" y="631043"/>
            <a:ext cx="852749" cy="8929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045" y="653057"/>
            <a:ext cx="905558" cy="9055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1522" y="606329"/>
            <a:ext cx="832728" cy="9775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390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680" y="914400"/>
            <a:ext cx="6343672" cy="709865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Project </a:t>
            </a:r>
            <a:r>
              <a:rPr lang="en-US" dirty="0" smtClean="0">
                <a:solidFill>
                  <a:srgbClr val="FFFF00"/>
                </a:solidFill>
              </a:rPr>
              <a:t>goals and deliverables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310714"/>
            <a:ext cx="7886700" cy="18600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EPA-funded </a:t>
            </a:r>
            <a:r>
              <a:rPr lang="en-US" sz="2000" dirty="0" smtClean="0"/>
              <a:t>research </a:t>
            </a:r>
            <a:r>
              <a:rPr lang="en-US" sz="2000" dirty="0"/>
              <a:t>project to extend the Geologic Map Schema (GeMS) </a:t>
            </a:r>
            <a:r>
              <a:rPr lang="en-US" sz="2000" dirty="0" smtClean="0"/>
              <a:t>to </a:t>
            </a:r>
            <a:r>
              <a:rPr lang="en-US" sz="2000" dirty="0"/>
              <a:t>support </a:t>
            </a:r>
            <a:r>
              <a:rPr lang="en-US" sz="2000" dirty="0" smtClean="0"/>
              <a:t>geologic data from multiple maps at </a:t>
            </a:r>
            <a:r>
              <a:rPr lang="en-US" sz="2000" dirty="0"/>
              <a:t>various scales and purposes within a modern enterprise </a:t>
            </a:r>
            <a:r>
              <a:rPr lang="en-US" sz="2000" dirty="0" smtClean="0"/>
              <a:t>geodatabase.    Oct </a:t>
            </a:r>
            <a:r>
              <a:rPr lang="en-US" sz="2000" dirty="0" smtClean="0"/>
              <a:t>2016-Sept 2019</a:t>
            </a:r>
          </a:p>
          <a:p>
            <a:pPr marL="0" indent="0">
              <a:buNone/>
            </a:pPr>
            <a:endParaRPr lang="en-US" sz="8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628650" y="3811518"/>
            <a:ext cx="4947100" cy="40286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Develop schema for a multi-map GeMS-based geologic database</a:t>
            </a:r>
          </a:p>
          <a:p>
            <a:r>
              <a:rPr lang="en-US" dirty="0" smtClean="0"/>
              <a:t>Develop multi-user ArcGIS Enterprise (Server, Portal, Data Store) environment</a:t>
            </a:r>
          </a:p>
          <a:p>
            <a:r>
              <a:rPr lang="en-US" dirty="0" smtClean="0"/>
              <a:t>Load two test maps</a:t>
            </a:r>
          </a:p>
          <a:p>
            <a:r>
              <a:rPr lang="en-US" dirty="0" smtClean="0"/>
              <a:t>Develop pilot data-transfer schema and register web service with EPA</a:t>
            </a:r>
          </a:p>
          <a:p>
            <a:r>
              <a:rPr lang="en-US" dirty="0" smtClean="0"/>
              <a:t>Create documentation</a:t>
            </a:r>
          </a:p>
          <a:p>
            <a:endParaRPr lang="en-US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5866263" y="3913009"/>
            <a:ext cx="2744663" cy="2353454"/>
            <a:chOff x="4647604" y="2662185"/>
            <a:chExt cx="3990137" cy="3330549"/>
          </a:xfrm>
        </p:grpSpPr>
        <p:sp>
          <p:nvSpPr>
            <p:cNvPr id="8" name="Right Arrow 7"/>
            <p:cNvSpPr/>
            <p:nvPr/>
          </p:nvSpPr>
          <p:spPr>
            <a:xfrm rot="985038">
              <a:off x="6598303" y="3400730"/>
              <a:ext cx="762960" cy="42428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Arrow 8"/>
            <p:cNvSpPr/>
            <p:nvPr/>
          </p:nvSpPr>
          <p:spPr>
            <a:xfrm rot="21349368">
              <a:off x="6822691" y="3982195"/>
              <a:ext cx="582681" cy="42428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ight Arrow 9"/>
            <p:cNvSpPr/>
            <p:nvPr/>
          </p:nvSpPr>
          <p:spPr>
            <a:xfrm rot="19626353">
              <a:off x="7067806" y="5023998"/>
              <a:ext cx="762960" cy="42428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412276">
              <a:off x="5364970" y="4293935"/>
              <a:ext cx="1876673" cy="1698799"/>
            </a:xfrm>
            <a:prstGeom prst="rect">
              <a:avLst/>
            </a:prstGeom>
            <a:effectLst>
              <a:outerShdw blurRad="292100" dist="139700" dir="2700000" algn="ctr" rotWithShape="0">
                <a:srgbClr val="000000">
                  <a:alpha val="65000"/>
                </a:srgbClr>
              </a:outerShdw>
            </a:effectLst>
          </p:spPr>
        </p:pic>
        <p:pic>
          <p:nvPicPr>
            <p:cNvPr id="12" name="Picture 11"/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474012">
              <a:off x="4813837" y="2904577"/>
              <a:ext cx="1896195" cy="2226885"/>
            </a:xfrm>
            <a:prstGeom prst="rect">
              <a:avLst/>
            </a:prstGeom>
            <a:effectLst>
              <a:outerShdw blurRad="292100" dist="139700" dir="2700000" algn="ctr" rotWithShape="0">
                <a:srgbClr val="000000">
                  <a:alpha val="65000"/>
                </a:srgbClr>
              </a:outerShdw>
            </a:effectLst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47604" y="2662185"/>
              <a:ext cx="1998043" cy="1828886"/>
            </a:xfrm>
            <a:prstGeom prst="rect">
              <a:avLst/>
            </a:prstGeom>
            <a:effectLst>
              <a:outerShdw blurRad="292100" dist="139700" dir="2700000" algn="ctr" rotWithShape="0">
                <a:srgbClr val="000000">
                  <a:alpha val="65000"/>
                </a:srgbClr>
              </a:outerShdw>
            </a:effectLst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3732" y="3402992"/>
              <a:ext cx="1134009" cy="15695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892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14400"/>
            <a:ext cx="6343672" cy="709865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DGGS goals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994" y="2351316"/>
            <a:ext cx="4444190" cy="353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Greater efficiency in our organization</a:t>
            </a:r>
            <a:endParaRPr lang="en-US" sz="2000" dirty="0"/>
          </a:p>
          <a:p>
            <a:r>
              <a:rPr lang="en-US" sz="2000" dirty="0" smtClean="0"/>
              <a:t>Building a 1:100,000-scale compilation of Alaska geology</a:t>
            </a:r>
          </a:p>
          <a:p>
            <a:r>
              <a:rPr lang="en-US" sz="2000" dirty="0" smtClean="0"/>
              <a:t>AOI-download application for geologic data and related web services</a:t>
            </a:r>
          </a:p>
          <a:p>
            <a:r>
              <a:rPr lang="en-US" sz="2000" dirty="0" smtClean="0"/>
              <a:t>Preparing </a:t>
            </a:r>
            <a:r>
              <a:rPr lang="en-US" sz="2000" dirty="0"/>
              <a:t>for </a:t>
            </a:r>
            <a:r>
              <a:rPr lang="en-US" sz="2000" dirty="0" smtClean="0"/>
              <a:t>Earth </a:t>
            </a:r>
            <a:r>
              <a:rPr lang="en-US" sz="2000" dirty="0" smtClean="0"/>
              <a:t>MRI and </a:t>
            </a:r>
            <a:r>
              <a:rPr lang="en-US" sz="2000" dirty="0" smtClean="0"/>
              <a:t>STATEMAP deliverable requirements</a:t>
            </a:r>
            <a:endParaRPr lang="en-US" sz="2000" dirty="0"/>
          </a:p>
          <a:p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lum bright="8000"/>
          </a:blip>
          <a:stretch>
            <a:fillRect/>
          </a:stretch>
        </p:blipFill>
        <p:spPr>
          <a:xfrm>
            <a:off x="3284376" y="2784578"/>
            <a:ext cx="5859624" cy="4528232"/>
          </a:xfrm>
          <a:prstGeom prst="rect">
            <a:avLst/>
          </a:prstGeom>
          <a:effectLst>
            <a:outerShdw blurRad="292100" sx="105000" sy="105000" algn="ctr" rotWithShape="0">
              <a:prstClr val="black">
                <a:alpha val="6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80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8952" y="987553"/>
            <a:ext cx="3049068" cy="404210"/>
          </a:xfrm>
        </p:spPr>
        <p:txBody>
          <a:bodyPr/>
          <a:lstStyle/>
          <a:p>
            <a:r>
              <a:rPr lang="en-US" sz="2900" dirty="0" smtClean="0">
                <a:solidFill>
                  <a:srgbClr val="FFFF00"/>
                </a:solidFill>
              </a:rPr>
              <a:t>Collaboration</a:t>
            </a:r>
            <a:endParaRPr lang="en-US" sz="29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35735" y="2038599"/>
            <a:ext cx="5290819" cy="397031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574675" indent="-574675">
              <a:tabLst>
                <a:tab pos="2341563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AK 	Jen Athey (PI)</a:t>
            </a:r>
          </a:p>
          <a:p>
            <a:pPr marL="574675" indent="-574675">
              <a:tabLst>
                <a:tab pos="2341563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Mike Hendricks</a:t>
            </a:r>
          </a:p>
          <a:p>
            <a:pPr marL="574675" indent="-574675">
              <a:tabLst>
                <a:tab pos="2341563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Trish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Gallagher</a:t>
            </a:r>
          </a:p>
          <a:p>
            <a:pPr marL="574675" indent="-574675">
              <a:tabLst>
                <a:tab pos="2341563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Chris Wyatt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4675" indent="-574675">
              <a:tabLst>
                <a:tab pos="2341563" algn="l"/>
              </a:tabLs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AZ	Andrew Zaffos</a:t>
            </a:r>
          </a:p>
          <a:p>
            <a:pPr marL="574675" indent="-574675">
              <a:tabLst>
                <a:tab pos="2341563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Laura Bookman</a:t>
            </a:r>
          </a:p>
          <a:p>
            <a:pPr marL="574675" indent="-574675">
              <a:tabLst>
                <a:tab pos="2341563" algn="l"/>
              </a:tabLs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Mark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Yacucci</a:t>
            </a:r>
          </a:p>
          <a:p>
            <a:pPr marL="574675" indent="-574675">
              <a:tabLst>
                <a:tab pos="2341563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Emily Bunse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4675" indent="-574675">
              <a:tabLst>
                <a:tab pos="2341563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	Becky Meyer</a:t>
            </a:r>
          </a:p>
          <a:p>
            <a:pPr marL="574675" indent="-574675">
              <a:tabLst>
                <a:tab pos="2341563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Jenna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Lanman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4675" indent="-574675">
              <a:tabLst>
                <a:tab pos="2341563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	Chris Halsted</a:t>
            </a:r>
          </a:p>
          <a:p>
            <a:pPr marL="574675" indent="-574675">
              <a:tabLst>
                <a:tab pos="2341563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MO	Trevor Ellis</a:t>
            </a:r>
          </a:p>
          <a:p>
            <a:pPr marL="574675" indent="-574675">
              <a:tabLst>
                <a:tab pos="2341563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MT 	Jeremy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Crowley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4675" indent="-574675">
              <a:tabLst>
                <a:tab pos="2341563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NH	Greg Barker</a:t>
            </a:r>
          </a:p>
          <a:p>
            <a:pPr marL="574675" indent="-574675">
              <a:tabLst>
                <a:tab pos="2341563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NM	Phil Miller</a:t>
            </a:r>
          </a:p>
          <a:p>
            <a:pPr marL="574675" indent="-574675">
              <a:tabLst>
                <a:tab pos="2341563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OR	Lina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(prev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574675" indent="-574675">
              <a:tabLst>
                <a:tab pos="2341563" algn="l"/>
              </a:tabLs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Suzanne Luhr</a:t>
            </a:r>
          </a:p>
          <a:p>
            <a:pPr marL="574675" indent="-574675">
              <a:tabLst>
                <a:tab pos="2341563" algn="l"/>
              </a:tabLst>
            </a:pP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4675" indent="-574675">
              <a:tabLst>
                <a:tab pos="2173288" algn="l"/>
              </a:tabLs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USGS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Dave Soller</a:t>
            </a:r>
          </a:p>
          <a:p>
            <a:pPr marL="574675" indent="-574675">
              <a:tabLst>
                <a:tab pos="2173288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Amber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Wittner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4675" indent="-574675">
              <a:tabLst>
                <a:tab pos="2173288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Charlie Cannon</a:t>
            </a:r>
          </a:p>
          <a:p>
            <a:pPr marL="574675" indent="-574675">
              <a:tabLst>
                <a:tab pos="2173288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Dan Doctor</a:t>
            </a:r>
          </a:p>
          <a:p>
            <a:pPr marL="574675" indent="-574675">
              <a:tabLst>
                <a:tab pos="2173288" algn="l"/>
              </a:tabLs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Evan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Thoms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4675" indent="-574675">
              <a:tabLst>
                <a:tab pos="2173288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Ralph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Haugerud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4675" indent="-574675">
              <a:tabLst>
                <a:tab pos="2173288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Ric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Wilson</a:t>
            </a:r>
          </a:p>
          <a:p>
            <a:pPr marL="574675" indent="-574675">
              <a:tabLst>
                <a:tab pos="2173288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Tracey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Felger</a:t>
            </a:r>
          </a:p>
          <a:p>
            <a:pPr marL="574675" indent="-574675">
              <a:tabLst>
                <a:tab pos="2173288" algn="l"/>
              </a:tabLs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Andy Cyr</a:t>
            </a:r>
          </a:p>
          <a:p>
            <a:pPr marL="574675" indent="-574675">
              <a:tabLst>
                <a:tab pos="2173288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Natalie Latysh</a:t>
            </a:r>
          </a:p>
          <a:p>
            <a:pPr marL="574675" indent="-574675">
              <a:tabLst>
                <a:tab pos="2173288" algn="l"/>
              </a:tabLs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Ryan Crow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4675" indent="-574675">
              <a:tabLst>
                <a:tab pos="2173288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GSC	Sean Eagles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(prev.)</a:t>
            </a:r>
          </a:p>
          <a:p>
            <a:pPr marL="574675" indent="-574675">
              <a:tabLst>
                <a:tab pos="2173288" algn="l"/>
              </a:tabLs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Étienne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Girard</a:t>
            </a:r>
          </a:p>
          <a:p>
            <a:pPr marL="574675" indent="-574675">
              <a:tabLst>
                <a:tab pos="2173288" algn="l"/>
              </a:tabLs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LDEO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Steve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Richard</a:t>
            </a:r>
          </a:p>
          <a:p>
            <a:pPr marL="574675" indent="-574675">
              <a:tabLst>
                <a:tab pos="2173288" algn="l"/>
              </a:tabLs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Navaho NSN Ryan Barton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4675" indent="-574675">
              <a:tabLst>
                <a:tab pos="2173288" algn="l"/>
              </a:tabLst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Pangaea Geospatial Caitlin Bernier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72691" y="1650116"/>
            <a:ext cx="1999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latin typeface="Arial" panose="020B0604020202020204" pitchFamily="34" charset="0"/>
                <a:cs typeface="Arial" panose="020B0604020202020204" pitchFamily="34" charset="0"/>
              </a:rPr>
              <a:t>Collaborators</a:t>
            </a: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10" name="TextBox 9"/>
          <p:cNvSpPr txBox="1"/>
          <p:nvPr/>
        </p:nvSpPr>
        <p:spPr>
          <a:xfrm>
            <a:off x="758952" y="1548853"/>
            <a:ext cx="30490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Goals and products 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benefit from the 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collective wisdom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and points of view of a variety of 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people.</a:t>
            </a:r>
          </a:p>
          <a:p>
            <a:pPr>
              <a:buClr>
                <a:schemeClr val="accent1"/>
              </a:buClr>
            </a:pP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We 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are smarter together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.</a:t>
            </a:r>
            <a:endParaRPr lang="en-US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643" y="3580178"/>
            <a:ext cx="2636698" cy="263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99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14400"/>
            <a:ext cx="5579218" cy="70986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Geologic maps vs. databases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4" name="AutoShape 2" descr="Image result for people argu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Image result for people argu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721" y="2668557"/>
            <a:ext cx="5062671" cy="3461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87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99" y="1771324"/>
            <a:ext cx="2907208" cy="406151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Specifications:</a:t>
            </a:r>
            <a:br>
              <a:rPr lang="en-US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Reality and compromise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54323" y="1704518"/>
            <a:ext cx="4355753" cy="4015148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Spec: Low administrative and technical overhead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Spec: Reasonable speed of access to data (draw time)</a:t>
            </a:r>
          </a:p>
          <a:p>
            <a:pPr lvl="0">
              <a:lnSpc>
                <a:spcPct val="107000"/>
              </a:lnSpc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Spec: Ease 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of use for </a:t>
            </a: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staff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Don’t make the schema and architecture too complicated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Fix/remove 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confusing </a:t>
            </a:r>
            <a:r>
              <a:rPr lang="en-US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fields, e.g., Map Unit</a:t>
            </a: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Don’t </a:t>
            </a: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include things that aren’t really </a:t>
            </a:r>
            <a:r>
              <a:rPr lang="en-US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needed, i.e., cross sections, Correlation of Map </a:t>
            </a: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n-US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nits, </a:t>
            </a:r>
            <a:r>
              <a:rPr lang="en-US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cartographic info, Repurposed Symbols and Cartographic </a:t>
            </a:r>
            <a:r>
              <a:rPr lang="en-US" dirty="0" smtClean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Lines</a:t>
            </a:r>
            <a:endParaRPr lang="en-US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Image result for too complex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27"/>
          <a:stretch/>
        </p:blipFill>
        <p:spPr bwMode="auto">
          <a:xfrm>
            <a:off x="712299" y="2337091"/>
            <a:ext cx="2444168" cy="386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299" y="2337091"/>
            <a:ext cx="2444168" cy="111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40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3731"/>
            <a:ext cx="5579218" cy="70986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Specifications for database </a:t>
            </a:r>
            <a:r>
              <a:rPr lang="en-US" dirty="0">
                <a:solidFill>
                  <a:srgbClr val="FFFF00"/>
                </a:solidFill>
              </a:rPr>
              <a:t>functionality and data </a:t>
            </a:r>
            <a:r>
              <a:rPr lang="en-US" dirty="0" smtClean="0">
                <a:solidFill>
                  <a:srgbClr val="FFFF00"/>
                </a:solidFill>
              </a:rPr>
              <a:t>quality 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878" y="2267338"/>
            <a:ext cx="8448817" cy="4590661"/>
          </a:xfrm>
        </p:spPr>
        <p:txBody>
          <a:bodyPr numCol="2"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it-IT" dirty="0" smtClean="0"/>
              <a:t>Spec: Manage </a:t>
            </a:r>
            <a:r>
              <a:rPr lang="it-IT" dirty="0"/>
              <a:t>multi-scale, multi-temporal data </a:t>
            </a:r>
            <a:r>
              <a:rPr lang="it-IT" dirty="0" smtClean="0"/>
              <a:t>sets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dirty="0" smtClean="0"/>
              <a:t>Spec</a:t>
            </a:r>
            <a:r>
              <a:rPr lang="it-IT" dirty="0"/>
              <a:t>: </a:t>
            </a:r>
            <a:r>
              <a:rPr lang="en-US" dirty="0"/>
              <a:t>Data are </a:t>
            </a:r>
            <a:r>
              <a:rPr lang="en-US" dirty="0" err="1"/>
              <a:t>queryable</a:t>
            </a:r>
            <a:r>
              <a:rPr lang="en-US" dirty="0"/>
              <a:t> across multiple maps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Added global id to all tables</a:t>
            </a: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dirty="0"/>
              <a:t>Changed sizes of some fields</a:t>
            </a:r>
            <a:endParaRPr lang="en-US" dirty="0"/>
          </a:p>
          <a:p>
            <a:pPr lvl="0"/>
            <a:r>
              <a:rPr lang="en-US" dirty="0" smtClean="0"/>
              <a:t>Spec: Create </a:t>
            </a:r>
            <a:r>
              <a:rPr lang="en-US" dirty="0"/>
              <a:t>compilation maps more </a:t>
            </a:r>
            <a:r>
              <a:rPr lang="en-US" dirty="0" smtClean="0"/>
              <a:t>efficiently</a:t>
            </a:r>
            <a:endParaRPr lang="en-US" dirty="0"/>
          </a:p>
          <a:p>
            <a:pPr lvl="1"/>
            <a:r>
              <a:rPr lang="en-US" dirty="0"/>
              <a:t>Spec: </a:t>
            </a:r>
            <a:r>
              <a:rPr lang="en-US" dirty="0" smtClean="0"/>
              <a:t>Common </a:t>
            </a:r>
            <a:r>
              <a:rPr lang="en-US" dirty="0"/>
              <a:t>unit descriptions</a:t>
            </a:r>
          </a:p>
          <a:p>
            <a:pPr lvl="1"/>
            <a:r>
              <a:rPr lang="en-US" dirty="0"/>
              <a:t>Get data into single-map GeMS first</a:t>
            </a:r>
          </a:p>
          <a:p>
            <a:pPr lvl="1"/>
            <a:r>
              <a:rPr lang="en-US" dirty="0"/>
              <a:t>General division </a:t>
            </a:r>
            <a:r>
              <a:rPr lang="en-US" dirty="0" smtClean="0"/>
              <a:t>SOP</a:t>
            </a:r>
          </a:p>
          <a:p>
            <a:pPr lvl="0"/>
            <a:r>
              <a:rPr lang="it-IT" dirty="0"/>
              <a:t>Spec: </a:t>
            </a:r>
            <a:r>
              <a:rPr lang="en-US" dirty="0" smtClean="0"/>
              <a:t>Topologic </a:t>
            </a:r>
            <a:r>
              <a:rPr lang="en-US" dirty="0"/>
              <a:t>consistency</a:t>
            </a:r>
          </a:p>
          <a:p>
            <a:pPr lvl="1"/>
            <a:r>
              <a:rPr lang="en-US" dirty="0"/>
              <a:t>Standard set of topology rules for all maps under construction  -topo rule file (.</a:t>
            </a:r>
            <a:r>
              <a:rPr lang="en-US" dirty="0" err="1"/>
              <a:t>rul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Data </a:t>
            </a:r>
            <a:r>
              <a:rPr lang="en-US" dirty="0" smtClean="0"/>
              <a:t>Reviewer</a:t>
            </a:r>
            <a:endParaRPr lang="en-US" dirty="0"/>
          </a:p>
          <a:p>
            <a:pPr lvl="1"/>
            <a:r>
              <a:rPr lang="it-IT" dirty="0" smtClean="0"/>
              <a:t>Spec</a:t>
            </a:r>
            <a:r>
              <a:rPr lang="it-IT" dirty="0"/>
              <a:t>: </a:t>
            </a:r>
            <a:r>
              <a:rPr lang="en-US" dirty="0" smtClean="0"/>
              <a:t>Reuse </a:t>
            </a:r>
            <a:r>
              <a:rPr lang="en-US" dirty="0"/>
              <a:t>GeMS 1:many tables for multiple maps</a:t>
            </a:r>
          </a:p>
          <a:p>
            <a:pPr lvl="1"/>
            <a:r>
              <a:rPr lang="en-US" dirty="0"/>
              <a:t>Common features stored in same feature class</a:t>
            </a:r>
          </a:p>
          <a:p>
            <a:pPr lvl="1"/>
            <a:r>
              <a:rPr lang="en-US" dirty="0"/>
              <a:t>Unit age information: new fields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10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25133" y="2131381"/>
            <a:ext cx="8768377" cy="4646328"/>
            <a:chOff x="187811" y="1300957"/>
            <a:chExt cx="8768377" cy="4646328"/>
          </a:xfrm>
        </p:grpSpPr>
        <p:sp>
          <p:nvSpPr>
            <p:cNvPr id="5" name="Rectangle 4"/>
            <p:cNvSpPr/>
            <p:nvPr/>
          </p:nvSpPr>
          <p:spPr>
            <a:xfrm>
              <a:off x="1707604" y="4537981"/>
              <a:ext cx="125787" cy="183440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42414" y="4540960"/>
              <a:ext cx="125787" cy="183440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646479" y="4547863"/>
              <a:ext cx="4049762" cy="1399422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  <p:txBody>
            <a:bodyPr vert="vert270"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3082619" y="2994143"/>
              <a:ext cx="921589" cy="1388531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  <p:txBody>
            <a:bodyPr vert="vert270"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206835" y="2538540"/>
              <a:ext cx="183726" cy="103197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24510" y="1387759"/>
              <a:ext cx="1285777" cy="2463866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  <p:txBody>
            <a:bodyPr vert="vert270"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7811" y="4544892"/>
              <a:ext cx="1100827" cy="1402393"/>
            </a:xfrm>
            <a:prstGeom prst="rect">
              <a:avLst/>
            </a:prstGeom>
            <a:solidFill>
              <a:srgbClr val="70AD47">
                <a:lumMod val="20000"/>
                <a:lumOff val="80000"/>
              </a:srgbClr>
            </a:solidFill>
            <a:ln w="381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37141" y="2119423"/>
              <a:ext cx="2315395" cy="3417765"/>
            </a:xfrm>
            <a:prstGeom prst="rect">
              <a:avLst/>
            </a:prstGeom>
            <a:solidFill>
              <a:srgbClr val="ED7D31">
                <a:lumMod val="20000"/>
                <a:lumOff val="80000"/>
              </a:srgbClr>
            </a:solidFill>
            <a:ln w="38100" cap="flat" cmpd="sng" algn="ctr">
              <a:solidFill>
                <a:srgbClr val="ED7D31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lowchart: Magnetic Disk 12"/>
            <p:cNvSpPr/>
            <p:nvPr/>
          </p:nvSpPr>
          <p:spPr>
            <a:xfrm>
              <a:off x="6774308" y="4418562"/>
              <a:ext cx="754846" cy="663429"/>
            </a:xfrm>
            <a:prstGeom prst="flowChartMagneticDisk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store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169954" y="3535594"/>
              <a:ext cx="590509" cy="564739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ArcServer</a:t>
              </a:r>
            </a:p>
          </p:txBody>
        </p:sp>
        <p:cxnSp>
          <p:nvCxnSpPr>
            <p:cNvPr id="15" name="Elbow Connector 14"/>
            <p:cNvCxnSpPr>
              <a:stCxn id="14" idx="3"/>
              <a:endCxn id="24" idx="2"/>
            </p:cNvCxnSpPr>
            <p:nvPr/>
          </p:nvCxnSpPr>
          <p:spPr>
            <a:xfrm>
              <a:off x="6760462" y="3817963"/>
              <a:ext cx="495403" cy="3844"/>
            </a:xfrm>
            <a:prstGeom prst="bentConnector3">
              <a:avLst>
                <a:gd name="adj1" fmla="val 50000"/>
              </a:avLst>
            </a:prstGeom>
            <a:noFill/>
            <a:ln w="571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sp>
          <p:nvSpPr>
            <p:cNvPr id="16" name="TextBox 15"/>
            <p:cNvSpPr txBox="1"/>
            <p:nvPr/>
          </p:nvSpPr>
          <p:spPr>
            <a:xfrm>
              <a:off x="6102495" y="2183510"/>
              <a:ext cx="21463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ArcGIS Enterprise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725183" y="3599614"/>
              <a:ext cx="545342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</a:rPr>
                <a:t>federated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83127" y="3828306"/>
              <a:ext cx="4844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</a:rPr>
                <a:t>Hosting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</a:rPr>
                <a:t>Server</a:t>
              </a:r>
            </a:p>
          </p:txBody>
        </p:sp>
        <p:cxnSp>
          <p:nvCxnSpPr>
            <p:cNvPr id="19" name="Elbow Connector 71"/>
            <p:cNvCxnSpPr>
              <a:stCxn id="14" idx="2"/>
              <a:endCxn id="13" idx="2"/>
            </p:cNvCxnSpPr>
            <p:nvPr/>
          </p:nvCxnSpPr>
          <p:spPr>
            <a:xfrm rot="16200000" flipH="1">
              <a:off x="6294786" y="4270754"/>
              <a:ext cx="649944" cy="309099"/>
            </a:xfrm>
            <a:prstGeom prst="bentConnector2">
              <a:avLst/>
            </a:prstGeom>
            <a:noFill/>
            <a:ln w="571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sp>
          <p:nvSpPr>
            <p:cNvPr id="20" name="Rectangle 19"/>
            <p:cNvSpPr/>
            <p:nvPr/>
          </p:nvSpPr>
          <p:spPr>
            <a:xfrm>
              <a:off x="6124842" y="5284777"/>
              <a:ext cx="1005429" cy="190722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Other Content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457049" y="5278417"/>
              <a:ext cx="791779" cy="198510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Collaborations</a:t>
              </a:r>
            </a:p>
          </p:txBody>
        </p:sp>
        <p:cxnSp>
          <p:nvCxnSpPr>
            <p:cNvPr id="22" name="Elbow Connector 69"/>
            <p:cNvCxnSpPr>
              <a:stCxn id="13" idx="4"/>
              <a:endCxn id="24" idx="1"/>
            </p:cNvCxnSpPr>
            <p:nvPr/>
          </p:nvCxnSpPr>
          <p:spPr>
            <a:xfrm flipV="1">
              <a:off x="7529154" y="4112551"/>
              <a:ext cx="199450" cy="637726"/>
            </a:xfrm>
            <a:prstGeom prst="bentConnector2">
              <a:avLst/>
            </a:prstGeom>
            <a:noFill/>
            <a:ln w="5715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</p:cxnSp>
        <p:sp>
          <p:nvSpPr>
            <p:cNvPr id="23" name="Rectangle 22"/>
            <p:cNvSpPr/>
            <p:nvPr/>
          </p:nvSpPr>
          <p:spPr>
            <a:xfrm>
              <a:off x="5987244" y="2563679"/>
              <a:ext cx="231193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1" dirty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https</a:t>
              </a:r>
              <a:r>
                <a:rPr lang="en-US" sz="1000" b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://</a:t>
              </a:r>
              <a:r>
                <a:rPr lang="en-US" sz="1000" b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geoportal.dggs.dnr. alaska.gov</a:t>
              </a:r>
              <a:endParaRPr lang="en-US" sz="100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ound Same Side Corner Rectangle 23"/>
            <p:cNvSpPr/>
            <p:nvPr/>
          </p:nvSpPr>
          <p:spPr>
            <a:xfrm>
              <a:off x="7255866" y="3531063"/>
              <a:ext cx="945477" cy="581488"/>
            </a:xfrm>
            <a:prstGeom prst="round2SameRect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DGGS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Portal</a:t>
              </a:r>
            </a:p>
          </p:txBody>
        </p:sp>
        <p:sp>
          <p:nvSpPr>
            <p:cNvPr id="25" name="Flowchart: Magnetic Disk 24"/>
            <p:cNvSpPr/>
            <p:nvPr/>
          </p:nvSpPr>
          <p:spPr>
            <a:xfrm>
              <a:off x="1277306" y="3400597"/>
              <a:ext cx="941231" cy="300288"/>
            </a:xfrm>
            <a:prstGeom prst="flowChartMagneticDisk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Tanacross</a:t>
              </a: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NE</a:t>
              </a:r>
            </a:p>
          </p:txBody>
        </p:sp>
        <p:sp>
          <p:nvSpPr>
            <p:cNvPr id="26" name="Flowchart: Magnetic Disk 25"/>
            <p:cNvSpPr/>
            <p:nvPr/>
          </p:nvSpPr>
          <p:spPr>
            <a:xfrm>
              <a:off x="1282813" y="3156727"/>
              <a:ext cx="941231" cy="293163"/>
            </a:xfrm>
            <a:prstGeom prst="flowChartMagneticDisk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Iniskin_tuxedni</a:t>
              </a:r>
              <a:endPara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lowchart: Magnetic Disk 26"/>
            <p:cNvSpPr/>
            <p:nvPr/>
          </p:nvSpPr>
          <p:spPr>
            <a:xfrm>
              <a:off x="1283133" y="2903404"/>
              <a:ext cx="941231" cy="300288"/>
            </a:xfrm>
            <a:prstGeom prst="flowChartMagneticDisk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Shishalden</a:t>
              </a:r>
              <a:endPara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lowchart: Magnetic Disk 27"/>
            <p:cNvSpPr/>
            <p:nvPr/>
          </p:nvSpPr>
          <p:spPr>
            <a:xfrm>
              <a:off x="1288640" y="2640524"/>
              <a:ext cx="941231" cy="293163"/>
            </a:xfrm>
            <a:prstGeom prst="flowChartMagneticDisk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Styx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266693" y="1847926"/>
              <a:ext cx="985127" cy="52498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GEMS-DGGS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1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PostgreSQL</a:t>
              </a:r>
              <a:endParaRPr kumimoji="0" lang="en-US" sz="105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lowchart: Magnetic Disk 29"/>
            <p:cNvSpPr/>
            <p:nvPr/>
          </p:nvSpPr>
          <p:spPr>
            <a:xfrm>
              <a:off x="1288640" y="2383162"/>
              <a:ext cx="941231" cy="293946"/>
            </a:xfrm>
            <a:prstGeom prst="flowChartMagneticDisk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Tyonek</a:t>
              </a:r>
              <a:endPara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1" name="Elbow Connector 30"/>
            <p:cNvCxnSpPr>
              <a:stCxn id="57" idx="4"/>
              <a:endCxn id="14" idx="1"/>
            </p:cNvCxnSpPr>
            <p:nvPr/>
          </p:nvCxnSpPr>
          <p:spPr>
            <a:xfrm>
              <a:off x="5595454" y="2619692"/>
              <a:ext cx="574500" cy="1198272"/>
            </a:xfrm>
            <a:prstGeom prst="bentConnector3">
              <a:avLst>
                <a:gd name="adj1" fmla="val 50000"/>
              </a:avLst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3952" y="4677049"/>
              <a:ext cx="801824" cy="601368"/>
            </a:xfrm>
            <a:prstGeom prst="rect">
              <a:avLst/>
            </a:prstGeom>
            <a:ln w="28575">
              <a:solidFill>
                <a:srgbClr val="4472C4">
                  <a:lumMod val="50000"/>
                </a:srgbClr>
              </a:solidFill>
            </a:ln>
          </p:spPr>
        </p:pic>
        <p:sp>
          <p:nvSpPr>
            <p:cNvPr id="33" name="Rectangle 32"/>
            <p:cNvSpPr/>
            <p:nvPr/>
          </p:nvSpPr>
          <p:spPr>
            <a:xfrm>
              <a:off x="325322" y="4230896"/>
              <a:ext cx="400392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 b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x2</a:t>
              </a:r>
              <a:endParaRPr lang="en-US" sz="1050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4" name="Elbow Connector 33"/>
            <p:cNvCxnSpPr>
              <a:stCxn id="6" idx="0"/>
              <a:endCxn id="10" idx="1"/>
            </p:cNvCxnSpPr>
            <p:nvPr/>
          </p:nvCxnSpPr>
          <p:spPr>
            <a:xfrm rot="5400000" flipH="1" flipV="1">
              <a:off x="-245725" y="3170725"/>
              <a:ext cx="1921268" cy="819202"/>
            </a:xfrm>
            <a:prstGeom prst="bentConnector2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sp>
          <p:nvSpPr>
            <p:cNvPr id="35" name="Rectangle 34"/>
            <p:cNvSpPr/>
            <p:nvPr/>
          </p:nvSpPr>
          <p:spPr>
            <a:xfrm>
              <a:off x="1200349" y="1371600"/>
              <a:ext cx="1166452" cy="495784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 Production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Maps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530535" y="1300957"/>
              <a:ext cx="261081" cy="3081717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vert270" rtlCol="0" anchor="ctr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      </a:t>
              </a:r>
            </a:p>
          </p:txBody>
        </p:sp>
        <p:cxnSp>
          <p:nvCxnSpPr>
            <p:cNvPr id="37" name="Elbow Connector 116"/>
            <p:cNvCxnSpPr>
              <a:stCxn id="10" idx="3"/>
              <a:endCxn id="57" idx="2"/>
            </p:cNvCxnSpPr>
            <p:nvPr/>
          </p:nvCxnSpPr>
          <p:spPr>
            <a:xfrm flipV="1">
              <a:off x="2410287" y="2619692"/>
              <a:ext cx="2144587" cy="1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8" name="Flowchart: Magnetic Disk 37"/>
            <p:cNvSpPr/>
            <p:nvPr/>
          </p:nvSpPr>
          <p:spPr>
            <a:xfrm>
              <a:off x="2326798" y="4925453"/>
              <a:ext cx="1161479" cy="721332"/>
            </a:xfrm>
            <a:prstGeom prst="flowChartMagneticDisk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Geologic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</a:t>
              </a:r>
              <a:r>
                <a:rPr kumimoji="0" lang="en-US" sz="10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GERILA</a:t>
              </a: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39" name="Flowchart: Magnetic Disk 38"/>
            <p:cNvSpPr/>
            <p:nvPr/>
          </p:nvSpPr>
          <p:spPr>
            <a:xfrm>
              <a:off x="4392636" y="4922974"/>
              <a:ext cx="1040580" cy="715525"/>
            </a:xfrm>
            <a:prstGeom prst="flowChartMagneticDisk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Basemap</a:t>
              </a:r>
              <a:endPara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(GIS)</a:t>
              </a:r>
            </a:p>
          </p:txBody>
        </p:sp>
        <p:cxnSp>
          <p:nvCxnSpPr>
            <p:cNvPr id="40" name="Elbow Connector 55"/>
            <p:cNvCxnSpPr>
              <a:stCxn id="11" idx="3"/>
              <a:endCxn id="7" idx="1"/>
            </p:cNvCxnSpPr>
            <p:nvPr/>
          </p:nvCxnSpPr>
          <p:spPr>
            <a:xfrm>
              <a:off x="1288638" y="5246089"/>
              <a:ext cx="357841" cy="1485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</p:cxnSp>
        <p:cxnSp>
          <p:nvCxnSpPr>
            <p:cNvPr id="41" name="Elbow Connector 40"/>
            <p:cNvCxnSpPr>
              <a:stCxn id="7" idx="3"/>
              <a:endCxn id="14" idx="1"/>
            </p:cNvCxnSpPr>
            <p:nvPr/>
          </p:nvCxnSpPr>
          <p:spPr>
            <a:xfrm flipV="1">
              <a:off x="5696241" y="3817964"/>
              <a:ext cx="473713" cy="1429610"/>
            </a:xfrm>
            <a:prstGeom prst="bentConnector3">
              <a:avLst>
                <a:gd name="adj1" fmla="val 41534"/>
              </a:avLst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2" name="Elbow Connector 121"/>
            <p:cNvCxnSpPr>
              <a:stCxn id="5" idx="0"/>
              <a:endCxn id="10" idx="2"/>
            </p:cNvCxnSpPr>
            <p:nvPr/>
          </p:nvCxnSpPr>
          <p:spPr>
            <a:xfrm flipH="1" flipV="1">
              <a:off x="1767399" y="3851625"/>
              <a:ext cx="3099" cy="686356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sp>
          <p:nvSpPr>
            <p:cNvPr id="43" name="Flowchart: Magnetic Disk 42"/>
            <p:cNvSpPr/>
            <p:nvPr/>
          </p:nvSpPr>
          <p:spPr>
            <a:xfrm>
              <a:off x="269348" y="5385965"/>
              <a:ext cx="945679" cy="447859"/>
            </a:xfrm>
            <a:prstGeom prst="flowChartMagneticDisk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Field Geology Support System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253947" y="5639848"/>
              <a:ext cx="1663414" cy="246221"/>
            </a:xfrm>
            <a:prstGeom prst="rect">
              <a:avLst/>
            </a:prstGeom>
          </p:spPr>
          <p:txBody>
            <a:bodyPr wrap="square" anchor="t" anchorCtr="0">
              <a:spAutoFit/>
            </a:bodyPr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Station, samples, etc.</a:t>
              </a:r>
            </a:p>
          </p:txBody>
        </p:sp>
        <p:sp>
          <p:nvSpPr>
            <p:cNvPr id="45" name="Flowchart: Magnetic Disk 44"/>
            <p:cNvSpPr/>
            <p:nvPr/>
          </p:nvSpPr>
          <p:spPr>
            <a:xfrm>
              <a:off x="3193406" y="3776118"/>
              <a:ext cx="723955" cy="293946"/>
            </a:xfrm>
            <a:prstGeom prst="flowChartMagneticDisk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069348" y="3161280"/>
              <a:ext cx="948132" cy="379652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Older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Published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Maps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637661" y="4603838"/>
              <a:ext cx="4072702" cy="301786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Supporting </a:t>
              </a:r>
              <a:r>
                <a:rPr kumimoji="0" lang="en-US" sz="1100" b="1" i="1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GeoDatabases</a:t>
              </a:r>
              <a:endParaRPr kumimoji="0" lang="en-US" sz="1100" b="1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lowchart: Magnetic Disk 47"/>
            <p:cNvSpPr/>
            <p:nvPr/>
          </p:nvSpPr>
          <p:spPr>
            <a:xfrm>
              <a:off x="3160132" y="3706121"/>
              <a:ext cx="723955" cy="293946"/>
            </a:xfrm>
            <a:prstGeom prst="flowChartMagneticDisk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124497" y="4073021"/>
              <a:ext cx="80140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50" b="1" i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many</a:t>
              </a:r>
              <a:endParaRPr lang="en-US" sz="105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899041" y="2748903"/>
              <a:ext cx="682966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1" i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convert</a:t>
              </a:r>
              <a:endParaRPr lang="en-US" sz="10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1" name="Elbow Connector 152"/>
            <p:cNvCxnSpPr>
              <a:stCxn id="12" idx="3"/>
              <a:endCxn id="52" idx="1"/>
            </p:cNvCxnSpPr>
            <p:nvPr/>
          </p:nvCxnSpPr>
          <p:spPr>
            <a:xfrm flipV="1">
              <a:off x="8352537" y="3823513"/>
              <a:ext cx="254033" cy="4793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52" name="Rectangle 51"/>
            <p:cNvSpPr/>
            <p:nvPr/>
          </p:nvSpPr>
          <p:spPr>
            <a:xfrm>
              <a:off x="8606570" y="3129248"/>
              <a:ext cx="349618" cy="1388531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  <p:txBody>
            <a:bodyPr vert="vert270" rtlCol="0" anchor="t" anchorCtr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Public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037141" y="1384470"/>
              <a:ext cx="2296464" cy="541483"/>
            </a:xfrm>
            <a:prstGeom prst="rect">
              <a:avLst/>
            </a:prstGeom>
            <a:solidFill>
              <a:srgbClr val="ED7D31">
                <a:lumMod val="20000"/>
                <a:lumOff val="80000"/>
              </a:srgbClr>
            </a:solidFill>
            <a:ln w="38100" cap="flat" cmpd="sng" algn="ctr">
              <a:solidFill>
                <a:srgbClr val="ED7D31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089223" y="1440876"/>
              <a:ext cx="22065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DGGS Website</a:t>
              </a:r>
            </a:p>
          </p:txBody>
        </p:sp>
        <p:cxnSp>
          <p:nvCxnSpPr>
            <p:cNvPr id="55" name="Elbow Connector 116"/>
            <p:cNvCxnSpPr>
              <a:endCxn id="53" idx="1"/>
            </p:cNvCxnSpPr>
            <p:nvPr/>
          </p:nvCxnSpPr>
          <p:spPr>
            <a:xfrm>
              <a:off x="2410287" y="1642530"/>
              <a:ext cx="3626854" cy="12682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56" name="Rectangle 55"/>
            <p:cNvSpPr/>
            <p:nvPr/>
          </p:nvSpPr>
          <p:spPr>
            <a:xfrm>
              <a:off x="4410464" y="1785487"/>
              <a:ext cx="1285777" cy="2633075"/>
            </a:xfrm>
            <a:prstGeom prst="rect">
              <a:avLst/>
            </a:prstGeom>
            <a:solidFill>
              <a:srgbClr val="70AD47">
                <a:lumMod val="20000"/>
                <a:lumOff val="80000"/>
              </a:srgbClr>
            </a:solidFill>
            <a:ln w="38100" cap="flat" cmpd="sng" algn="ctr">
              <a:solidFill>
                <a:srgbClr val="70AD47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vert="vert270"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FFC000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</a:t>
              </a:r>
            </a:p>
          </p:txBody>
        </p:sp>
        <p:sp>
          <p:nvSpPr>
            <p:cNvPr id="57" name="Flowchart: Magnetic Disk 56"/>
            <p:cNvSpPr/>
            <p:nvPr/>
          </p:nvSpPr>
          <p:spPr>
            <a:xfrm>
              <a:off x="4554874" y="2261929"/>
              <a:ext cx="1040580" cy="715525"/>
            </a:xfrm>
            <a:prstGeom prst="flowChartMagneticDisk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GeMS</a:t>
              </a:r>
              <a:r>
                <a:rPr kumimoji="0" lang="en-US" sz="105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-DGGS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50" b="1" kern="0" dirty="0" smtClean="0">
                  <a:solidFill>
                    <a:prstClr val="black"/>
                  </a:solidFill>
                  <a:latin typeface="Calibri" panose="020F0502020204030204"/>
                </a:rPr>
                <a:t>MM</a:t>
              </a:r>
              <a:endParaRPr kumimoji="0" lang="en-US" sz="10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91938" y="1785487"/>
              <a:ext cx="1166452" cy="495784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Gems-DGGS Database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3147" y="3877828"/>
              <a:ext cx="1202572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Schema: gems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Datum: NAD83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Projection: AK Albers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23734" y="3107729"/>
              <a:ext cx="1254162" cy="680902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All Individual Map Features.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Single gems schema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Edge Issues &amp;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Overlap NOT adjusted</a:t>
              </a:r>
            </a:p>
          </p:txBody>
        </p:sp>
        <p:sp>
          <p:nvSpPr>
            <p:cNvPr id="61" name="Rectangle 60"/>
            <p:cNvSpPr/>
            <p:nvPr/>
          </p:nvSpPr>
          <p:spPr>
            <a:xfrm rot="16200000">
              <a:off x="2277035" y="1962382"/>
              <a:ext cx="75212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kern="0" dirty="0">
                  <a:solidFill>
                    <a:prstClr val="black"/>
                  </a:solidFill>
                </a:rPr>
                <a:t>PUBLISH </a:t>
              </a:r>
              <a:endParaRPr lang="en-US" sz="1200" dirty="0"/>
            </a:p>
          </p:txBody>
        </p:sp>
        <p:cxnSp>
          <p:nvCxnSpPr>
            <p:cNvPr id="62" name="Elbow Connector 61"/>
            <p:cNvCxnSpPr>
              <a:stCxn id="8" idx="0"/>
              <a:endCxn id="57" idx="2"/>
            </p:cNvCxnSpPr>
            <p:nvPr/>
          </p:nvCxnSpPr>
          <p:spPr>
            <a:xfrm rot="5400000" flipH="1" flipV="1">
              <a:off x="3861919" y="2301188"/>
              <a:ext cx="374451" cy="1011460"/>
            </a:xfrm>
            <a:prstGeom prst="bentConnector2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63" name="Elbow Connector 152"/>
            <p:cNvCxnSpPr>
              <a:stCxn id="53" idx="3"/>
              <a:endCxn id="52" idx="1"/>
            </p:cNvCxnSpPr>
            <p:nvPr/>
          </p:nvCxnSpPr>
          <p:spPr>
            <a:xfrm>
              <a:off x="8333605" y="1655212"/>
              <a:ext cx="272965" cy="2168301"/>
            </a:xfrm>
            <a:prstGeom prst="bentConnector3">
              <a:avLst>
                <a:gd name="adj1" fmla="val 50000"/>
              </a:avLst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64" name="Rectangle 63"/>
            <p:cNvSpPr/>
            <p:nvPr/>
          </p:nvSpPr>
          <p:spPr>
            <a:xfrm>
              <a:off x="2745552" y="1368870"/>
              <a:ext cx="3151615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1" i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Map pdf &amp; single map </a:t>
              </a:r>
              <a:r>
                <a:rPr lang="en-US" sz="1000" b="1" i="1" dirty="0" err="1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GeMS</a:t>
              </a:r>
              <a:r>
                <a:rPr lang="en-US" sz="1000" b="1" i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 File Geodatabase </a:t>
              </a:r>
              <a:endParaRPr lang="en-US" sz="10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3729490" y="2352732"/>
              <a:ext cx="801404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1" i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load</a:t>
              </a:r>
              <a:endParaRPr lang="en-US" sz="10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28819" y="2379165"/>
              <a:ext cx="801404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1" i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load</a:t>
              </a:r>
              <a:endParaRPr lang="en-US" sz="10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765839" y="3947424"/>
              <a:ext cx="83436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b="1" i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Reference</a:t>
              </a:r>
            </a:p>
            <a:p>
              <a:r>
                <a:rPr lang="en-US" sz="1000" b="1" i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Join &amp;</a:t>
              </a:r>
            </a:p>
            <a:p>
              <a:r>
                <a:rPr lang="en-US" sz="1000" b="1" i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Relate</a:t>
              </a:r>
              <a:endParaRPr lang="en-US" sz="10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082388" y="4970421"/>
              <a:ext cx="801404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1" i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load</a:t>
              </a:r>
              <a:endParaRPr lang="en-US" sz="10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488036" y="2738082"/>
              <a:ext cx="857071" cy="2531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1" i="1" dirty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t</a:t>
              </a:r>
              <a:r>
                <a:rPr lang="en-US" sz="1000" b="1" i="1" dirty="0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o </a:t>
              </a:r>
              <a:r>
                <a:rPr lang="en-US" sz="1000" b="1" i="1" dirty="0" err="1" smtClean="0">
                  <a:solidFill>
                    <a:srgbClr val="002060"/>
                  </a:solidFill>
                  <a:ea typeface="Calibri" panose="020F0502020204030204" pitchFamily="34" charset="0"/>
                  <a:cs typeface="Times New Roman" panose="02020603050405020304" pitchFamily="18" charset="0"/>
                </a:rPr>
                <a:t>GeMS</a:t>
              </a:r>
              <a:endParaRPr lang="en-US" sz="10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0" name="Title 1"/>
          <p:cNvSpPr txBox="1">
            <a:spLocks/>
          </p:cNvSpPr>
          <p:nvPr/>
        </p:nvSpPr>
        <p:spPr>
          <a:xfrm>
            <a:off x="763036" y="782260"/>
            <a:ext cx="7121035" cy="709865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>
                <a:solidFill>
                  <a:srgbClr val="FFFF00"/>
                </a:solidFill>
              </a:rPr>
              <a:t>AK DGGS Geologic Map Production &amp;</a:t>
            </a:r>
          </a:p>
          <a:p>
            <a:r>
              <a:rPr lang="en-US" sz="2800" dirty="0">
                <a:solidFill>
                  <a:srgbClr val="FFFF00"/>
                </a:solidFill>
              </a:rPr>
              <a:t> Management System</a:t>
            </a:r>
          </a:p>
        </p:txBody>
      </p:sp>
    </p:spTree>
    <p:extLst>
      <p:ext uri="{BB962C8B-B14F-4D97-AF65-F5344CB8AC3E}">
        <p14:creationId xmlns:p14="http://schemas.microsoft.com/office/powerpoint/2010/main" val="3341258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14400"/>
            <a:ext cx="5579218" cy="70986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Specifications for database </a:t>
            </a:r>
            <a:r>
              <a:rPr lang="en-US" dirty="0">
                <a:solidFill>
                  <a:srgbClr val="FFFF00"/>
                </a:solidFill>
              </a:rPr>
              <a:t>functionality and data </a:t>
            </a:r>
            <a:r>
              <a:rPr lang="en-US" dirty="0" smtClean="0">
                <a:solidFill>
                  <a:srgbClr val="FFFF00"/>
                </a:solidFill>
              </a:rPr>
              <a:t>quality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878" y="2267338"/>
            <a:ext cx="8448817" cy="4301413"/>
          </a:xfrm>
        </p:spPr>
        <p:txBody>
          <a:bodyPr numCol="2">
            <a:normAutofit/>
          </a:bodyPr>
          <a:lstStyle/>
          <a:p>
            <a:pPr lvl="0"/>
            <a:r>
              <a:rPr lang="en-US" dirty="0" smtClean="0"/>
              <a:t>Spec: Common </a:t>
            </a:r>
            <a:r>
              <a:rPr lang="en-US" dirty="0"/>
              <a:t>vocabularies stored as tables in the database</a:t>
            </a:r>
          </a:p>
          <a:p>
            <a:pPr lvl="1"/>
            <a:r>
              <a:rPr lang="en-US" dirty="0"/>
              <a:t>Domains, </a:t>
            </a:r>
            <a:r>
              <a:rPr lang="en-US" dirty="0" smtClean="0"/>
              <a:t>all </a:t>
            </a:r>
            <a:r>
              <a:rPr lang="en-US" dirty="0"/>
              <a:t>attributed domains will have </a:t>
            </a:r>
            <a:r>
              <a:rPr lang="en-US" dirty="0" smtClean="0"/>
              <a:t>“</a:t>
            </a:r>
            <a:r>
              <a:rPr lang="en-US" dirty="0" err="1" smtClean="0"/>
              <a:t>dom</a:t>
            </a:r>
            <a:r>
              <a:rPr lang="en-US" dirty="0"/>
              <a:t>” suffix</a:t>
            </a:r>
          </a:p>
          <a:p>
            <a:pPr lvl="2"/>
            <a:r>
              <a:rPr lang="en-US" dirty="0"/>
              <a:t>Existence confidence </a:t>
            </a:r>
            <a:r>
              <a:rPr lang="en-US" dirty="0" err="1"/>
              <a:t>dom</a:t>
            </a:r>
            <a:r>
              <a:rPr lang="en-US" dirty="0"/>
              <a:t>: certain, questionable, unspecified, unknown</a:t>
            </a:r>
          </a:p>
          <a:p>
            <a:pPr lvl="2"/>
            <a:r>
              <a:rPr lang="en-US" dirty="0"/>
              <a:t>Identity confidence </a:t>
            </a:r>
            <a:r>
              <a:rPr lang="en-US" dirty="0" err="1"/>
              <a:t>dom</a:t>
            </a:r>
            <a:r>
              <a:rPr lang="en-US" dirty="0"/>
              <a:t>: certain, questionable, probable, unspecified, unknown</a:t>
            </a:r>
          </a:p>
          <a:p>
            <a:pPr lvl="2"/>
            <a:r>
              <a:rPr lang="en-US" dirty="0" err="1"/>
              <a:t>Is_concealed</a:t>
            </a:r>
            <a:r>
              <a:rPr lang="en-US" dirty="0"/>
              <a:t> </a:t>
            </a:r>
            <a:r>
              <a:rPr lang="en-US" dirty="0" err="1"/>
              <a:t>dom</a:t>
            </a:r>
            <a:r>
              <a:rPr lang="en-US" dirty="0"/>
              <a:t>: yes, no, thinly</a:t>
            </a:r>
          </a:p>
          <a:p>
            <a:pPr lvl="2"/>
            <a:r>
              <a:rPr lang="en-US" dirty="0" err="1"/>
              <a:t>contact_and_fault_type_dom</a:t>
            </a:r>
            <a:r>
              <a:rPr lang="en-US" dirty="0"/>
              <a:t>: from carto standard</a:t>
            </a:r>
          </a:p>
          <a:p>
            <a:pPr lvl="2"/>
            <a:r>
              <a:rPr lang="en-US" dirty="0"/>
              <a:t>location confidence </a:t>
            </a:r>
            <a:r>
              <a:rPr lang="en-US" dirty="0" err="1"/>
              <a:t>dom</a:t>
            </a:r>
            <a:r>
              <a:rPr lang="en-US" dirty="0"/>
              <a:t>: accurate, approximate, inferred, unspecified, specified, unknown</a:t>
            </a:r>
          </a:p>
          <a:p>
            <a:pPr lvl="2"/>
            <a:r>
              <a:rPr lang="en-US" dirty="0"/>
              <a:t>azimuth </a:t>
            </a:r>
            <a:r>
              <a:rPr lang="en-US" dirty="0" err="1"/>
              <a:t>dom</a:t>
            </a:r>
            <a:r>
              <a:rPr lang="en-US" dirty="0"/>
              <a:t>: </a:t>
            </a:r>
            <a:r>
              <a:rPr lang="en-US" dirty="0" smtClean="0"/>
              <a:t>0</a:t>
            </a:r>
            <a:r>
              <a:rPr lang="en-US" dirty="0"/>
              <a:t> – </a:t>
            </a:r>
            <a:r>
              <a:rPr lang="en-US" dirty="0" smtClean="0"/>
              <a:t>360</a:t>
            </a:r>
            <a:endParaRPr lang="en-US" dirty="0"/>
          </a:p>
          <a:p>
            <a:pPr lvl="2"/>
            <a:r>
              <a:rPr lang="en-US" dirty="0"/>
              <a:t>inclination </a:t>
            </a:r>
            <a:r>
              <a:rPr lang="en-US" dirty="0" err="1"/>
              <a:t>dom</a:t>
            </a:r>
            <a:r>
              <a:rPr lang="en-US" dirty="0"/>
              <a:t>: -90 – 90</a:t>
            </a:r>
          </a:p>
          <a:p>
            <a:pPr lvl="2"/>
            <a:r>
              <a:rPr lang="en-US" dirty="0"/>
              <a:t>age confidence: high, medium, low, unspecified, unknown</a:t>
            </a:r>
          </a:p>
          <a:p>
            <a:pPr lvl="0"/>
            <a:r>
              <a:rPr lang="en-US" dirty="0" smtClean="0"/>
              <a:t>Spec: Manage </a:t>
            </a:r>
            <a:r>
              <a:rPr lang="en-US" dirty="0"/>
              <a:t>multi-scale, multi-temporal, and multi-dimensional (3D mapping) data </a:t>
            </a:r>
            <a:r>
              <a:rPr lang="en-US" dirty="0" smtClean="0"/>
              <a:t>sets, </a:t>
            </a:r>
            <a:r>
              <a:rPr lang="en-US" u="sng" dirty="0" smtClean="0"/>
              <a:t>optional</a:t>
            </a:r>
            <a:endParaRPr lang="en-US" u="sng" dirty="0"/>
          </a:p>
          <a:p>
            <a:pPr lvl="1"/>
            <a:r>
              <a:rPr lang="en-US" dirty="0"/>
              <a:t>How do we differentiate between bedrock and surficial? Add layer identifier to all tables?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33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14400"/>
            <a:ext cx="5579218" cy="70986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Specifications for database </a:t>
            </a:r>
            <a:r>
              <a:rPr lang="en-US" dirty="0">
                <a:solidFill>
                  <a:srgbClr val="FFFF00"/>
                </a:solidFill>
              </a:rPr>
              <a:t>functionality and data </a:t>
            </a:r>
            <a:r>
              <a:rPr lang="en-US" dirty="0" smtClean="0">
                <a:solidFill>
                  <a:srgbClr val="FFFF00"/>
                </a:solidFill>
              </a:rPr>
              <a:t>quality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931" y="2621900"/>
            <a:ext cx="7707084" cy="4021495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dirty="0" smtClean="0"/>
              <a:t>Other </a:t>
            </a:r>
            <a:r>
              <a:rPr lang="en-US" dirty="0"/>
              <a:t>data from GERILA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 smtClean="0"/>
              <a:t>Spec</a:t>
            </a:r>
            <a:r>
              <a:rPr lang="en-US" dirty="0"/>
              <a:t>: Manage analytical data, </a:t>
            </a:r>
            <a:r>
              <a:rPr lang="en-US" u="sng" dirty="0"/>
              <a:t>optional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/>
              <a:t>Spec: Manage unpublished data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en-US" dirty="0" smtClean="0"/>
              <a:t>Spec: Manage </a:t>
            </a:r>
            <a:r>
              <a:rPr lang="en-US" dirty="0"/>
              <a:t>bibliographic information and metadata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Product and </a:t>
            </a:r>
            <a:r>
              <a:rPr lang="en-US" dirty="0" smtClean="0"/>
              <a:t>project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7473" y="3296687"/>
            <a:ext cx="4591223" cy="227368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18496" y="3112021"/>
            <a:ext cx="98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GERILA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90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027" y="836591"/>
            <a:ext cx="6960037" cy="709865"/>
          </a:xfrm>
        </p:spPr>
        <p:txBody>
          <a:bodyPr/>
          <a:lstStyle/>
          <a:p>
            <a:r>
              <a:rPr lang="en-US" sz="3000" dirty="0">
                <a:solidFill>
                  <a:srgbClr val="FFFF00"/>
                </a:solidFill>
              </a:rPr>
              <a:t>Multi-Map GeMS Schema Integration Into  AK DGGS System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035" y="1679510"/>
            <a:ext cx="7791787" cy="509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0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14400"/>
            <a:ext cx="6343672" cy="70986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National standardization, data sharing, look toward national vector database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5970" y="2395893"/>
            <a:ext cx="7355888" cy="405156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Spec: Provide </a:t>
            </a:r>
            <a:r>
              <a:rPr lang="en-US" dirty="0"/>
              <a:t>standardization across geologic data sets in multiple organizations</a:t>
            </a:r>
          </a:p>
          <a:p>
            <a:pPr lvl="1"/>
            <a:r>
              <a:rPr lang="en-US" dirty="0"/>
              <a:t>Community development to create consistency</a:t>
            </a:r>
          </a:p>
          <a:p>
            <a:pPr lvl="2"/>
            <a:r>
              <a:rPr lang="en-US" dirty="0"/>
              <a:t>Data sources – how much detail, description of field </a:t>
            </a:r>
            <a:r>
              <a:rPr lang="en-US" dirty="0" smtClean="0"/>
              <a:t>work?</a:t>
            </a:r>
            <a:endParaRPr lang="en-US" dirty="0"/>
          </a:p>
          <a:p>
            <a:pPr lvl="1"/>
            <a:r>
              <a:rPr lang="en-US" dirty="0"/>
              <a:t>Communication</a:t>
            </a:r>
          </a:p>
          <a:p>
            <a:pPr lvl="1"/>
            <a:r>
              <a:rPr lang="en-US" dirty="0"/>
              <a:t>Don’t make too many crazy changes to GeMS</a:t>
            </a:r>
          </a:p>
          <a:p>
            <a:pPr lvl="0"/>
            <a:r>
              <a:rPr lang="en-US" dirty="0" smtClean="0"/>
              <a:t>Spec: Flexible </a:t>
            </a:r>
            <a:r>
              <a:rPr lang="en-US" dirty="0"/>
              <a:t>model (but consistent)</a:t>
            </a:r>
          </a:p>
          <a:p>
            <a:pPr lvl="1"/>
            <a:r>
              <a:rPr lang="en-US" dirty="0"/>
              <a:t>Map unit points, polys, lines (REMOVED OVERLAY_MAP_UNIT_POLYS)</a:t>
            </a:r>
          </a:p>
          <a:p>
            <a:pPr lvl="1"/>
            <a:r>
              <a:rPr lang="en-US" dirty="0"/>
              <a:t>Structure points, polys, lines</a:t>
            </a:r>
          </a:p>
          <a:p>
            <a:pPr lvl="1"/>
            <a:r>
              <a:rPr lang="en-US" dirty="0"/>
              <a:t>Geologic points, polys, lines</a:t>
            </a:r>
          </a:p>
          <a:p>
            <a:pPr lvl="0"/>
            <a:r>
              <a:rPr lang="en-US" dirty="0" smtClean="0"/>
              <a:t>Spec: Ability </a:t>
            </a:r>
            <a:r>
              <a:rPr lang="en-US" dirty="0"/>
              <a:t>to integrate with data in other databases</a:t>
            </a:r>
          </a:p>
          <a:p>
            <a:pPr lvl="0"/>
            <a:r>
              <a:rPr lang="en-US" dirty="0" smtClean="0"/>
              <a:t>Spec: </a:t>
            </a:r>
            <a:r>
              <a:rPr lang="it-IT" dirty="0" smtClean="0"/>
              <a:t>Facilitate </a:t>
            </a:r>
            <a:r>
              <a:rPr lang="it-IT" dirty="0"/>
              <a:t>data </a:t>
            </a:r>
            <a:r>
              <a:rPr lang="it-IT" dirty="0" smtClean="0"/>
              <a:t>services (WMS</a:t>
            </a:r>
            <a:r>
              <a:rPr lang="it-IT" dirty="0"/>
              <a:t>, WFS)</a:t>
            </a:r>
            <a:endParaRPr lang="en-US" dirty="0"/>
          </a:p>
          <a:p>
            <a:pPr lvl="0"/>
            <a:r>
              <a:rPr lang="en-US" dirty="0" smtClean="0"/>
              <a:t>Spec: Enable </a:t>
            </a:r>
            <a:r>
              <a:rPr lang="en-US" dirty="0"/>
              <a:t>metadata to be harvested by other data portals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2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14400"/>
            <a:ext cx="6343672" cy="709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Efficiency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5970" y="2526521"/>
            <a:ext cx="7355888" cy="405156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Spec: </a:t>
            </a:r>
            <a:r>
              <a:rPr lang="en-US" dirty="0"/>
              <a:t>Allow for tools and scripts to be built to increase </a:t>
            </a:r>
            <a:r>
              <a:rPr lang="en-US" dirty="0" smtClean="0"/>
              <a:t>efficiency</a:t>
            </a:r>
            <a:endParaRPr lang="en-US" dirty="0"/>
          </a:p>
          <a:p>
            <a:pPr lvl="0"/>
            <a:r>
              <a:rPr lang="en-US" dirty="0"/>
              <a:t>Spec: </a:t>
            </a:r>
            <a:r>
              <a:rPr lang="en-US" dirty="0" smtClean="0"/>
              <a:t>Schema</a:t>
            </a:r>
            <a:r>
              <a:rPr lang="en-US" dirty="0"/>
              <a:t>, scripts, and other reusable components will made available</a:t>
            </a:r>
          </a:p>
          <a:p>
            <a:pPr lvl="0"/>
            <a:r>
              <a:rPr lang="en-US" dirty="0"/>
              <a:t>Spec: </a:t>
            </a:r>
            <a:r>
              <a:rPr lang="en-US" dirty="0" smtClean="0"/>
              <a:t>Tool </a:t>
            </a:r>
            <a:r>
              <a:rPr lang="en-US" dirty="0"/>
              <a:t>to check data sets/structure for </a:t>
            </a:r>
            <a:r>
              <a:rPr lang="en-US" dirty="0" smtClean="0"/>
              <a:t>errors</a:t>
            </a:r>
            <a:endParaRPr lang="en-US" dirty="0"/>
          </a:p>
          <a:p>
            <a:pPr lvl="0"/>
            <a:r>
              <a:rPr lang="en-US" dirty="0"/>
              <a:t>Spec: </a:t>
            </a:r>
            <a:r>
              <a:rPr lang="en-US" dirty="0" smtClean="0"/>
              <a:t>Tool </a:t>
            </a:r>
            <a:r>
              <a:rPr lang="en-US" dirty="0"/>
              <a:t>to create FGDC or ISO </a:t>
            </a:r>
            <a:r>
              <a:rPr lang="en-US" dirty="0" smtClean="0"/>
              <a:t>metadata, </a:t>
            </a:r>
            <a:r>
              <a:rPr lang="en-US" u="sng" dirty="0" smtClean="0"/>
              <a:t>optional</a:t>
            </a:r>
            <a:endParaRPr lang="en-US" u="sng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75829" y="5999584"/>
            <a:ext cx="3336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Build it and they will come…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786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5152" y="1719072"/>
            <a:ext cx="3662081" cy="774809"/>
          </a:xfrm>
        </p:spPr>
        <p:txBody>
          <a:bodyPr/>
          <a:lstStyle/>
          <a:p>
            <a:r>
              <a:rPr lang="en-US" sz="2900" dirty="0" smtClean="0">
                <a:solidFill>
                  <a:srgbClr val="FFFF00"/>
                </a:solidFill>
              </a:rPr>
              <a:t>Technical efforts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June 2018 – 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March 2019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736424" y="995400"/>
            <a:ext cx="3875731" cy="5069497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Completed setup of ArcGIS Enterprise environment; server and software upgrades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Converted four geologic maps into partial </a:t>
            </a:r>
            <a:r>
              <a:rPr lang="en-US" dirty="0" smtClean="0">
                <a:solidFill>
                  <a:schemeClr val="tx1"/>
                </a:solidFill>
              </a:rPr>
              <a:t>GeMS format for testing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Refining multi-map enterprise database model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Continued testing </a:t>
            </a:r>
            <a:r>
              <a:rPr lang="en-US" dirty="0">
                <a:solidFill>
                  <a:schemeClr val="tx1"/>
                </a:solidFill>
              </a:rPr>
              <a:t>versioning, multi-user editing, and other features with different PostgreSQL map </a:t>
            </a:r>
            <a:r>
              <a:rPr lang="en-US" dirty="0" smtClean="0">
                <a:solidFill>
                  <a:schemeClr val="tx1"/>
                </a:solidFill>
              </a:rPr>
              <a:t>databases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449" y="2883159"/>
            <a:ext cx="2732385" cy="16451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449" y="4596882"/>
            <a:ext cx="2733675" cy="1676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034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987552"/>
            <a:ext cx="2712590" cy="1103218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Alaska GeMS and NCGMP09 maps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3288" y="194639"/>
            <a:ext cx="4830712" cy="681375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Geologic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  <a:hlinkClick r:id="rId3"/>
              </a:rPr>
              <a:t>map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of </a:t>
            </a:r>
            <a:r>
              <a:rPr lang="en-US" sz="1300" dirty="0" err="1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Umiat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/</a:t>
            </a:r>
            <a:r>
              <a:rPr lang="en-US" sz="1300" dirty="0" err="1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Gubik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area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Geologic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  <a:hlinkClick r:id="rId4"/>
              </a:rPr>
              <a:t>map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of </a:t>
            </a:r>
            <a:r>
              <a:rPr lang="en-US" sz="1300" dirty="0" err="1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Kasatochi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volcano</a:t>
            </a:r>
            <a:endParaRPr lang="en-US" sz="1300" u="sng" dirty="0">
              <a:effectLst>
                <a:outerShdw blurRad="50800" dist="50800" dir="5400000" algn="t" rotWithShape="0">
                  <a:schemeClr val="bg1">
                    <a:alpha val="50000"/>
                  </a:scheme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Geologic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  <a:hlinkClick r:id="rId5"/>
              </a:rPr>
              <a:t>map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of Mount </a:t>
            </a:r>
            <a:r>
              <a:rPr lang="en-US" sz="1300" dirty="0" err="1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Chiginagak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volcano 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Surficial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geologic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  <a:hlinkClick r:id="rId6"/>
              </a:rPr>
              <a:t>map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of the </a:t>
            </a:r>
            <a:r>
              <a:rPr lang="en-US" sz="1300" dirty="0" err="1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Shaktoolik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area</a:t>
            </a:r>
            <a:endParaRPr lang="en-US" sz="1300" u="sng" dirty="0" smtClean="0">
              <a:effectLst>
                <a:outerShdw blurRad="50800" dist="50800" dir="5400000" algn="t" rotWithShape="0">
                  <a:schemeClr val="bg1">
                    <a:alpha val="50000"/>
                  </a:scheme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Geologic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  <a:hlinkClick r:id="rId7"/>
              </a:rPr>
              <a:t>map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of the </a:t>
            </a:r>
            <a:r>
              <a:rPr lang="en-US" sz="1300" dirty="0" err="1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Tok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River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area</a:t>
            </a:r>
            <a:endParaRPr lang="en-US" sz="1300" u="sng" dirty="0" smtClean="0">
              <a:effectLst>
                <a:outerShdw blurRad="50800" dist="50800" dir="5400000" algn="t" rotWithShape="0">
                  <a:schemeClr val="bg1">
                    <a:alpha val="50000"/>
                  </a:scheme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Geologic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  <a:hlinkClick r:id="rId8"/>
              </a:rPr>
              <a:t>map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of </a:t>
            </a:r>
            <a:r>
              <a:rPr lang="en-US" sz="1300" dirty="0" err="1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Livengood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area</a:t>
            </a:r>
            <a:endParaRPr lang="en-US" sz="1300" u="sng" dirty="0" smtClean="0">
              <a:effectLst>
                <a:outerShdw blurRad="50800" dist="50800" dir="5400000" algn="t" rotWithShape="0">
                  <a:schemeClr val="bg1">
                    <a:alpha val="50000"/>
                  </a:scheme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Surficial geologic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  <a:hlinkClick r:id="rId9"/>
              </a:rPr>
              <a:t>map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of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Sagavanirktok/</a:t>
            </a:r>
            <a:r>
              <a:rPr lang="en-US" sz="1300" dirty="0" err="1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Toolik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river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drainages 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Top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Mesozoic unconformity </a:t>
            </a:r>
            <a:r>
              <a:rPr lang="en-US" sz="1300" dirty="0" err="1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subcrop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  <a:hlinkClick r:id="rId10"/>
              </a:rPr>
              <a:t>map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, Cook Inlet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basin</a:t>
            </a:r>
            <a:endParaRPr lang="en-US" sz="1300" u="sng" dirty="0" smtClean="0">
              <a:effectLst>
                <a:outerShdw blurRad="50800" dist="50800" dir="5400000" algn="t" rotWithShape="0">
                  <a:schemeClr val="bg1">
                    <a:alpha val="50000"/>
                  </a:scheme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Surficial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geologic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  <a:hlinkClick r:id="rId11"/>
              </a:rPr>
              <a:t>map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of the </a:t>
            </a:r>
            <a:r>
              <a:rPr lang="en-US" sz="1300" dirty="0" err="1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Tyonek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area</a:t>
            </a:r>
            <a:endParaRPr lang="en-US" sz="1300" u="sng" dirty="0" smtClean="0">
              <a:effectLst>
                <a:outerShdw blurRad="50800" dist="50800" dir="5400000" algn="t" rotWithShape="0">
                  <a:schemeClr val="bg1">
                    <a:alpha val="50000"/>
                  </a:scheme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Preliminary evaluation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  <a:hlinkClick r:id="rId12"/>
              </a:rPr>
              <a:t>maps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of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bedrock potential for naturally occurring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asbestos</a:t>
            </a:r>
            <a:endParaRPr lang="en-US" sz="1300" u="sng" dirty="0" smtClean="0">
              <a:effectLst>
                <a:outerShdw blurRad="50800" dist="50800" dir="5400000" algn="t" rotWithShape="0">
                  <a:schemeClr val="bg1">
                    <a:alpha val="50000"/>
                  </a:scheme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Geospatial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  <a:hlinkClick r:id="rId13"/>
              </a:rPr>
              <a:t>database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: Compiled geologic mapping in the area of the proposed Susitna-</a:t>
            </a:r>
            <a:r>
              <a:rPr lang="en-US" sz="1300" dirty="0" err="1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Watana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hydroelectric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project</a:t>
            </a:r>
            <a:endParaRPr lang="en-US" sz="1300" u="sng" dirty="0" smtClean="0">
              <a:effectLst>
                <a:outerShdw blurRad="50800" dist="50800" dir="5400000" algn="t" rotWithShape="0">
                  <a:schemeClr val="bg1">
                    <a:alpha val="50000"/>
                  </a:scheme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Geologic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  <a:hlinkClick r:id="rId14"/>
              </a:rPr>
              <a:t>map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of the Talkeetna Mountains C-4 Quadrangle and adjoining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areas</a:t>
            </a:r>
            <a:endParaRPr lang="en-US" sz="1300" u="sng" dirty="0" smtClean="0">
              <a:effectLst>
                <a:outerShdw blurRad="50800" dist="50800" dir="5400000" algn="t" rotWithShape="0">
                  <a:schemeClr val="bg1">
                    <a:alpha val="50000"/>
                  </a:scheme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Surficial-geologic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  <a:hlinkClick r:id="rId15"/>
              </a:rPr>
              <a:t>map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of the </a:t>
            </a:r>
            <a:r>
              <a:rPr lang="en-US" sz="1300" dirty="0" err="1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Livengood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area</a:t>
            </a:r>
            <a:endParaRPr lang="en-US" sz="1300" u="sng" dirty="0" smtClean="0">
              <a:effectLst>
                <a:outerShdw blurRad="50800" dist="50800" dir="5400000" algn="t" rotWithShape="0">
                  <a:schemeClr val="bg1">
                    <a:alpha val="50000"/>
                  </a:scheme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Geologic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  <a:hlinkClick r:id="rId16"/>
              </a:rPr>
              <a:t>map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of the south-central Sagavanirktok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Quadrangle</a:t>
            </a:r>
            <a:endParaRPr lang="en-US" sz="1300" u="sng" dirty="0" smtClean="0">
              <a:effectLst>
                <a:outerShdw blurRad="50800" dist="50800" dir="5400000" algn="t" rotWithShape="0">
                  <a:schemeClr val="bg1">
                    <a:alpha val="50000"/>
                  </a:scheme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Engineering-geologic 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  <a:hlinkClick r:id="rId17"/>
              </a:rPr>
              <a:t>map</a:t>
            </a:r>
            <a:r>
              <a:rPr lang="en-US" sz="1300" dirty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 of the Dalton Highway from Galbraith Lake to Slope </a:t>
            </a:r>
            <a:r>
              <a:rPr lang="en-US" sz="1300" dirty="0" smtClean="0">
                <a:effectLst>
                  <a:outerShdw blurRad="50800" dist="50800" dir="5400000" algn="t" rotWithShape="0">
                    <a:schemeClr val="bg1">
                      <a:alpha val="50000"/>
                    </a:schemeClr>
                  </a:outerShdw>
                </a:effectLst>
              </a:rPr>
              <a:t>Mountain</a:t>
            </a:r>
            <a:endParaRPr lang="en-US" sz="1300" dirty="0">
              <a:effectLst>
                <a:outerShdw blurRad="50800" dist="50800" dir="5400000" algn="t" rotWithShape="0">
                  <a:schemeClr val="bg1">
                    <a:alpha val="50000"/>
                  </a:scheme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191224"/>
            <a:ext cx="2987804" cy="4463845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 smtClean="0"/>
              <a:t>Most recent maps (top) may have Standard Lithology, Glossary, DMU, Data sources, and Repurposed symbols filled out</a:t>
            </a:r>
            <a:endParaRPr lang="en-US" sz="16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 smtClean="0"/>
              <a:t>Older maps (bottom) may be modified or partial NCGMP09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 smtClean="0"/>
              <a:t>None are fully GeMS compliant</a:t>
            </a:r>
            <a:endParaRPr lang="en-US" sz="1800" dirty="0"/>
          </a:p>
          <a:p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4797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M</a:t>
            </a:r>
            <a:r>
              <a:rPr lang="en-US" dirty="0" smtClean="0">
                <a:solidFill>
                  <a:srgbClr val="FFFF00"/>
                </a:solidFill>
              </a:rPr>
              <a:t>ulti-map </a:t>
            </a:r>
            <a:r>
              <a:rPr lang="en-US" dirty="0">
                <a:solidFill>
                  <a:srgbClr val="FFFF00"/>
                </a:solidFill>
              </a:rPr>
              <a:t>database delivered as a web service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91" y="2535964"/>
            <a:ext cx="8771920" cy="385550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2595" y="5719666"/>
            <a:ext cx="29073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DEMO: </a:t>
            </a:r>
            <a:r>
              <a:rPr lang="en-US" sz="1200" dirty="0" smtClean="0">
                <a:hlinkClick r:id="rId4"/>
              </a:rPr>
              <a:t>https</a:t>
            </a:r>
            <a:r>
              <a:rPr lang="en-US" sz="1200" dirty="0">
                <a:hlinkClick r:id="rId4"/>
              </a:rPr>
              <a:t>://</a:t>
            </a:r>
            <a:r>
              <a:rPr lang="en-US" sz="1200" dirty="0" smtClean="0">
                <a:hlinkClick r:id="rId4"/>
              </a:rPr>
              <a:t>geoportal.dggs.dnr.alaska.gov/portal/home/webmap/viewer.html?webmap=45320a552f4246a2928f6e2299991a66</a:t>
            </a:r>
            <a:r>
              <a:rPr lang="en-US" sz="1200" dirty="0" smtClean="0"/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8036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entagon 23"/>
          <p:cNvSpPr/>
          <p:nvPr/>
        </p:nvSpPr>
        <p:spPr>
          <a:xfrm rot="5400000">
            <a:off x="-1126317" y="4222862"/>
            <a:ext cx="3984550" cy="422275"/>
          </a:xfrm>
          <a:prstGeom prst="homePlate">
            <a:avLst/>
          </a:prstGeom>
          <a:effectLst>
            <a:outerShdw blurRad="292100" dist="101600" dir="2700000" sx="105000" sy="105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entagon 19"/>
          <p:cNvSpPr/>
          <p:nvPr/>
        </p:nvSpPr>
        <p:spPr>
          <a:xfrm rot="5400000">
            <a:off x="404891" y="5754071"/>
            <a:ext cx="922131" cy="42227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65970" y="688087"/>
            <a:ext cx="6343672" cy="709865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>
                <a:solidFill>
                  <a:srgbClr val="FFFF00"/>
                </a:solidFill>
              </a:rPr>
              <a:t>way </a:t>
            </a:r>
            <a:r>
              <a:rPr lang="en-US" sz="3200" dirty="0" smtClean="0">
                <a:solidFill>
                  <a:srgbClr val="FFFF00"/>
                </a:solidFill>
              </a:rPr>
              <a:t>forward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type="body" sz="half" idx="4294967295"/>
          </p:nvPr>
        </p:nvSpPr>
        <p:spPr>
          <a:xfrm>
            <a:off x="1504336" y="2612520"/>
            <a:ext cx="7250002" cy="4495725"/>
          </a:xfrm>
          <a:effectLst/>
        </p:spPr>
        <p:txBody>
          <a:bodyPr>
            <a:noAutofit/>
          </a:bodyPr>
          <a:lstStyle/>
          <a:p>
            <a:r>
              <a:rPr lang="en-US" dirty="0" smtClean="0"/>
              <a:t>2016 DMT: Initial input and discussion</a:t>
            </a:r>
          </a:p>
          <a:p>
            <a:r>
              <a:rPr lang="en-US" dirty="0" smtClean="0"/>
              <a:t>2016-17 Workgroup meetings: Database model</a:t>
            </a:r>
            <a:endParaRPr lang="en-US" dirty="0"/>
          </a:p>
          <a:p>
            <a:r>
              <a:rPr lang="en-US" dirty="0" smtClean="0"/>
              <a:t>2017 </a:t>
            </a:r>
            <a:r>
              <a:rPr lang="en-US" dirty="0"/>
              <a:t>DMT: Update on database </a:t>
            </a:r>
            <a:r>
              <a:rPr lang="en-US" dirty="0" smtClean="0"/>
              <a:t>model</a:t>
            </a:r>
          </a:p>
          <a:p>
            <a:r>
              <a:rPr lang="en-US" dirty="0"/>
              <a:t>2017-18 </a:t>
            </a:r>
            <a:r>
              <a:rPr lang="en-US" dirty="0" smtClean="0"/>
              <a:t>Workgroup meetings: Database model &amp; data-sharing protocol</a:t>
            </a:r>
          </a:p>
          <a:p>
            <a:r>
              <a:rPr lang="en-US" dirty="0" smtClean="0">
                <a:solidFill>
                  <a:srgbClr val="000000"/>
                </a:solidFill>
                <a:effectLst/>
              </a:rPr>
              <a:t>2018 DMT: Update on database model</a:t>
            </a:r>
          </a:p>
          <a:p>
            <a:r>
              <a:rPr lang="en-US" dirty="0" smtClean="0">
                <a:solidFill>
                  <a:schemeClr val="tx1"/>
                </a:solidFill>
                <a:effectLst/>
              </a:rPr>
              <a:t>2018-19 Workgroup </a:t>
            </a:r>
            <a:r>
              <a:rPr lang="en-US" dirty="0">
                <a:solidFill>
                  <a:schemeClr val="tx1"/>
                </a:solidFill>
                <a:effectLst/>
              </a:rPr>
              <a:t>meetings: Database model &amp; data-sharing protocol</a:t>
            </a:r>
          </a:p>
          <a:p>
            <a:r>
              <a:rPr lang="en-US" b="1" dirty="0" smtClean="0"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2019 </a:t>
            </a:r>
            <a:r>
              <a:rPr lang="en-US" b="1" dirty="0"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DMT: Update on </a:t>
            </a:r>
            <a:r>
              <a:rPr lang="en-US" b="1" dirty="0" smtClean="0"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project</a:t>
            </a:r>
          </a:p>
          <a:p>
            <a:r>
              <a:rPr lang="en-US" dirty="0" smtClean="0"/>
              <a:t>2019 Code and models will be posted to EPA’s repositories</a:t>
            </a:r>
            <a:endParaRPr lang="en-US" dirty="0"/>
          </a:p>
        </p:txBody>
      </p:sp>
      <p:sp>
        <p:nvSpPr>
          <p:cNvPr id="11" name="Pentagon 10"/>
          <p:cNvSpPr/>
          <p:nvPr/>
        </p:nvSpPr>
        <p:spPr>
          <a:xfrm rot="5400000">
            <a:off x="458391" y="2638153"/>
            <a:ext cx="815132" cy="42227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 rot="5400000">
            <a:off x="70767" y="3629321"/>
            <a:ext cx="1590380" cy="42227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478608" y="2558609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2016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505792" y="3589813"/>
            <a:ext cx="697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2017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491306" y="5799593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2019</a:t>
            </a:r>
            <a:endParaRPr lang="en-US" dirty="0"/>
          </a:p>
        </p:txBody>
      </p:sp>
      <p:sp>
        <p:nvSpPr>
          <p:cNvPr id="13" name="Chevron 12"/>
          <p:cNvSpPr/>
          <p:nvPr/>
        </p:nvSpPr>
        <p:spPr>
          <a:xfrm rot="5400000">
            <a:off x="144174" y="4769529"/>
            <a:ext cx="1443565" cy="42227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382689" y="4675717"/>
            <a:ext cx="962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2018</a:t>
            </a:r>
            <a:endParaRPr lang="en-US" dirty="0"/>
          </a:p>
        </p:txBody>
      </p:sp>
      <p:sp>
        <p:nvSpPr>
          <p:cNvPr id="21" name="AutoShape 2" descr="http://calendardate.co.uk/images/calendar%20clip%20art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5757151" y="642753"/>
            <a:ext cx="1748581" cy="1476743"/>
            <a:chOff x="5757151" y="642753"/>
            <a:chExt cx="1748581" cy="1476743"/>
          </a:xfrm>
        </p:grpSpPr>
        <p:sp>
          <p:nvSpPr>
            <p:cNvPr id="23" name="Freeform 22"/>
            <p:cNvSpPr/>
            <p:nvPr/>
          </p:nvSpPr>
          <p:spPr>
            <a:xfrm>
              <a:off x="5937250" y="1032827"/>
              <a:ext cx="1009650" cy="781050"/>
            </a:xfrm>
            <a:custGeom>
              <a:avLst/>
              <a:gdLst>
                <a:gd name="connsiteX0" fmla="*/ 371475 w 1009650"/>
                <a:gd name="connsiteY0" fmla="*/ 0 h 781050"/>
                <a:gd name="connsiteX1" fmla="*/ 266700 w 1009650"/>
                <a:gd name="connsiteY1" fmla="*/ 219075 h 781050"/>
                <a:gd name="connsiteX2" fmla="*/ 95250 w 1009650"/>
                <a:gd name="connsiteY2" fmla="*/ 476250 h 781050"/>
                <a:gd name="connsiteX3" fmla="*/ 0 w 1009650"/>
                <a:gd name="connsiteY3" fmla="*/ 561975 h 781050"/>
                <a:gd name="connsiteX4" fmla="*/ 762000 w 1009650"/>
                <a:gd name="connsiteY4" fmla="*/ 781050 h 781050"/>
                <a:gd name="connsiteX5" fmla="*/ 904875 w 1009650"/>
                <a:gd name="connsiteY5" fmla="*/ 504825 h 781050"/>
                <a:gd name="connsiteX6" fmla="*/ 981075 w 1009650"/>
                <a:gd name="connsiteY6" fmla="*/ 285750 h 781050"/>
                <a:gd name="connsiteX7" fmla="*/ 1009650 w 1009650"/>
                <a:gd name="connsiteY7" fmla="*/ 66675 h 781050"/>
                <a:gd name="connsiteX8" fmla="*/ 476250 w 1009650"/>
                <a:gd name="connsiteY8" fmla="*/ 38100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9650" h="781050">
                  <a:moveTo>
                    <a:pt x="371475" y="0"/>
                  </a:moveTo>
                  <a:lnTo>
                    <a:pt x="266700" y="219075"/>
                  </a:lnTo>
                  <a:lnTo>
                    <a:pt x="95250" y="476250"/>
                  </a:lnTo>
                  <a:lnTo>
                    <a:pt x="0" y="561975"/>
                  </a:lnTo>
                  <a:lnTo>
                    <a:pt x="762000" y="781050"/>
                  </a:lnTo>
                  <a:lnTo>
                    <a:pt x="904875" y="504825"/>
                  </a:lnTo>
                  <a:lnTo>
                    <a:pt x="981075" y="285750"/>
                  </a:lnTo>
                  <a:lnTo>
                    <a:pt x="1009650" y="66675"/>
                  </a:lnTo>
                  <a:lnTo>
                    <a:pt x="476250" y="38100"/>
                  </a:lnTo>
                </a:path>
              </a:pathLst>
            </a:cu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57151" y="642753"/>
              <a:ext cx="1748581" cy="1476743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1048574" y="1313015"/>
            <a:ext cx="45299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  <a:latin typeface="Bradley Hand ITC" panose="03070402050302030203" pitchFamily="66" charset="0"/>
              </a:rPr>
              <a:t>Many heads are better than one</a:t>
            </a:r>
            <a:endParaRPr lang="en-US" sz="2200" b="1" dirty="0">
              <a:solidFill>
                <a:schemeClr val="bg1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3871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Collaboration after September?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84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420865" y="5525814"/>
            <a:ext cx="8423590" cy="8873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utoShape 2" descr="puzzl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puzzle.jpg"/>
          <p:cNvSpPr>
            <a:spLocks noChangeAspect="1" noChangeArrowheads="1"/>
          </p:cNvSpPr>
          <p:nvPr/>
        </p:nvSpPr>
        <p:spPr bwMode="auto">
          <a:xfrm>
            <a:off x="42086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3771039" y="1600032"/>
            <a:ext cx="4863621" cy="3494986"/>
            <a:chOff x="3771039" y="1600032"/>
            <a:chExt cx="4863621" cy="3494986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910"/>
            <a:stretch/>
          </p:blipFill>
          <p:spPr>
            <a:xfrm>
              <a:off x="5409615" y="4064558"/>
              <a:ext cx="1041158" cy="103046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1579">
                          <a14:backgroundMark x1="17143" y1="9015" x2="17143" y2="9015"/>
                          <a14:backgroundMark x1="8120" y1="86583" x2="8120" y2="86583"/>
                          <a14:backgroundMark x1="40902" y1="93711" x2="40902" y2="93711"/>
                          <a14:backgroundMark x1="4511" y1="77358" x2="4511" y2="77358"/>
                          <a14:backgroundMark x1="36391" y1="88679" x2="36391" y2="8867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409615" y="3207576"/>
              <a:ext cx="1551366" cy="108214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4">
                  <a:lumMod val="20000"/>
                  <a:lumOff val="8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1579">
                          <a14:backgroundMark x1="17143" y1="9015" x2="17143" y2="9015"/>
                          <a14:backgroundMark x1="8120" y1="86583" x2="8120" y2="86583"/>
                          <a14:backgroundMark x1="40902" y1="93711" x2="40902" y2="93711"/>
                          <a14:backgroundMark x1="4511" y1="77358" x2="4511" y2="77358"/>
                          <a14:backgroundMark x1="36391" y1="88679" x2="36391" y2="8867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015656" y="4031798"/>
              <a:ext cx="1520406" cy="10605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1579">
                          <a14:backgroundMark x1="17143" y1="9015" x2="17143" y2="9015"/>
                          <a14:backgroundMark x1="8120" y1="86583" x2="8120" y2="86583"/>
                          <a14:backgroundMark x1="40902" y1="93711" x2="40902" y2="93711"/>
                          <a14:backgroundMark x1="4511" y1="77358" x2="4511" y2="77358"/>
                          <a14:backgroundMark x1="36391" y1="88679" x2="36391" y2="8867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035663" y="3203691"/>
              <a:ext cx="1551366" cy="108214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1579">
                          <a14:backgroundMark x1="17143" y1="9015" x2="17143" y2="9015"/>
                          <a14:backgroundMark x1="8120" y1="86583" x2="8120" y2="86583"/>
                          <a14:backgroundMark x1="40902" y1="93711" x2="40902" y2="93711"/>
                          <a14:backgroundMark x1="4511" y1="77358" x2="4511" y2="77358"/>
                          <a14:backgroundMark x1="36391" y1="88679" x2="36391" y2="8867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08273" y="4031798"/>
              <a:ext cx="1520406" cy="10605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bg2">
                  <a:lumMod val="9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1579">
                          <a14:backgroundMark x1="17143" y1="9015" x2="17143" y2="9015"/>
                          <a14:backgroundMark x1="8120" y1="86583" x2="8120" y2="86583"/>
                          <a14:backgroundMark x1="40902" y1="93711" x2="40902" y2="93711"/>
                          <a14:backgroundMark x1="4511" y1="77358" x2="4511" y2="77358"/>
                          <a14:backgroundMark x1="36391" y1="88679" x2="36391" y2="8867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21566" y="3203691"/>
              <a:ext cx="1551366" cy="108214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2">
                  <a:lumMod val="20000"/>
                  <a:lumOff val="8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1579">
                          <a14:backgroundMark x1="17143" y1="9015" x2="17143" y2="9015"/>
                          <a14:backgroundMark x1="8120" y1="86583" x2="8120" y2="86583"/>
                          <a14:backgroundMark x1="40902" y1="93711" x2="40902" y2="93711"/>
                          <a14:backgroundMark x1="4511" y1="77358" x2="4511" y2="77358"/>
                          <a14:backgroundMark x1="36391" y1="88679" x2="36391" y2="8867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84043" y="4031798"/>
              <a:ext cx="1520406" cy="10605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1579">
                          <a14:backgroundMark x1="17143" y1="9015" x2="17143" y2="9015"/>
                          <a14:backgroundMark x1="8120" y1="86583" x2="8120" y2="86583"/>
                          <a14:backgroundMark x1="40902" y1="93711" x2="40902" y2="93711"/>
                          <a14:backgroundMark x1="4511" y1="77358" x2="4511" y2="77358"/>
                          <a14:backgroundMark x1="36391" y1="88679" x2="36391" y2="88679"/>
                        </a14:backgroundRemoval>
                      </a14:imgEffect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00039" y="3213316"/>
              <a:ext cx="1551366" cy="108214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1579">
                          <a14:backgroundMark x1="17143" y1="9015" x2="17143" y2="9015"/>
                          <a14:backgroundMark x1="8120" y1="86583" x2="8120" y2="86583"/>
                          <a14:backgroundMark x1="40902" y1="93711" x2="40902" y2="93711"/>
                          <a14:backgroundMark x1="4511" y1="77358" x2="4511" y2="77358"/>
                          <a14:backgroundMark x1="36391" y1="88679" x2="36391" y2="8867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71039" y="4031798"/>
              <a:ext cx="1520406" cy="10605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6">
                  <a:lumMod val="20000"/>
                  <a:lumOff val="80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1579">
                          <a14:backgroundMark x1="17143" y1="9015" x2="17143" y2="9015"/>
                          <a14:backgroundMark x1="8120" y1="86583" x2="8120" y2="86583"/>
                          <a14:backgroundMark x1="40902" y1="93711" x2="40902" y2="93711"/>
                          <a14:backgroundMark x1="4511" y1="77358" x2="4511" y2="77358"/>
                          <a14:backgroundMark x1="36391" y1="88679" x2="36391" y2="8867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91046" y="3203691"/>
              <a:ext cx="1551366" cy="108214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1579">
                          <a14:backgroundMark x1="17143" y1="9015" x2="17143" y2="9015"/>
                          <a14:backgroundMark x1="8120" y1="86583" x2="8120" y2="86583"/>
                          <a14:backgroundMark x1="40902" y1="93711" x2="40902" y2="93711"/>
                          <a14:backgroundMark x1="4511" y1="77358" x2="4511" y2="77358"/>
                          <a14:backgroundMark x1="36391" y1="88679" x2="36391" y2="88679"/>
                        </a14:backgroundRemoval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070518" y="2414629"/>
              <a:ext cx="1520406" cy="10605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1579">
                          <a14:backgroundMark x1="17143" y1="9015" x2="17143" y2="9015"/>
                          <a14:backgroundMark x1="8120" y1="86583" x2="8120" y2="86583"/>
                          <a14:backgroundMark x1="40902" y1="93711" x2="40902" y2="93711"/>
                          <a14:backgroundMark x1="4511" y1="77358" x2="4511" y2="77358"/>
                          <a14:backgroundMark x1="36391" y1="88679" x2="36391" y2="88679"/>
                        </a14:backgroundRemoval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083294" y="1600032"/>
              <a:ext cx="1551366" cy="108214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1579">
                          <a14:backgroundMark x1="17143" y1="9015" x2="17143" y2="9015"/>
                          <a14:backgroundMark x1="8120" y1="86583" x2="8120" y2="86583"/>
                          <a14:backgroundMark x1="40902" y1="93711" x2="40902" y2="93711"/>
                          <a14:backgroundMark x1="4511" y1="77358" x2="4511" y2="77358"/>
                          <a14:backgroundMark x1="36391" y1="88679" x2="36391" y2="88679"/>
                        </a14:backgroundRemoval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61524" y="2414629"/>
              <a:ext cx="1520406" cy="10605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1579">
                          <a14:backgroundMark x1="17143" y1="9015" x2="17143" y2="9015"/>
                          <a14:backgroundMark x1="8120" y1="86583" x2="8120" y2="86583"/>
                          <a14:backgroundMark x1="40902" y1="93711" x2="40902" y2="93711"/>
                          <a14:backgroundMark x1="4511" y1="77358" x2="4511" y2="77358"/>
                          <a14:backgroundMark x1="36391" y1="88679" x2="36391" y2="88679"/>
                        </a14:backgroundRemoval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72423" y="1605772"/>
              <a:ext cx="1551366" cy="108214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sp>
          <p:nvSpPr>
            <p:cNvPr id="25" name="Freeform 24"/>
            <p:cNvSpPr/>
            <p:nvPr/>
          </p:nvSpPr>
          <p:spPr>
            <a:xfrm>
              <a:off x="5572300" y="4920459"/>
              <a:ext cx="821686" cy="171892"/>
            </a:xfrm>
            <a:custGeom>
              <a:avLst/>
              <a:gdLst>
                <a:gd name="connsiteX0" fmla="*/ 0 w 1152469"/>
                <a:gd name="connsiteY0" fmla="*/ 243763 h 255459"/>
                <a:gd name="connsiteX1" fmla="*/ 459906 w 1152469"/>
                <a:gd name="connsiteY1" fmla="*/ 243763 h 255459"/>
                <a:gd name="connsiteX2" fmla="*/ 465316 w 1152469"/>
                <a:gd name="connsiteY2" fmla="*/ 205889 h 255459"/>
                <a:gd name="connsiteX3" fmla="*/ 459906 w 1152469"/>
                <a:gd name="connsiteY3" fmla="*/ 103086 h 255459"/>
                <a:gd name="connsiteX4" fmla="*/ 443674 w 1152469"/>
                <a:gd name="connsiteY4" fmla="*/ 65212 h 255459"/>
                <a:gd name="connsiteX5" fmla="*/ 465316 w 1152469"/>
                <a:gd name="connsiteY5" fmla="*/ 43569 h 255459"/>
                <a:gd name="connsiteX6" fmla="*/ 589761 w 1152469"/>
                <a:gd name="connsiteY6" fmla="*/ 284 h 255459"/>
                <a:gd name="connsiteX7" fmla="*/ 697974 w 1152469"/>
                <a:gd name="connsiteY7" fmla="*/ 27337 h 255459"/>
                <a:gd name="connsiteX8" fmla="*/ 757491 w 1152469"/>
                <a:gd name="connsiteY8" fmla="*/ 76033 h 255459"/>
                <a:gd name="connsiteX9" fmla="*/ 752081 w 1152469"/>
                <a:gd name="connsiteY9" fmla="*/ 130139 h 255459"/>
                <a:gd name="connsiteX10" fmla="*/ 714206 w 1152469"/>
                <a:gd name="connsiteY10" fmla="*/ 195067 h 255459"/>
                <a:gd name="connsiteX11" fmla="*/ 703385 w 1152469"/>
                <a:gd name="connsiteY11" fmla="*/ 222121 h 255459"/>
                <a:gd name="connsiteX12" fmla="*/ 730438 w 1152469"/>
                <a:gd name="connsiteY12" fmla="*/ 232942 h 255459"/>
                <a:gd name="connsiteX13" fmla="*/ 752081 w 1152469"/>
                <a:gd name="connsiteY13" fmla="*/ 254584 h 255459"/>
                <a:gd name="connsiteX14" fmla="*/ 1152469 w 1152469"/>
                <a:gd name="connsiteY14" fmla="*/ 249174 h 255459"/>
                <a:gd name="connsiteX0" fmla="*/ 0 w 1152469"/>
                <a:gd name="connsiteY0" fmla="*/ 243763 h 255459"/>
                <a:gd name="connsiteX1" fmla="*/ 459906 w 1152469"/>
                <a:gd name="connsiteY1" fmla="*/ 243763 h 255459"/>
                <a:gd name="connsiteX2" fmla="*/ 465316 w 1152469"/>
                <a:gd name="connsiteY2" fmla="*/ 205889 h 255459"/>
                <a:gd name="connsiteX3" fmla="*/ 449554 w 1152469"/>
                <a:gd name="connsiteY3" fmla="*/ 130691 h 255459"/>
                <a:gd name="connsiteX4" fmla="*/ 443674 w 1152469"/>
                <a:gd name="connsiteY4" fmla="*/ 65212 h 255459"/>
                <a:gd name="connsiteX5" fmla="*/ 465316 w 1152469"/>
                <a:gd name="connsiteY5" fmla="*/ 43569 h 255459"/>
                <a:gd name="connsiteX6" fmla="*/ 589761 w 1152469"/>
                <a:gd name="connsiteY6" fmla="*/ 284 h 255459"/>
                <a:gd name="connsiteX7" fmla="*/ 697974 w 1152469"/>
                <a:gd name="connsiteY7" fmla="*/ 27337 h 255459"/>
                <a:gd name="connsiteX8" fmla="*/ 757491 w 1152469"/>
                <a:gd name="connsiteY8" fmla="*/ 76033 h 255459"/>
                <a:gd name="connsiteX9" fmla="*/ 752081 w 1152469"/>
                <a:gd name="connsiteY9" fmla="*/ 130139 h 255459"/>
                <a:gd name="connsiteX10" fmla="*/ 714206 w 1152469"/>
                <a:gd name="connsiteY10" fmla="*/ 195067 h 255459"/>
                <a:gd name="connsiteX11" fmla="*/ 703385 w 1152469"/>
                <a:gd name="connsiteY11" fmla="*/ 222121 h 255459"/>
                <a:gd name="connsiteX12" fmla="*/ 730438 w 1152469"/>
                <a:gd name="connsiteY12" fmla="*/ 232942 h 255459"/>
                <a:gd name="connsiteX13" fmla="*/ 752081 w 1152469"/>
                <a:gd name="connsiteY13" fmla="*/ 254584 h 255459"/>
                <a:gd name="connsiteX14" fmla="*/ 1152469 w 1152469"/>
                <a:gd name="connsiteY14" fmla="*/ 249174 h 255459"/>
                <a:gd name="connsiteX0" fmla="*/ 0 w 1152469"/>
                <a:gd name="connsiteY0" fmla="*/ 243763 h 255459"/>
                <a:gd name="connsiteX1" fmla="*/ 459906 w 1152469"/>
                <a:gd name="connsiteY1" fmla="*/ 243763 h 255459"/>
                <a:gd name="connsiteX2" fmla="*/ 465316 w 1152469"/>
                <a:gd name="connsiteY2" fmla="*/ 205889 h 255459"/>
                <a:gd name="connsiteX3" fmla="*/ 449554 w 1152469"/>
                <a:gd name="connsiteY3" fmla="*/ 130691 h 255459"/>
                <a:gd name="connsiteX4" fmla="*/ 443674 w 1152469"/>
                <a:gd name="connsiteY4" fmla="*/ 65212 h 255459"/>
                <a:gd name="connsiteX5" fmla="*/ 465316 w 1152469"/>
                <a:gd name="connsiteY5" fmla="*/ 43569 h 255459"/>
                <a:gd name="connsiteX6" fmla="*/ 589761 w 1152469"/>
                <a:gd name="connsiteY6" fmla="*/ 284 h 255459"/>
                <a:gd name="connsiteX7" fmla="*/ 697974 w 1152469"/>
                <a:gd name="connsiteY7" fmla="*/ 27337 h 255459"/>
                <a:gd name="connsiteX8" fmla="*/ 757491 w 1152469"/>
                <a:gd name="connsiteY8" fmla="*/ 76033 h 255459"/>
                <a:gd name="connsiteX9" fmla="*/ 752081 w 1152469"/>
                <a:gd name="connsiteY9" fmla="*/ 130139 h 255459"/>
                <a:gd name="connsiteX10" fmla="*/ 714206 w 1152469"/>
                <a:gd name="connsiteY10" fmla="*/ 195067 h 255459"/>
                <a:gd name="connsiteX11" fmla="*/ 703385 w 1152469"/>
                <a:gd name="connsiteY11" fmla="*/ 222121 h 255459"/>
                <a:gd name="connsiteX12" fmla="*/ 730438 w 1152469"/>
                <a:gd name="connsiteY12" fmla="*/ 232942 h 255459"/>
                <a:gd name="connsiteX13" fmla="*/ 752081 w 1152469"/>
                <a:gd name="connsiteY13" fmla="*/ 254584 h 255459"/>
                <a:gd name="connsiteX14" fmla="*/ 1152469 w 1152469"/>
                <a:gd name="connsiteY14" fmla="*/ 249174 h 255459"/>
                <a:gd name="connsiteX0" fmla="*/ 0 w 1152469"/>
                <a:gd name="connsiteY0" fmla="*/ 243763 h 255229"/>
                <a:gd name="connsiteX1" fmla="*/ 459906 w 1152469"/>
                <a:gd name="connsiteY1" fmla="*/ 243763 h 255229"/>
                <a:gd name="connsiteX2" fmla="*/ 465316 w 1152469"/>
                <a:gd name="connsiteY2" fmla="*/ 205889 h 255229"/>
                <a:gd name="connsiteX3" fmla="*/ 449554 w 1152469"/>
                <a:gd name="connsiteY3" fmla="*/ 130691 h 255229"/>
                <a:gd name="connsiteX4" fmla="*/ 443674 w 1152469"/>
                <a:gd name="connsiteY4" fmla="*/ 65212 h 255229"/>
                <a:gd name="connsiteX5" fmla="*/ 465316 w 1152469"/>
                <a:gd name="connsiteY5" fmla="*/ 43569 h 255229"/>
                <a:gd name="connsiteX6" fmla="*/ 589761 w 1152469"/>
                <a:gd name="connsiteY6" fmla="*/ 284 h 255229"/>
                <a:gd name="connsiteX7" fmla="*/ 697974 w 1152469"/>
                <a:gd name="connsiteY7" fmla="*/ 27337 h 255229"/>
                <a:gd name="connsiteX8" fmla="*/ 757491 w 1152469"/>
                <a:gd name="connsiteY8" fmla="*/ 76033 h 255229"/>
                <a:gd name="connsiteX9" fmla="*/ 752081 w 1152469"/>
                <a:gd name="connsiteY9" fmla="*/ 130139 h 255229"/>
                <a:gd name="connsiteX10" fmla="*/ 714206 w 1152469"/>
                <a:gd name="connsiteY10" fmla="*/ 195067 h 255229"/>
                <a:gd name="connsiteX11" fmla="*/ 703385 w 1152469"/>
                <a:gd name="connsiteY11" fmla="*/ 222121 h 255229"/>
                <a:gd name="connsiteX12" fmla="*/ 709734 w 1152469"/>
                <a:gd name="connsiteY12" fmla="*/ 236392 h 255229"/>
                <a:gd name="connsiteX13" fmla="*/ 752081 w 1152469"/>
                <a:gd name="connsiteY13" fmla="*/ 254584 h 255229"/>
                <a:gd name="connsiteX14" fmla="*/ 1152469 w 1152469"/>
                <a:gd name="connsiteY14" fmla="*/ 249174 h 255229"/>
                <a:gd name="connsiteX0" fmla="*/ 0 w 1152469"/>
                <a:gd name="connsiteY0" fmla="*/ 243511 h 254977"/>
                <a:gd name="connsiteX1" fmla="*/ 459906 w 1152469"/>
                <a:gd name="connsiteY1" fmla="*/ 243511 h 254977"/>
                <a:gd name="connsiteX2" fmla="*/ 465316 w 1152469"/>
                <a:gd name="connsiteY2" fmla="*/ 205637 h 254977"/>
                <a:gd name="connsiteX3" fmla="*/ 449554 w 1152469"/>
                <a:gd name="connsiteY3" fmla="*/ 130439 h 254977"/>
                <a:gd name="connsiteX4" fmla="*/ 443674 w 1152469"/>
                <a:gd name="connsiteY4" fmla="*/ 64960 h 254977"/>
                <a:gd name="connsiteX5" fmla="*/ 506723 w 1152469"/>
                <a:gd name="connsiteY5" fmla="*/ 22613 h 254977"/>
                <a:gd name="connsiteX6" fmla="*/ 589761 w 1152469"/>
                <a:gd name="connsiteY6" fmla="*/ 32 h 254977"/>
                <a:gd name="connsiteX7" fmla="*/ 697974 w 1152469"/>
                <a:gd name="connsiteY7" fmla="*/ 27085 h 254977"/>
                <a:gd name="connsiteX8" fmla="*/ 757491 w 1152469"/>
                <a:gd name="connsiteY8" fmla="*/ 75781 h 254977"/>
                <a:gd name="connsiteX9" fmla="*/ 752081 w 1152469"/>
                <a:gd name="connsiteY9" fmla="*/ 129887 h 254977"/>
                <a:gd name="connsiteX10" fmla="*/ 714206 w 1152469"/>
                <a:gd name="connsiteY10" fmla="*/ 194815 h 254977"/>
                <a:gd name="connsiteX11" fmla="*/ 703385 w 1152469"/>
                <a:gd name="connsiteY11" fmla="*/ 221869 h 254977"/>
                <a:gd name="connsiteX12" fmla="*/ 709734 w 1152469"/>
                <a:gd name="connsiteY12" fmla="*/ 236140 h 254977"/>
                <a:gd name="connsiteX13" fmla="*/ 752081 w 1152469"/>
                <a:gd name="connsiteY13" fmla="*/ 254332 h 254977"/>
                <a:gd name="connsiteX14" fmla="*/ 1152469 w 1152469"/>
                <a:gd name="connsiteY14" fmla="*/ 248922 h 254977"/>
                <a:gd name="connsiteX0" fmla="*/ 0 w 1152469"/>
                <a:gd name="connsiteY0" fmla="*/ 243513 h 254979"/>
                <a:gd name="connsiteX1" fmla="*/ 459906 w 1152469"/>
                <a:gd name="connsiteY1" fmla="*/ 243513 h 254979"/>
                <a:gd name="connsiteX2" fmla="*/ 465316 w 1152469"/>
                <a:gd name="connsiteY2" fmla="*/ 205639 h 254979"/>
                <a:gd name="connsiteX3" fmla="*/ 449554 w 1152469"/>
                <a:gd name="connsiteY3" fmla="*/ 130441 h 254979"/>
                <a:gd name="connsiteX4" fmla="*/ 443674 w 1152469"/>
                <a:gd name="connsiteY4" fmla="*/ 71863 h 254979"/>
                <a:gd name="connsiteX5" fmla="*/ 506723 w 1152469"/>
                <a:gd name="connsiteY5" fmla="*/ 22615 h 254979"/>
                <a:gd name="connsiteX6" fmla="*/ 589761 w 1152469"/>
                <a:gd name="connsiteY6" fmla="*/ 34 h 254979"/>
                <a:gd name="connsiteX7" fmla="*/ 697974 w 1152469"/>
                <a:gd name="connsiteY7" fmla="*/ 27087 h 254979"/>
                <a:gd name="connsiteX8" fmla="*/ 757491 w 1152469"/>
                <a:gd name="connsiteY8" fmla="*/ 75783 h 254979"/>
                <a:gd name="connsiteX9" fmla="*/ 752081 w 1152469"/>
                <a:gd name="connsiteY9" fmla="*/ 129889 h 254979"/>
                <a:gd name="connsiteX10" fmla="*/ 714206 w 1152469"/>
                <a:gd name="connsiteY10" fmla="*/ 194817 h 254979"/>
                <a:gd name="connsiteX11" fmla="*/ 703385 w 1152469"/>
                <a:gd name="connsiteY11" fmla="*/ 221871 h 254979"/>
                <a:gd name="connsiteX12" fmla="*/ 709734 w 1152469"/>
                <a:gd name="connsiteY12" fmla="*/ 236142 h 254979"/>
                <a:gd name="connsiteX13" fmla="*/ 752081 w 1152469"/>
                <a:gd name="connsiteY13" fmla="*/ 254334 h 254979"/>
                <a:gd name="connsiteX14" fmla="*/ 1152469 w 1152469"/>
                <a:gd name="connsiteY14" fmla="*/ 248924 h 254979"/>
                <a:gd name="connsiteX0" fmla="*/ 0 w 1152469"/>
                <a:gd name="connsiteY0" fmla="*/ 243513 h 254979"/>
                <a:gd name="connsiteX1" fmla="*/ 459906 w 1152469"/>
                <a:gd name="connsiteY1" fmla="*/ 243513 h 254979"/>
                <a:gd name="connsiteX2" fmla="*/ 465316 w 1152469"/>
                <a:gd name="connsiteY2" fmla="*/ 195288 h 254979"/>
                <a:gd name="connsiteX3" fmla="*/ 449554 w 1152469"/>
                <a:gd name="connsiteY3" fmla="*/ 130441 h 254979"/>
                <a:gd name="connsiteX4" fmla="*/ 443674 w 1152469"/>
                <a:gd name="connsiteY4" fmla="*/ 71863 h 254979"/>
                <a:gd name="connsiteX5" fmla="*/ 506723 w 1152469"/>
                <a:gd name="connsiteY5" fmla="*/ 22615 h 254979"/>
                <a:gd name="connsiteX6" fmla="*/ 589761 w 1152469"/>
                <a:gd name="connsiteY6" fmla="*/ 34 h 254979"/>
                <a:gd name="connsiteX7" fmla="*/ 697974 w 1152469"/>
                <a:gd name="connsiteY7" fmla="*/ 27087 h 254979"/>
                <a:gd name="connsiteX8" fmla="*/ 757491 w 1152469"/>
                <a:gd name="connsiteY8" fmla="*/ 75783 h 254979"/>
                <a:gd name="connsiteX9" fmla="*/ 752081 w 1152469"/>
                <a:gd name="connsiteY9" fmla="*/ 129889 h 254979"/>
                <a:gd name="connsiteX10" fmla="*/ 714206 w 1152469"/>
                <a:gd name="connsiteY10" fmla="*/ 194817 h 254979"/>
                <a:gd name="connsiteX11" fmla="*/ 703385 w 1152469"/>
                <a:gd name="connsiteY11" fmla="*/ 221871 h 254979"/>
                <a:gd name="connsiteX12" fmla="*/ 709734 w 1152469"/>
                <a:gd name="connsiteY12" fmla="*/ 236142 h 254979"/>
                <a:gd name="connsiteX13" fmla="*/ 752081 w 1152469"/>
                <a:gd name="connsiteY13" fmla="*/ 254334 h 254979"/>
                <a:gd name="connsiteX14" fmla="*/ 1152469 w 1152469"/>
                <a:gd name="connsiteY14" fmla="*/ 248924 h 254979"/>
                <a:gd name="connsiteX0" fmla="*/ 0 w 1152469"/>
                <a:gd name="connsiteY0" fmla="*/ 243513 h 254979"/>
                <a:gd name="connsiteX1" fmla="*/ 428851 w 1152469"/>
                <a:gd name="connsiteY1" fmla="*/ 243513 h 254979"/>
                <a:gd name="connsiteX2" fmla="*/ 465316 w 1152469"/>
                <a:gd name="connsiteY2" fmla="*/ 195288 h 254979"/>
                <a:gd name="connsiteX3" fmla="*/ 449554 w 1152469"/>
                <a:gd name="connsiteY3" fmla="*/ 130441 h 254979"/>
                <a:gd name="connsiteX4" fmla="*/ 443674 w 1152469"/>
                <a:gd name="connsiteY4" fmla="*/ 71863 h 254979"/>
                <a:gd name="connsiteX5" fmla="*/ 506723 w 1152469"/>
                <a:gd name="connsiteY5" fmla="*/ 22615 h 254979"/>
                <a:gd name="connsiteX6" fmla="*/ 589761 w 1152469"/>
                <a:gd name="connsiteY6" fmla="*/ 34 h 254979"/>
                <a:gd name="connsiteX7" fmla="*/ 697974 w 1152469"/>
                <a:gd name="connsiteY7" fmla="*/ 27087 h 254979"/>
                <a:gd name="connsiteX8" fmla="*/ 757491 w 1152469"/>
                <a:gd name="connsiteY8" fmla="*/ 75783 h 254979"/>
                <a:gd name="connsiteX9" fmla="*/ 752081 w 1152469"/>
                <a:gd name="connsiteY9" fmla="*/ 129889 h 254979"/>
                <a:gd name="connsiteX10" fmla="*/ 714206 w 1152469"/>
                <a:gd name="connsiteY10" fmla="*/ 194817 h 254979"/>
                <a:gd name="connsiteX11" fmla="*/ 703385 w 1152469"/>
                <a:gd name="connsiteY11" fmla="*/ 221871 h 254979"/>
                <a:gd name="connsiteX12" fmla="*/ 709734 w 1152469"/>
                <a:gd name="connsiteY12" fmla="*/ 236142 h 254979"/>
                <a:gd name="connsiteX13" fmla="*/ 752081 w 1152469"/>
                <a:gd name="connsiteY13" fmla="*/ 254334 h 254979"/>
                <a:gd name="connsiteX14" fmla="*/ 1152469 w 1152469"/>
                <a:gd name="connsiteY14" fmla="*/ 248924 h 254979"/>
                <a:gd name="connsiteX0" fmla="*/ 0 w 1152469"/>
                <a:gd name="connsiteY0" fmla="*/ 243513 h 254979"/>
                <a:gd name="connsiteX1" fmla="*/ 442653 w 1152469"/>
                <a:gd name="connsiteY1" fmla="*/ 246964 h 254979"/>
                <a:gd name="connsiteX2" fmla="*/ 465316 w 1152469"/>
                <a:gd name="connsiteY2" fmla="*/ 195288 h 254979"/>
                <a:gd name="connsiteX3" fmla="*/ 449554 w 1152469"/>
                <a:gd name="connsiteY3" fmla="*/ 130441 h 254979"/>
                <a:gd name="connsiteX4" fmla="*/ 443674 w 1152469"/>
                <a:gd name="connsiteY4" fmla="*/ 71863 h 254979"/>
                <a:gd name="connsiteX5" fmla="*/ 506723 w 1152469"/>
                <a:gd name="connsiteY5" fmla="*/ 22615 h 254979"/>
                <a:gd name="connsiteX6" fmla="*/ 589761 w 1152469"/>
                <a:gd name="connsiteY6" fmla="*/ 34 h 254979"/>
                <a:gd name="connsiteX7" fmla="*/ 697974 w 1152469"/>
                <a:gd name="connsiteY7" fmla="*/ 27087 h 254979"/>
                <a:gd name="connsiteX8" fmla="*/ 757491 w 1152469"/>
                <a:gd name="connsiteY8" fmla="*/ 75783 h 254979"/>
                <a:gd name="connsiteX9" fmla="*/ 752081 w 1152469"/>
                <a:gd name="connsiteY9" fmla="*/ 129889 h 254979"/>
                <a:gd name="connsiteX10" fmla="*/ 714206 w 1152469"/>
                <a:gd name="connsiteY10" fmla="*/ 194817 h 254979"/>
                <a:gd name="connsiteX11" fmla="*/ 703385 w 1152469"/>
                <a:gd name="connsiteY11" fmla="*/ 221871 h 254979"/>
                <a:gd name="connsiteX12" fmla="*/ 709734 w 1152469"/>
                <a:gd name="connsiteY12" fmla="*/ 236142 h 254979"/>
                <a:gd name="connsiteX13" fmla="*/ 752081 w 1152469"/>
                <a:gd name="connsiteY13" fmla="*/ 254334 h 254979"/>
                <a:gd name="connsiteX14" fmla="*/ 1152469 w 1152469"/>
                <a:gd name="connsiteY14" fmla="*/ 248924 h 254979"/>
                <a:gd name="connsiteX0" fmla="*/ 0 w 1152469"/>
                <a:gd name="connsiteY0" fmla="*/ 243513 h 254979"/>
                <a:gd name="connsiteX1" fmla="*/ 442653 w 1152469"/>
                <a:gd name="connsiteY1" fmla="*/ 246964 h 254979"/>
                <a:gd name="connsiteX2" fmla="*/ 465316 w 1152469"/>
                <a:gd name="connsiteY2" fmla="*/ 195288 h 254979"/>
                <a:gd name="connsiteX3" fmla="*/ 449554 w 1152469"/>
                <a:gd name="connsiteY3" fmla="*/ 130441 h 254979"/>
                <a:gd name="connsiteX4" fmla="*/ 443674 w 1152469"/>
                <a:gd name="connsiteY4" fmla="*/ 71863 h 254979"/>
                <a:gd name="connsiteX5" fmla="*/ 506723 w 1152469"/>
                <a:gd name="connsiteY5" fmla="*/ 22615 h 254979"/>
                <a:gd name="connsiteX6" fmla="*/ 589761 w 1152469"/>
                <a:gd name="connsiteY6" fmla="*/ 34 h 254979"/>
                <a:gd name="connsiteX7" fmla="*/ 697974 w 1152469"/>
                <a:gd name="connsiteY7" fmla="*/ 27087 h 254979"/>
                <a:gd name="connsiteX8" fmla="*/ 757491 w 1152469"/>
                <a:gd name="connsiteY8" fmla="*/ 75783 h 254979"/>
                <a:gd name="connsiteX9" fmla="*/ 752081 w 1152469"/>
                <a:gd name="connsiteY9" fmla="*/ 129889 h 254979"/>
                <a:gd name="connsiteX10" fmla="*/ 714206 w 1152469"/>
                <a:gd name="connsiteY10" fmla="*/ 194817 h 254979"/>
                <a:gd name="connsiteX11" fmla="*/ 703385 w 1152469"/>
                <a:gd name="connsiteY11" fmla="*/ 221871 h 254979"/>
                <a:gd name="connsiteX12" fmla="*/ 709734 w 1152469"/>
                <a:gd name="connsiteY12" fmla="*/ 236142 h 254979"/>
                <a:gd name="connsiteX13" fmla="*/ 752081 w 1152469"/>
                <a:gd name="connsiteY13" fmla="*/ 254334 h 254979"/>
                <a:gd name="connsiteX14" fmla="*/ 1152469 w 1152469"/>
                <a:gd name="connsiteY14" fmla="*/ 248924 h 254979"/>
                <a:gd name="connsiteX0" fmla="*/ 0 w 1152469"/>
                <a:gd name="connsiteY0" fmla="*/ 243513 h 254979"/>
                <a:gd name="connsiteX1" fmla="*/ 442653 w 1152469"/>
                <a:gd name="connsiteY1" fmla="*/ 246964 h 254979"/>
                <a:gd name="connsiteX2" fmla="*/ 465316 w 1152469"/>
                <a:gd name="connsiteY2" fmla="*/ 195288 h 254979"/>
                <a:gd name="connsiteX3" fmla="*/ 449554 w 1152469"/>
                <a:gd name="connsiteY3" fmla="*/ 130441 h 254979"/>
                <a:gd name="connsiteX4" fmla="*/ 443674 w 1152469"/>
                <a:gd name="connsiteY4" fmla="*/ 71863 h 254979"/>
                <a:gd name="connsiteX5" fmla="*/ 506723 w 1152469"/>
                <a:gd name="connsiteY5" fmla="*/ 22615 h 254979"/>
                <a:gd name="connsiteX6" fmla="*/ 589761 w 1152469"/>
                <a:gd name="connsiteY6" fmla="*/ 34 h 254979"/>
                <a:gd name="connsiteX7" fmla="*/ 697974 w 1152469"/>
                <a:gd name="connsiteY7" fmla="*/ 27087 h 254979"/>
                <a:gd name="connsiteX8" fmla="*/ 750590 w 1152469"/>
                <a:gd name="connsiteY8" fmla="*/ 75783 h 254979"/>
                <a:gd name="connsiteX9" fmla="*/ 752081 w 1152469"/>
                <a:gd name="connsiteY9" fmla="*/ 129889 h 254979"/>
                <a:gd name="connsiteX10" fmla="*/ 714206 w 1152469"/>
                <a:gd name="connsiteY10" fmla="*/ 194817 h 254979"/>
                <a:gd name="connsiteX11" fmla="*/ 703385 w 1152469"/>
                <a:gd name="connsiteY11" fmla="*/ 221871 h 254979"/>
                <a:gd name="connsiteX12" fmla="*/ 709734 w 1152469"/>
                <a:gd name="connsiteY12" fmla="*/ 236142 h 254979"/>
                <a:gd name="connsiteX13" fmla="*/ 752081 w 1152469"/>
                <a:gd name="connsiteY13" fmla="*/ 254334 h 254979"/>
                <a:gd name="connsiteX14" fmla="*/ 1152469 w 1152469"/>
                <a:gd name="connsiteY14" fmla="*/ 248924 h 254979"/>
                <a:gd name="connsiteX0" fmla="*/ 0 w 1152469"/>
                <a:gd name="connsiteY0" fmla="*/ 243513 h 254979"/>
                <a:gd name="connsiteX1" fmla="*/ 442653 w 1152469"/>
                <a:gd name="connsiteY1" fmla="*/ 246964 h 254979"/>
                <a:gd name="connsiteX2" fmla="*/ 465316 w 1152469"/>
                <a:gd name="connsiteY2" fmla="*/ 195288 h 254979"/>
                <a:gd name="connsiteX3" fmla="*/ 449554 w 1152469"/>
                <a:gd name="connsiteY3" fmla="*/ 130441 h 254979"/>
                <a:gd name="connsiteX4" fmla="*/ 443674 w 1152469"/>
                <a:gd name="connsiteY4" fmla="*/ 71863 h 254979"/>
                <a:gd name="connsiteX5" fmla="*/ 506723 w 1152469"/>
                <a:gd name="connsiteY5" fmla="*/ 22615 h 254979"/>
                <a:gd name="connsiteX6" fmla="*/ 589761 w 1152469"/>
                <a:gd name="connsiteY6" fmla="*/ 34 h 254979"/>
                <a:gd name="connsiteX7" fmla="*/ 697974 w 1152469"/>
                <a:gd name="connsiteY7" fmla="*/ 27087 h 254979"/>
                <a:gd name="connsiteX8" fmla="*/ 750590 w 1152469"/>
                <a:gd name="connsiteY8" fmla="*/ 75783 h 254979"/>
                <a:gd name="connsiteX9" fmla="*/ 745180 w 1152469"/>
                <a:gd name="connsiteY9" fmla="*/ 129889 h 254979"/>
                <a:gd name="connsiteX10" fmla="*/ 714206 w 1152469"/>
                <a:gd name="connsiteY10" fmla="*/ 194817 h 254979"/>
                <a:gd name="connsiteX11" fmla="*/ 703385 w 1152469"/>
                <a:gd name="connsiteY11" fmla="*/ 221871 h 254979"/>
                <a:gd name="connsiteX12" fmla="*/ 709734 w 1152469"/>
                <a:gd name="connsiteY12" fmla="*/ 236142 h 254979"/>
                <a:gd name="connsiteX13" fmla="*/ 752081 w 1152469"/>
                <a:gd name="connsiteY13" fmla="*/ 254334 h 254979"/>
                <a:gd name="connsiteX14" fmla="*/ 1152469 w 1152469"/>
                <a:gd name="connsiteY14" fmla="*/ 248924 h 254979"/>
                <a:gd name="connsiteX0" fmla="*/ 0 w 1152469"/>
                <a:gd name="connsiteY0" fmla="*/ 243513 h 254979"/>
                <a:gd name="connsiteX1" fmla="*/ 442653 w 1152469"/>
                <a:gd name="connsiteY1" fmla="*/ 246964 h 254979"/>
                <a:gd name="connsiteX2" fmla="*/ 465316 w 1152469"/>
                <a:gd name="connsiteY2" fmla="*/ 195288 h 254979"/>
                <a:gd name="connsiteX3" fmla="*/ 449554 w 1152469"/>
                <a:gd name="connsiteY3" fmla="*/ 130441 h 254979"/>
                <a:gd name="connsiteX4" fmla="*/ 443674 w 1152469"/>
                <a:gd name="connsiteY4" fmla="*/ 71863 h 254979"/>
                <a:gd name="connsiteX5" fmla="*/ 506723 w 1152469"/>
                <a:gd name="connsiteY5" fmla="*/ 22615 h 254979"/>
                <a:gd name="connsiteX6" fmla="*/ 589761 w 1152469"/>
                <a:gd name="connsiteY6" fmla="*/ 34 h 254979"/>
                <a:gd name="connsiteX7" fmla="*/ 697974 w 1152469"/>
                <a:gd name="connsiteY7" fmla="*/ 27087 h 254979"/>
                <a:gd name="connsiteX8" fmla="*/ 750590 w 1152469"/>
                <a:gd name="connsiteY8" fmla="*/ 75783 h 254979"/>
                <a:gd name="connsiteX9" fmla="*/ 745180 w 1152469"/>
                <a:gd name="connsiteY9" fmla="*/ 129889 h 254979"/>
                <a:gd name="connsiteX10" fmla="*/ 703855 w 1152469"/>
                <a:gd name="connsiteY10" fmla="*/ 194817 h 254979"/>
                <a:gd name="connsiteX11" fmla="*/ 703385 w 1152469"/>
                <a:gd name="connsiteY11" fmla="*/ 221871 h 254979"/>
                <a:gd name="connsiteX12" fmla="*/ 709734 w 1152469"/>
                <a:gd name="connsiteY12" fmla="*/ 236142 h 254979"/>
                <a:gd name="connsiteX13" fmla="*/ 752081 w 1152469"/>
                <a:gd name="connsiteY13" fmla="*/ 254334 h 254979"/>
                <a:gd name="connsiteX14" fmla="*/ 1152469 w 1152469"/>
                <a:gd name="connsiteY14" fmla="*/ 248924 h 254979"/>
                <a:gd name="connsiteX0" fmla="*/ 0 w 1152469"/>
                <a:gd name="connsiteY0" fmla="*/ 243513 h 254979"/>
                <a:gd name="connsiteX1" fmla="*/ 442653 w 1152469"/>
                <a:gd name="connsiteY1" fmla="*/ 246964 h 254979"/>
                <a:gd name="connsiteX2" fmla="*/ 465316 w 1152469"/>
                <a:gd name="connsiteY2" fmla="*/ 195288 h 254979"/>
                <a:gd name="connsiteX3" fmla="*/ 449554 w 1152469"/>
                <a:gd name="connsiteY3" fmla="*/ 130441 h 254979"/>
                <a:gd name="connsiteX4" fmla="*/ 443674 w 1152469"/>
                <a:gd name="connsiteY4" fmla="*/ 71863 h 254979"/>
                <a:gd name="connsiteX5" fmla="*/ 506723 w 1152469"/>
                <a:gd name="connsiteY5" fmla="*/ 22615 h 254979"/>
                <a:gd name="connsiteX6" fmla="*/ 589761 w 1152469"/>
                <a:gd name="connsiteY6" fmla="*/ 34 h 254979"/>
                <a:gd name="connsiteX7" fmla="*/ 697974 w 1152469"/>
                <a:gd name="connsiteY7" fmla="*/ 27087 h 254979"/>
                <a:gd name="connsiteX8" fmla="*/ 750590 w 1152469"/>
                <a:gd name="connsiteY8" fmla="*/ 75783 h 254979"/>
                <a:gd name="connsiteX9" fmla="*/ 745180 w 1152469"/>
                <a:gd name="connsiteY9" fmla="*/ 129889 h 254979"/>
                <a:gd name="connsiteX10" fmla="*/ 703855 w 1152469"/>
                <a:gd name="connsiteY10" fmla="*/ 194817 h 254979"/>
                <a:gd name="connsiteX11" fmla="*/ 696484 w 1152469"/>
                <a:gd name="connsiteY11" fmla="*/ 221871 h 254979"/>
                <a:gd name="connsiteX12" fmla="*/ 709734 w 1152469"/>
                <a:gd name="connsiteY12" fmla="*/ 236142 h 254979"/>
                <a:gd name="connsiteX13" fmla="*/ 752081 w 1152469"/>
                <a:gd name="connsiteY13" fmla="*/ 254334 h 254979"/>
                <a:gd name="connsiteX14" fmla="*/ 1152469 w 1152469"/>
                <a:gd name="connsiteY14" fmla="*/ 248924 h 254979"/>
                <a:gd name="connsiteX0" fmla="*/ 0 w 1152469"/>
                <a:gd name="connsiteY0" fmla="*/ 243513 h 254979"/>
                <a:gd name="connsiteX1" fmla="*/ 442653 w 1152469"/>
                <a:gd name="connsiteY1" fmla="*/ 246964 h 254979"/>
                <a:gd name="connsiteX2" fmla="*/ 465316 w 1152469"/>
                <a:gd name="connsiteY2" fmla="*/ 195288 h 254979"/>
                <a:gd name="connsiteX3" fmla="*/ 449554 w 1152469"/>
                <a:gd name="connsiteY3" fmla="*/ 130441 h 254979"/>
                <a:gd name="connsiteX4" fmla="*/ 443674 w 1152469"/>
                <a:gd name="connsiteY4" fmla="*/ 71863 h 254979"/>
                <a:gd name="connsiteX5" fmla="*/ 506723 w 1152469"/>
                <a:gd name="connsiteY5" fmla="*/ 22615 h 254979"/>
                <a:gd name="connsiteX6" fmla="*/ 589761 w 1152469"/>
                <a:gd name="connsiteY6" fmla="*/ 34 h 254979"/>
                <a:gd name="connsiteX7" fmla="*/ 697974 w 1152469"/>
                <a:gd name="connsiteY7" fmla="*/ 27087 h 254979"/>
                <a:gd name="connsiteX8" fmla="*/ 750590 w 1152469"/>
                <a:gd name="connsiteY8" fmla="*/ 75783 h 254979"/>
                <a:gd name="connsiteX9" fmla="*/ 745180 w 1152469"/>
                <a:gd name="connsiteY9" fmla="*/ 129889 h 254979"/>
                <a:gd name="connsiteX10" fmla="*/ 703855 w 1152469"/>
                <a:gd name="connsiteY10" fmla="*/ 194817 h 254979"/>
                <a:gd name="connsiteX11" fmla="*/ 696484 w 1152469"/>
                <a:gd name="connsiteY11" fmla="*/ 221871 h 254979"/>
                <a:gd name="connsiteX12" fmla="*/ 699383 w 1152469"/>
                <a:gd name="connsiteY12" fmla="*/ 236142 h 254979"/>
                <a:gd name="connsiteX13" fmla="*/ 752081 w 1152469"/>
                <a:gd name="connsiteY13" fmla="*/ 254334 h 254979"/>
                <a:gd name="connsiteX14" fmla="*/ 1152469 w 1152469"/>
                <a:gd name="connsiteY14" fmla="*/ 248924 h 254979"/>
                <a:gd name="connsiteX0" fmla="*/ 0 w 1152469"/>
                <a:gd name="connsiteY0" fmla="*/ 236644 h 248110"/>
                <a:gd name="connsiteX1" fmla="*/ 442653 w 1152469"/>
                <a:gd name="connsiteY1" fmla="*/ 240095 h 248110"/>
                <a:gd name="connsiteX2" fmla="*/ 465316 w 1152469"/>
                <a:gd name="connsiteY2" fmla="*/ 188419 h 248110"/>
                <a:gd name="connsiteX3" fmla="*/ 449554 w 1152469"/>
                <a:gd name="connsiteY3" fmla="*/ 123572 h 248110"/>
                <a:gd name="connsiteX4" fmla="*/ 443674 w 1152469"/>
                <a:gd name="connsiteY4" fmla="*/ 64994 h 248110"/>
                <a:gd name="connsiteX5" fmla="*/ 506723 w 1152469"/>
                <a:gd name="connsiteY5" fmla="*/ 15746 h 248110"/>
                <a:gd name="connsiteX6" fmla="*/ 582860 w 1152469"/>
                <a:gd name="connsiteY6" fmla="*/ 66 h 248110"/>
                <a:gd name="connsiteX7" fmla="*/ 697974 w 1152469"/>
                <a:gd name="connsiteY7" fmla="*/ 20218 h 248110"/>
                <a:gd name="connsiteX8" fmla="*/ 750590 w 1152469"/>
                <a:gd name="connsiteY8" fmla="*/ 68914 h 248110"/>
                <a:gd name="connsiteX9" fmla="*/ 745180 w 1152469"/>
                <a:gd name="connsiteY9" fmla="*/ 123020 h 248110"/>
                <a:gd name="connsiteX10" fmla="*/ 703855 w 1152469"/>
                <a:gd name="connsiteY10" fmla="*/ 187948 h 248110"/>
                <a:gd name="connsiteX11" fmla="*/ 696484 w 1152469"/>
                <a:gd name="connsiteY11" fmla="*/ 215002 h 248110"/>
                <a:gd name="connsiteX12" fmla="*/ 699383 w 1152469"/>
                <a:gd name="connsiteY12" fmla="*/ 229273 h 248110"/>
                <a:gd name="connsiteX13" fmla="*/ 752081 w 1152469"/>
                <a:gd name="connsiteY13" fmla="*/ 247465 h 248110"/>
                <a:gd name="connsiteX14" fmla="*/ 1152469 w 1152469"/>
                <a:gd name="connsiteY14" fmla="*/ 242055 h 248110"/>
                <a:gd name="connsiteX0" fmla="*/ 0 w 1152469"/>
                <a:gd name="connsiteY0" fmla="*/ 236644 h 253890"/>
                <a:gd name="connsiteX1" fmla="*/ 442653 w 1152469"/>
                <a:gd name="connsiteY1" fmla="*/ 240095 h 253890"/>
                <a:gd name="connsiteX2" fmla="*/ 465316 w 1152469"/>
                <a:gd name="connsiteY2" fmla="*/ 188419 h 253890"/>
                <a:gd name="connsiteX3" fmla="*/ 449554 w 1152469"/>
                <a:gd name="connsiteY3" fmla="*/ 123572 h 253890"/>
                <a:gd name="connsiteX4" fmla="*/ 443674 w 1152469"/>
                <a:gd name="connsiteY4" fmla="*/ 64994 h 253890"/>
                <a:gd name="connsiteX5" fmla="*/ 506723 w 1152469"/>
                <a:gd name="connsiteY5" fmla="*/ 15746 h 253890"/>
                <a:gd name="connsiteX6" fmla="*/ 582860 w 1152469"/>
                <a:gd name="connsiteY6" fmla="*/ 66 h 253890"/>
                <a:gd name="connsiteX7" fmla="*/ 697974 w 1152469"/>
                <a:gd name="connsiteY7" fmla="*/ 20218 h 253890"/>
                <a:gd name="connsiteX8" fmla="*/ 750590 w 1152469"/>
                <a:gd name="connsiteY8" fmla="*/ 68914 h 253890"/>
                <a:gd name="connsiteX9" fmla="*/ 745180 w 1152469"/>
                <a:gd name="connsiteY9" fmla="*/ 123020 h 253890"/>
                <a:gd name="connsiteX10" fmla="*/ 703855 w 1152469"/>
                <a:gd name="connsiteY10" fmla="*/ 187948 h 253890"/>
                <a:gd name="connsiteX11" fmla="*/ 696484 w 1152469"/>
                <a:gd name="connsiteY11" fmla="*/ 215002 h 253890"/>
                <a:gd name="connsiteX12" fmla="*/ 699383 w 1152469"/>
                <a:gd name="connsiteY12" fmla="*/ 229273 h 253890"/>
                <a:gd name="connsiteX13" fmla="*/ 752081 w 1152469"/>
                <a:gd name="connsiteY13" fmla="*/ 247465 h 253890"/>
                <a:gd name="connsiteX14" fmla="*/ 1152469 w 1152469"/>
                <a:gd name="connsiteY14" fmla="*/ 252407 h 253890"/>
                <a:gd name="connsiteX0" fmla="*/ 0 w 1152469"/>
                <a:gd name="connsiteY0" fmla="*/ 236644 h 251133"/>
                <a:gd name="connsiteX1" fmla="*/ 442653 w 1152469"/>
                <a:gd name="connsiteY1" fmla="*/ 240095 h 251133"/>
                <a:gd name="connsiteX2" fmla="*/ 465316 w 1152469"/>
                <a:gd name="connsiteY2" fmla="*/ 188419 h 251133"/>
                <a:gd name="connsiteX3" fmla="*/ 449554 w 1152469"/>
                <a:gd name="connsiteY3" fmla="*/ 123572 h 251133"/>
                <a:gd name="connsiteX4" fmla="*/ 443674 w 1152469"/>
                <a:gd name="connsiteY4" fmla="*/ 64994 h 251133"/>
                <a:gd name="connsiteX5" fmla="*/ 506723 w 1152469"/>
                <a:gd name="connsiteY5" fmla="*/ 15746 h 251133"/>
                <a:gd name="connsiteX6" fmla="*/ 582860 w 1152469"/>
                <a:gd name="connsiteY6" fmla="*/ 66 h 251133"/>
                <a:gd name="connsiteX7" fmla="*/ 697974 w 1152469"/>
                <a:gd name="connsiteY7" fmla="*/ 20218 h 251133"/>
                <a:gd name="connsiteX8" fmla="*/ 750590 w 1152469"/>
                <a:gd name="connsiteY8" fmla="*/ 68914 h 251133"/>
                <a:gd name="connsiteX9" fmla="*/ 745180 w 1152469"/>
                <a:gd name="connsiteY9" fmla="*/ 123020 h 251133"/>
                <a:gd name="connsiteX10" fmla="*/ 703855 w 1152469"/>
                <a:gd name="connsiteY10" fmla="*/ 187948 h 251133"/>
                <a:gd name="connsiteX11" fmla="*/ 696484 w 1152469"/>
                <a:gd name="connsiteY11" fmla="*/ 215002 h 251133"/>
                <a:gd name="connsiteX12" fmla="*/ 699383 w 1152469"/>
                <a:gd name="connsiteY12" fmla="*/ 229273 h 251133"/>
                <a:gd name="connsiteX13" fmla="*/ 752081 w 1152469"/>
                <a:gd name="connsiteY13" fmla="*/ 247465 h 251133"/>
                <a:gd name="connsiteX14" fmla="*/ 1152469 w 1152469"/>
                <a:gd name="connsiteY14" fmla="*/ 248957 h 251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2469" h="251133">
                  <a:moveTo>
                    <a:pt x="0" y="236644"/>
                  </a:moveTo>
                  <a:cubicBezTo>
                    <a:pt x="191176" y="239800"/>
                    <a:pt x="385804" y="248132"/>
                    <a:pt x="442653" y="240095"/>
                  </a:cubicBezTo>
                  <a:cubicBezTo>
                    <a:pt x="499502" y="232058"/>
                    <a:pt x="464166" y="207839"/>
                    <a:pt x="465316" y="188419"/>
                  </a:cubicBezTo>
                  <a:cubicBezTo>
                    <a:pt x="466466" y="168999"/>
                    <a:pt x="453161" y="144143"/>
                    <a:pt x="449554" y="123572"/>
                  </a:cubicBezTo>
                  <a:cubicBezTo>
                    <a:pt x="445947" y="103001"/>
                    <a:pt x="434146" y="82965"/>
                    <a:pt x="443674" y="64994"/>
                  </a:cubicBezTo>
                  <a:cubicBezTo>
                    <a:pt x="453202" y="47023"/>
                    <a:pt x="483525" y="26567"/>
                    <a:pt x="506723" y="15746"/>
                  </a:cubicBezTo>
                  <a:cubicBezTo>
                    <a:pt x="529921" y="4925"/>
                    <a:pt x="550985" y="-679"/>
                    <a:pt x="582860" y="66"/>
                  </a:cubicBezTo>
                  <a:cubicBezTo>
                    <a:pt x="614735" y="811"/>
                    <a:pt x="670019" y="8743"/>
                    <a:pt x="697974" y="20218"/>
                  </a:cubicBezTo>
                  <a:cubicBezTo>
                    <a:pt x="725929" y="31693"/>
                    <a:pt x="742722" y="51780"/>
                    <a:pt x="750590" y="68914"/>
                  </a:cubicBezTo>
                  <a:cubicBezTo>
                    <a:pt x="758458" y="86048"/>
                    <a:pt x="752969" y="103181"/>
                    <a:pt x="745180" y="123020"/>
                  </a:cubicBezTo>
                  <a:cubicBezTo>
                    <a:pt x="737391" y="142859"/>
                    <a:pt x="711971" y="172618"/>
                    <a:pt x="703855" y="187948"/>
                  </a:cubicBezTo>
                  <a:cubicBezTo>
                    <a:pt x="695739" y="203278"/>
                    <a:pt x="697229" y="208115"/>
                    <a:pt x="696484" y="215002"/>
                  </a:cubicBezTo>
                  <a:cubicBezTo>
                    <a:pt x="695739" y="221889"/>
                    <a:pt x="690117" y="223863"/>
                    <a:pt x="699383" y="229273"/>
                  </a:cubicBezTo>
                  <a:cubicBezTo>
                    <a:pt x="708649" y="234683"/>
                    <a:pt x="676567" y="244184"/>
                    <a:pt x="752081" y="247465"/>
                  </a:cubicBezTo>
                  <a:cubicBezTo>
                    <a:pt x="827595" y="250746"/>
                    <a:pt x="987444" y="253014"/>
                    <a:pt x="1152469" y="248957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ln w="19050">
                  <a:solidFill>
                    <a:schemeClr val="tx1"/>
                  </a:solidFill>
                </a:ln>
              </a:endParaRPr>
            </a:p>
            <a:p>
              <a:pPr algn="ctr"/>
              <a:endParaRPr lang="en-US" dirty="0">
                <a:ln w="19050">
                  <a:solidFill>
                    <a:schemeClr val="tx1"/>
                  </a:solidFill>
                </a:ln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034937" y="1071875"/>
            <a:ext cx="5358083" cy="2033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3200" dirty="0" smtClean="0">
                <a:solidFill>
                  <a:srgbClr val="FFFF00"/>
                </a:solidFill>
              </a:rPr>
              <a:t>Join the CDEFG discussion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Monthly </a:t>
            </a:r>
            <a:r>
              <a:rPr lang="en-US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telecons</a:t>
            </a:r>
            <a:endParaRPr lang="en-US" sz="12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Project wiki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Presentations at DMT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Contact Jen Athey at 907.451.5028 or jennifer.athey@alaska.gov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078277" y="5633365"/>
            <a:ext cx="47179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hlinkClick r:id="rId9"/>
              </a:rPr>
              <a:t>http://137.229.113.30/jamwiki</a:t>
            </a:r>
            <a:r>
              <a:rPr lang="en-US" sz="2400" b="1" dirty="0" smtClean="0">
                <a:hlinkClick r:id="rId9"/>
              </a:rPr>
              <a:t>/</a:t>
            </a:r>
            <a:endParaRPr lang="en-US" sz="2400" b="1" dirty="0" smtClean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8426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2948"/>
            <a:ext cx="8904301" cy="53823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10805" y="1219200"/>
            <a:ext cx="133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2B6DA9"/>
                </a:solidFill>
              </a:rPr>
              <a:t>IN TESTING</a:t>
            </a:r>
            <a:endParaRPr lang="en-US" b="1" dirty="0">
              <a:solidFill>
                <a:srgbClr val="2B6DA9"/>
              </a:solidFill>
            </a:endParaRPr>
          </a:p>
        </p:txBody>
      </p:sp>
      <p:sp>
        <p:nvSpPr>
          <p:cNvPr id="6" name="Title 8"/>
          <p:cNvSpPr txBox="1">
            <a:spLocks/>
          </p:cNvSpPr>
          <p:nvPr/>
        </p:nvSpPr>
        <p:spPr>
          <a:xfrm>
            <a:off x="827111" y="603588"/>
            <a:ext cx="6423593" cy="70986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rgbClr val="FFFF00"/>
                </a:solidFill>
              </a:rPr>
              <a:t>Field Geology Support System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821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55" y="3027405"/>
            <a:ext cx="6809946" cy="38305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89837" cy="38923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  <p:sp>
        <p:nvSpPr>
          <p:cNvPr id="3" name="TextBox 2"/>
          <p:cNvSpPr txBox="1"/>
          <p:nvPr/>
        </p:nvSpPr>
        <p:spPr>
          <a:xfrm>
            <a:off x="5530789" y="1038688"/>
            <a:ext cx="18341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Blue Box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project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3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9881" y="3138616"/>
            <a:ext cx="224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Tablet field photos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664" y="0"/>
            <a:ext cx="4514335" cy="33857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29664" cy="35079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084" y="3367564"/>
            <a:ext cx="4653915" cy="34904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7564"/>
            <a:ext cx="4629664" cy="347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23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6981568" cy="68773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990" y="3320716"/>
            <a:ext cx="3014010" cy="2260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40513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84" y="0"/>
            <a:ext cx="8237673" cy="67547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444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219200"/>
            <a:ext cx="9144000" cy="563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65" y="1518259"/>
            <a:ext cx="8655631" cy="50815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itle 8"/>
          <p:cNvSpPr txBox="1">
            <a:spLocks/>
          </p:cNvSpPr>
          <p:nvPr/>
        </p:nvSpPr>
        <p:spPr>
          <a:xfrm>
            <a:off x="827111" y="623252"/>
            <a:ext cx="6423593" cy="70986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rgbClr val="FFFF00"/>
                </a:solidFill>
              </a:rPr>
              <a:t>UUID-related databases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77127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8159" y="2219325"/>
            <a:ext cx="8723863" cy="4034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dirty="0" smtClean="0"/>
              <a:t>Geologic information is used by nearly every component of the government</a:t>
            </a:r>
          </a:p>
          <a:p>
            <a:pPr marL="571500" indent="-285750">
              <a:buFont typeface="Wingdings" panose="05000000000000000000" pitchFamily="2" charset="2"/>
              <a:buChar char="v"/>
            </a:pPr>
            <a:r>
              <a:rPr lang="en-US" dirty="0" smtClean="0"/>
              <a:t>Agriculture</a:t>
            </a:r>
          </a:p>
          <a:p>
            <a:pPr marL="571500" indent="-285750">
              <a:buFont typeface="Wingdings" panose="05000000000000000000" pitchFamily="2" charset="2"/>
              <a:buChar char="v"/>
            </a:pPr>
            <a:r>
              <a:rPr lang="en-US" dirty="0" smtClean="0"/>
              <a:t>Commerce</a:t>
            </a:r>
          </a:p>
          <a:p>
            <a:pPr marL="571500" indent="-285750">
              <a:buFont typeface="Wingdings" panose="05000000000000000000" pitchFamily="2" charset="2"/>
              <a:buChar char="v"/>
            </a:pPr>
            <a:r>
              <a:rPr lang="en-US" dirty="0" smtClean="0"/>
              <a:t>Defense</a:t>
            </a:r>
          </a:p>
          <a:p>
            <a:pPr marL="571500" indent="-285750">
              <a:buFont typeface="Wingdings" panose="05000000000000000000" pitchFamily="2" charset="2"/>
              <a:buChar char="v"/>
            </a:pPr>
            <a:r>
              <a:rPr lang="en-US" dirty="0" smtClean="0"/>
              <a:t>Education</a:t>
            </a:r>
          </a:p>
          <a:p>
            <a:pPr marL="571500" indent="-285750">
              <a:buFont typeface="Wingdings" panose="05000000000000000000" pitchFamily="2" charset="2"/>
              <a:buChar char="v"/>
            </a:pPr>
            <a:r>
              <a:rPr lang="en-US" dirty="0" smtClean="0"/>
              <a:t>Energy</a:t>
            </a:r>
          </a:p>
          <a:p>
            <a:pPr marL="571500" indent="-285750">
              <a:buFont typeface="Wingdings" panose="05000000000000000000" pitchFamily="2" charset="2"/>
              <a:buChar char="v"/>
            </a:pPr>
            <a:r>
              <a:rPr lang="en-US" dirty="0" smtClean="0"/>
              <a:t>Health and Human Services</a:t>
            </a:r>
          </a:p>
          <a:p>
            <a:pPr marL="571500" indent="-285750">
              <a:buFont typeface="Wingdings" panose="05000000000000000000" pitchFamily="2" charset="2"/>
              <a:buChar char="v"/>
            </a:pPr>
            <a:r>
              <a:rPr lang="en-US" dirty="0" smtClean="0"/>
              <a:t>Homeland Security</a:t>
            </a:r>
          </a:p>
          <a:p>
            <a:pPr marL="571500" indent="-285750">
              <a:buFont typeface="Wingdings" panose="05000000000000000000" pitchFamily="2" charset="2"/>
              <a:buChar char="v"/>
            </a:pPr>
            <a:r>
              <a:rPr lang="en-US" dirty="0" smtClean="0"/>
              <a:t>Housing and Urban Development</a:t>
            </a:r>
          </a:p>
          <a:p>
            <a:pPr marL="571500" indent="-285750">
              <a:buFont typeface="Wingdings" panose="05000000000000000000" pitchFamily="2" charset="2"/>
              <a:buChar char="v"/>
            </a:pPr>
            <a:r>
              <a:rPr lang="en-US" dirty="0"/>
              <a:t>t</a:t>
            </a:r>
            <a:r>
              <a:rPr lang="en-US" dirty="0" smtClean="0"/>
              <a:t>he Interior</a:t>
            </a:r>
          </a:p>
          <a:p>
            <a:pPr marL="571500" indent="-285750">
              <a:buFont typeface="Wingdings" panose="05000000000000000000" pitchFamily="2" charset="2"/>
              <a:buChar char="v"/>
            </a:pPr>
            <a:r>
              <a:rPr lang="en-US" dirty="0" smtClean="0"/>
              <a:t>Labor</a:t>
            </a:r>
          </a:p>
          <a:p>
            <a:pPr marL="571500" indent="-285750">
              <a:buFont typeface="Wingdings" panose="05000000000000000000" pitchFamily="2" charset="2"/>
              <a:buChar char="v"/>
            </a:pPr>
            <a:r>
              <a:rPr lang="en-US" dirty="0" smtClean="0"/>
              <a:t>State</a:t>
            </a:r>
          </a:p>
          <a:p>
            <a:pPr marL="571500" indent="-285750">
              <a:buFont typeface="Wingdings" panose="05000000000000000000" pitchFamily="2" charset="2"/>
              <a:buChar char="v"/>
            </a:pPr>
            <a:r>
              <a:rPr lang="en-US" dirty="0" smtClean="0"/>
              <a:t>Transportation</a:t>
            </a:r>
          </a:p>
          <a:p>
            <a:pPr marL="571500" indent="-285750">
              <a:buFont typeface="Wingdings" panose="05000000000000000000" pitchFamily="2" charset="2"/>
              <a:buChar char="v"/>
            </a:pPr>
            <a:r>
              <a:rPr lang="en-US" dirty="0"/>
              <a:t>the </a:t>
            </a:r>
            <a:r>
              <a:rPr lang="en-US" dirty="0" smtClean="0"/>
              <a:t>Treasury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66440" y="914400"/>
            <a:ext cx="6345260" cy="805448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Data sharing helps everyone make good decisions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2050" name="Picture 2" descr="https://upload.wikimedia.org/wikipedia/commons/thumb/1/1e/North_america_terrain_2003_map.jpg/673px-North_america_terrain_2003_ma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599" y="2866325"/>
            <a:ext cx="3178175" cy="28287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297" y="281421"/>
            <a:ext cx="914399" cy="1110341"/>
          </a:xfrm>
          <a:prstGeom prst="rect">
            <a:avLst/>
          </a:prstGeom>
          <a:effectLst>
            <a:glow rad="101600">
              <a:schemeClr val="bg1"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93086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70501</TotalTime>
  <Words>1218</Words>
  <Application>Microsoft Office PowerPoint</Application>
  <PresentationFormat>On-screen Show (4:3)</PresentationFormat>
  <Paragraphs>276</Paragraphs>
  <Slides>26</Slides>
  <Notes>21</Notes>
  <HiddenSlides>7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Bradley Hand ITC</vt:lpstr>
      <vt:lpstr>Calibri</vt:lpstr>
      <vt:lpstr>Century Gothic</vt:lpstr>
      <vt:lpstr>Times New Roman</vt:lpstr>
      <vt:lpstr>Wingdings</vt:lpstr>
      <vt:lpstr>Wingdings 3</vt:lpstr>
      <vt:lpstr>Ion Boardroom</vt:lpstr>
      <vt:lpstr>Progress on a GeMS-based enterprise database model and GeMS implementation in Alaska</vt:lpstr>
      <vt:lpstr>Project goals and deliverables</vt:lpstr>
      <vt:lpstr>DGGS goals</vt:lpstr>
      <vt:lpstr>Collaboration</vt:lpstr>
      <vt:lpstr>Geologic maps vs. databases</vt:lpstr>
      <vt:lpstr>Specifications: Reality and compromise</vt:lpstr>
      <vt:lpstr>Specifications for database functionality and data quality </vt:lpstr>
      <vt:lpstr>PowerPoint Presentation</vt:lpstr>
      <vt:lpstr>Specifications for database functionality and data quality</vt:lpstr>
      <vt:lpstr>Specifications for database functionality and data quality</vt:lpstr>
      <vt:lpstr>Multi-Map GeMS Schema Integration Into  AK DGGS System</vt:lpstr>
      <vt:lpstr>National standardization, data sharing, look toward national vector database</vt:lpstr>
      <vt:lpstr>Efficiency</vt:lpstr>
      <vt:lpstr>Technical efforts June 2018 –  March 2019</vt:lpstr>
      <vt:lpstr>Alaska GeMS and NCGMP09 maps</vt:lpstr>
      <vt:lpstr>Multi-map database delivered as a web service</vt:lpstr>
      <vt:lpstr>The way forward</vt:lpstr>
      <vt:lpstr>Collaboration after September?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 sharing helps everyone make good decisions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Minerals Database proposal</dc:title>
  <dc:creator>Jen</dc:creator>
  <cp:lastModifiedBy>jeathey</cp:lastModifiedBy>
  <cp:revision>897</cp:revision>
  <dcterms:created xsi:type="dcterms:W3CDTF">2015-02-18T22:01:22Z</dcterms:created>
  <dcterms:modified xsi:type="dcterms:W3CDTF">2019-05-14T22:58:26Z</dcterms:modified>
</cp:coreProperties>
</file>